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258" r:id="rId3"/>
    <p:sldId id="425" r:id="rId4"/>
    <p:sldId id="330" r:id="rId5"/>
    <p:sldId id="292" r:id="rId6"/>
    <p:sldId id="337" r:id="rId7"/>
    <p:sldId id="339" r:id="rId8"/>
    <p:sldId id="340" r:id="rId9"/>
    <p:sldId id="424" r:id="rId10"/>
    <p:sldId id="441" r:id="rId11"/>
    <p:sldId id="402" r:id="rId12"/>
    <p:sldId id="422" r:id="rId13"/>
    <p:sldId id="428" r:id="rId14"/>
    <p:sldId id="334" r:id="rId15"/>
    <p:sldId id="335" r:id="rId16"/>
    <p:sldId id="431" r:id="rId17"/>
    <p:sldId id="432" r:id="rId18"/>
    <p:sldId id="336" r:id="rId19"/>
    <p:sldId id="264" r:id="rId20"/>
    <p:sldId id="342" r:id="rId21"/>
    <p:sldId id="442" r:id="rId22"/>
    <p:sldId id="260" r:id="rId23"/>
    <p:sldId id="351" r:id="rId24"/>
    <p:sldId id="438" r:id="rId25"/>
    <p:sldId id="304" r:id="rId26"/>
    <p:sldId id="319" r:id="rId27"/>
    <p:sldId id="443" r:id="rId28"/>
    <p:sldId id="444" r:id="rId29"/>
    <p:sldId id="445" r:id="rId30"/>
    <p:sldId id="446" r:id="rId31"/>
    <p:sldId id="451" r:id="rId32"/>
    <p:sldId id="450" r:id="rId33"/>
    <p:sldId id="453" r:id="rId34"/>
    <p:sldId id="455" r:id="rId35"/>
    <p:sldId id="456" r:id="rId36"/>
    <p:sldId id="457" r:id="rId37"/>
    <p:sldId id="458" r:id="rId38"/>
    <p:sldId id="460" r:id="rId39"/>
    <p:sldId id="461" r:id="rId40"/>
    <p:sldId id="465" r:id="rId41"/>
    <p:sldId id="466" r:id="rId42"/>
    <p:sldId id="470" r:id="rId43"/>
    <p:sldId id="471" r:id="rId44"/>
    <p:sldId id="496" r:id="rId45"/>
    <p:sldId id="497" r:id="rId46"/>
    <p:sldId id="472" r:id="rId47"/>
    <p:sldId id="473" r:id="rId48"/>
    <p:sldId id="474" r:id="rId49"/>
    <p:sldId id="480" r:id="rId50"/>
    <p:sldId id="486" r:id="rId51"/>
    <p:sldId id="490" r:id="rId52"/>
    <p:sldId id="491" r:id="rId53"/>
    <p:sldId id="267" r:id="rId54"/>
    <p:sldId id="310"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4047"/>
    <p:restoredTop sz="92644" autoAdjust="0"/>
  </p:normalViewPr>
  <p:slideViewPr>
    <p:cSldViewPr snapToGrid="0" snapToObjects="1">
      <p:cViewPr>
        <p:scale>
          <a:sx n="100" d="100"/>
          <a:sy n="100" d="100"/>
        </p:scale>
        <p:origin x="1608" y="258"/>
      </p:cViewPr>
      <p:guideLst/>
    </p:cSldViewPr>
  </p:slideViewPr>
  <p:notesTextViewPr>
    <p:cViewPr>
      <p:scale>
        <a:sx n="1" d="1"/>
        <a:sy n="1" d="1"/>
      </p:scale>
      <p:origin x="0" y="0"/>
    </p:cViewPr>
  </p:notesTextViewPr>
  <p:sorterViewPr>
    <p:cViewPr varScale="1">
      <p:scale>
        <a:sx n="1" d="1"/>
        <a:sy n="1" d="1"/>
      </p:scale>
      <p:origin x="0" y="-46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1A73F-7ECC-7D48-A1C5-ABFCA77E3E27}" type="doc">
      <dgm:prSet loTypeId="urn:microsoft.com/office/officeart/2005/8/layout/pyramid4" loCatId="" qsTypeId="urn:microsoft.com/office/officeart/2005/8/quickstyle/simple1" qsCatId="simple" csTypeId="urn:microsoft.com/office/officeart/2005/8/colors/colorful1" csCatId="colorful" phldr="1"/>
      <dgm:spPr/>
      <dgm:t>
        <a:bodyPr/>
        <a:lstStyle/>
        <a:p>
          <a:endParaRPr lang="en-US"/>
        </a:p>
      </dgm:t>
    </dgm:pt>
    <dgm:pt modelId="{4042FC72-40DA-774A-84C8-B87218A35364}">
      <dgm:prSet phldrT="[Text]"/>
      <dgm:spPr>
        <a:ln>
          <a:solidFill>
            <a:schemeClr val="bg1"/>
          </a:solidFill>
        </a:ln>
      </dgm:spPr>
      <dgm:t>
        <a:bodyPr/>
        <a:lstStyle/>
        <a:p>
          <a:r>
            <a:rPr lang="en-US" dirty="0"/>
            <a:t>Global</a:t>
          </a:r>
        </a:p>
      </dgm:t>
    </dgm:pt>
    <dgm:pt modelId="{271517E2-EE04-364F-895A-A7FF30E45971}" type="parTrans" cxnId="{9146F288-DDE1-B542-9A44-D5B36FD27574}">
      <dgm:prSet/>
      <dgm:spPr/>
      <dgm:t>
        <a:bodyPr/>
        <a:lstStyle/>
        <a:p>
          <a:endParaRPr lang="en-US"/>
        </a:p>
      </dgm:t>
    </dgm:pt>
    <dgm:pt modelId="{6FC40E13-B1A7-304D-A11D-C973B87483CC}" type="sibTrans" cxnId="{9146F288-DDE1-B542-9A44-D5B36FD27574}">
      <dgm:prSet/>
      <dgm:spPr/>
      <dgm:t>
        <a:bodyPr/>
        <a:lstStyle/>
        <a:p>
          <a:endParaRPr lang="en-US"/>
        </a:p>
      </dgm:t>
    </dgm:pt>
    <dgm:pt modelId="{98BF489E-3F02-AC49-9D8E-F9D6B9803431}">
      <dgm:prSet phldrT="[Text]"/>
      <dgm:spPr>
        <a:solidFill>
          <a:schemeClr val="accent6">
            <a:lumMod val="75000"/>
          </a:schemeClr>
        </a:solidFill>
      </dgm:spPr>
      <dgm:t>
        <a:bodyPr/>
        <a:lstStyle/>
        <a:p>
          <a:r>
            <a:rPr lang="en-US" dirty="0"/>
            <a:t>Local</a:t>
          </a:r>
        </a:p>
      </dgm:t>
    </dgm:pt>
    <dgm:pt modelId="{2A147758-78CC-6849-BE7D-FF9A83CFD277}" type="parTrans" cxnId="{1B987BD7-4758-314F-B867-17BA5A7DA4C9}">
      <dgm:prSet/>
      <dgm:spPr/>
      <dgm:t>
        <a:bodyPr/>
        <a:lstStyle/>
        <a:p>
          <a:endParaRPr lang="en-US"/>
        </a:p>
      </dgm:t>
    </dgm:pt>
    <dgm:pt modelId="{D531382A-0DAA-A34B-89FF-E42DFE674C29}" type="sibTrans" cxnId="{1B987BD7-4758-314F-B867-17BA5A7DA4C9}">
      <dgm:prSet/>
      <dgm:spPr/>
      <dgm:t>
        <a:bodyPr/>
        <a:lstStyle/>
        <a:p>
          <a:endParaRPr lang="en-US"/>
        </a:p>
      </dgm:t>
    </dgm:pt>
    <dgm:pt modelId="{54A841B9-4A39-4448-A3FA-8BCF55F19866}">
      <dgm:prSet phldrT="[Text]"/>
      <dgm:spPr>
        <a:solidFill>
          <a:schemeClr val="accent4">
            <a:lumMod val="75000"/>
          </a:schemeClr>
        </a:solidFill>
      </dgm:spPr>
      <dgm:t>
        <a:bodyPr/>
        <a:lstStyle/>
        <a:p>
          <a:r>
            <a:rPr lang="en-US" dirty="0"/>
            <a:t>Regional </a:t>
          </a:r>
        </a:p>
      </dgm:t>
    </dgm:pt>
    <dgm:pt modelId="{00CB8C6E-27DA-1645-B0CB-5BB989A86593}" type="parTrans" cxnId="{3939BE65-66A7-3348-8152-610DBD9B634C}">
      <dgm:prSet/>
      <dgm:spPr/>
      <dgm:t>
        <a:bodyPr/>
        <a:lstStyle/>
        <a:p>
          <a:endParaRPr lang="en-US"/>
        </a:p>
      </dgm:t>
    </dgm:pt>
    <dgm:pt modelId="{95048412-730F-3C47-811B-7DEB8D5542F0}" type="sibTrans" cxnId="{3939BE65-66A7-3348-8152-610DBD9B634C}">
      <dgm:prSet/>
      <dgm:spPr/>
      <dgm:t>
        <a:bodyPr/>
        <a:lstStyle/>
        <a:p>
          <a:endParaRPr lang="en-US"/>
        </a:p>
      </dgm:t>
    </dgm:pt>
    <dgm:pt modelId="{9F6B9143-D462-B243-92A0-F05DC4D4C524}">
      <dgm:prSet phldrT="[Text]"/>
      <dgm:spPr/>
      <dgm:t>
        <a:bodyPr/>
        <a:lstStyle/>
        <a:p>
          <a:r>
            <a:rPr lang="en-US" dirty="0"/>
            <a:t>National</a:t>
          </a:r>
        </a:p>
      </dgm:t>
    </dgm:pt>
    <dgm:pt modelId="{73D744BC-4C27-0947-88E3-D89617CD9A20}" type="parTrans" cxnId="{8CD3A738-0353-6244-B086-BFE26D20C37C}">
      <dgm:prSet/>
      <dgm:spPr/>
      <dgm:t>
        <a:bodyPr/>
        <a:lstStyle/>
        <a:p>
          <a:endParaRPr lang="en-US"/>
        </a:p>
      </dgm:t>
    </dgm:pt>
    <dgm:pt modelId="{A100DAB2-3B54-4648-9F14-F0762C4A2DA3}" type="sibTrans" cxnId="{8CD3A738-0353-6244-B086-BFE26D20C37C}">
      <dgm:prSet/>
      <dgm:spPr/>
      <dgm:t>
        <a:bodyPr/>
        <a:lstStyle/>
        <a:p>
          <a:endParaRPr lang="en-US"/>
        </a:p>
      </dgm:t>
    </dgm:pt>
    <dgm:pt modelId="{85836848-6CEF-9E4A-A5EB-0D3502E9C692}" type="pres">
      <dgm:prSet presAssocID="{6881A73F-7ECC-7D48-A1C5-ABFCA77E3E27}" presName="compositeShape" presStyleCnt="0">
        <dgm:presLayoutVars>
          <dgm:chMax val="9"/>
          <dgm:dir/>
          <dgm:resizeHandles val="exact"/>
        </dgm:presLayoutVars>
      </dgm:prSet>
      <dgm:spPr/>
      <dgm:t>
        <a:bodyPr/>
        <a:lstStyle/>
        <a:p>
          <a:endParaRPr lang="en-US"/>
        </a:p>
      </dgm:t>
    </dgm:pt>
    <dgm:pt modelId="{3722088E-4545-1A4C-A47F-7EE2E5796A96}" type="pres">
      <dgm:prSet presAssocID="{6881A73F-7ECC-7D48-A1C5-ABFCA77E3E27}" presName="triangle1" presStyleLbl="node1" presStyleIdx="0" presStyleCnt="4" custLinFactNeighborX="-598">
        <dgm:presLayoutVars>
          <dgm:bulletEnabled val="1"/>
        </dgm:presLayoutVars>
      </dgm:prSet>
      <dgm:spPr/>
      <dgm:t>
        <a:bodyPr/>
        <a:lstStyle/>
        <a:p>
          <a:endParaRPr lang="en-US"/>
        </a:p>
      </dgm:t>
    </dgm:pt>
    <dgm:pt modelId="{A7755FEA-95CE-5B48-9E54-DB3E26495F24}" type="pres">
      <dgm:prSet presAssocID="{6881A73F-7ECC-7D48-A1C5-ABFCA77E3E27}" presName="triangle2" presStyleLbl="node1" presStyleIdx="1" presStyleCnt="4">
        <dgm:presLayoutVars>
          <dgm:bulletEnabled val="1"/>
        </dgm:presLayoutVars>
      </dgm:prSet>
      <dgm:spPr/>
      <dgm:t>
        <a:bodyPr/>
        <a:lstStyle/>
        <a:p>
          <a:endParaRPr lang="en-US"/>
        </a:p>
      </dgm:t>
    </dgm:pt>
    <dgm:pt modelId="{47305ADD-13B5-4E42-A60E-104FF50BF73E}" type="pres">
      <dgm:prSet presAssocID="{6881A73F-7ECC-7D48-A1C5-ABFCA77E3E27}" presName="triangle3" presStyleLbl="node1" presStyleIdx="2" presStyleCnt="4">
        <dgm:presLayoutVars>
          <dgm:bulletEnabled val="1"/>
        </dgm:presLayoutVars>
      </dgm:prSet>
      <dgm:spPr/>
      <dgm:t>
        <a:bodyPr/>
        <a:lstStyle/>
        <a:p>
          <a:endParaRPr lang="en-US"/>
        </a:p>
      </dgm:t>
    </dgm:pt>
    <dgm:pt modelId="{CC67E967-6B21-7B40-8B96-8E0ED0CCE728}" type="pres">
      <dgm:prSet presAssocID="{6881A73F-7ECC-7D48-A1C5-ABFCA77E3E27}" presName="triangle4" presStyleLbl="node1" presStyleIdx="3" presStyleCnt="4">
        <dgm:presLayoutVars>
          <dgm:bulletEnabled val="1"/>
        </dgm:presLayoutVars>
      </dgm:prSet>
      <dgm:spPr/>
      <dgm:t>
        <a:bodyPr/>
        <a:lstStyle/>
        <a:p>
          <a:endParaRPr lang="en-US"/>
        </a:p>
      </dgm:t>
    </dgm:pt>
  </dgm:ptLst>
  <dgm:cxnLst>
    <dgm:cxn modelId="{3939BE65-66A7-3348-8152-610DBD9B634C}" srcId="{6881A73F-7ECC-7D48-A1C5-ABFCA77E3E27}" destId="{54A841B9-4A39-4448-A3FA-8BCF55F19866}" srcOrd="2" destOrd="0" parTransId="{00CB8C6E-27DA-1645-B0CB-5BB989A86593}" sibTransId="{95048412-730F-3C47-811B-7DEB8D5542F0}"/>
    <dgm:cxn modelId="{80CA10DB-B0FF-422F-98BA-0F25094B5037}" type="presOf" srcId="{4042FC72-40DA-774A-84C8-B87218A35364}" destId="{3722088E-4545-1A4C-A47F-7EE2E5796A96}" srcOrd="0" destOrd="0" presId="urn:microsoft.com/office/officeart/2005/8/layout/pyramid4"/>
    <dgm:cxn modelId="{CE9AFF27-705D-4295-A743-EF8A223EBB18}" type="presOf" srcId="{6881A73F-7ECC-7D48-A1C5-ABFCA77E3E27}" destId="{85836848-6CEF-9E4A-A5EB-0D3502E9C692}" srcOrd="0" destOrd="0" presId="urn:microsoft.com/office/officeart/2005/8/layout/pyramid4"/>
    <dgm:cxn modelId="{9146F288-DDE1-B542-9A44-D5B36FD27574}" srcId="{6881A73F-7ECC-7D48-A1C5-ABFCA77E3E27}" destId="{4042FC72-40DA-774A-84C8-B87218A35364}" srcOrd="0" destOrd="0" parTransId="{271517E2-EE04-364F-895A-A7FF30E45971}" sibTransId="{6FC40E13-B1A7-304D-A11D-C973B87483CC}"/>
    <dgm:cxn modelId="{D26D6D62-3567-4242-8ED7-B78B3D9FA31A}" type="presOf" srcId="{9F6B9143-D462-B243-92A0-F05DC4D4C524}" destId="{CC67E967-6B21-7B40-8B96-8E0ED0CCE728}" srcOrd="0" destOrd="0" presId="urn:microsoft.com/office/officeart/2005/8/layout/pyramid4"/>
    <dgm:cxn modelId="{8CD3A738-0353-6244-B086-BFE26D20C37C}" srcId="{6881A73F-7ECC-7D48-A1C5-ABFCA77E3E27}" destId="{9F6B9143-D462-B243-92A0-F05DC4D4C524}" srcOrd="3" destOrd="0" parTransId="{73D744BC-4C27-0947-88E3-D89617CD9A20}" sibTransId="{A100DAB2-3B54-4648-9F14-F0762C4A2DA3}"/>
    <dgm:cxn modelId="{50DC7AC9-1A7C-4507-BCB4-F77751B6B29D}" type="presOf" srcId="{98BF489E-3F02-AC49-9D8E-F9D6B9803431}" destId="{A7755FEA-95CE-5B48-9E54-DB3E26495F24}" srcOrd="0" destOrd="0" presId="urn:microsoft.com/office/officeart/2005/8/layout/pyramid4"/>
    <dgm:cxn modelId="{1B987BD7-4758-314F-B867-17BA5A7DA4C9}" srcId="{6881A73F-7ECC-7D48-A1C5-ABFCA77E3E27}" destId="{98BF489E-3F02-AC49-9D8E-F9D6B9803431}" srcOrd="1" destOrd="0" parTransId="{2A147758-78CC-6849-BE7D-FF9A83CFD277}" sibTransId="{D531382A-0DAA-A34B-89FF-E42DFE674C29}"/>
    <dgm:cxn modelId="{6C1B3A3F-ACE8-4914-B880-7C4FEA1A9E2C}" type="presOf" srcId="{54A841B9-4A39-4448-A3FA-8BCF55F19866}" destId="{47305ADD-13B5-4E42-A60E-104FF50BF73E}" srcOrd="0" destOrd="0" presId="urn:microsoft.com/office/officeart/2005/8/layout/pyramid4"/>
    <dgm:cxn modelId="{1E4C2D82-D36B-43C8-B73A-4D027AD2CC60}" type="presParOf" srcId="{85836848-6CEF-9E4A-A5EB-0D3502E9C692}" destId="{3722088E-4545-1A4C-A47F-7EE2E5796A96}" srcOrd="0" destOrd="0" presId="urn:microsoft.com/office/officeart/2005/8/layout/pyramid4"/>
    <dgm:cxn modelId="{A2772E39-25BD-410C-9D2B-7090076E3911}" type="presParOf" srcId="{85836848-6CEF-9E4A-A5EB-0D3502E9C692}" destId="{A7755FEA-95CE-5B48-9E54-DB3E26495F24}" srcOrd="1" destOrd="0" presId="urn:microsoft.com/office/officeart/2005/8/layout/pyramid4"/>
    <dgm:cxn modelId="{662B25CD-B263-4BB3-A899-03416BB94D78}" type="presParOf" srcId="{85836848-6CEF-9E4A-A5EB-0D3502E9C692}" destId="{47305ADD-13B5-4E42-A60E-104FF50BF73E}" srcOrd="2" destOrd="0" presId="urn:microsoft.com/office/officeart/2005/8/layout/pyramid4"/>
    <dgm:cxn modelId="{48D94186-7A01-44AD-B12D-6A99D9D0A14C}" type="presParOf" srcId="{85836848-6CEF-9E4A-A5EB-0D3502E9C692}" destId="{CC67E967-6B21-7B40-8B96-8E0ED0CCE728}"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DA334-BFB7-46CE-9FA7-68EEAE06E0B0}" type="doc">
      <dgm:prSet loTypeId="urn:microsoft.com/office/officeart/2005/8/layout/bProcess4" loCatId="pyramid" qsTypeId="urn:microsoft.com/office/officeart/2005/8/quickstyle/simple1" qsCatId="simple" csTypeId="urn:microsoft.com/office/officeart/2005/8/colors/colorful1" csCatId="colorful" phldr="1"/>
      <dgm:spPr/>
      <dgm:t>
        <a:bodyPr/>
        <a:lstStyle/>
        <a:p>
          <a:endParaRPr lang="en-US"/>
        </a:p>
      </dgm:t>
    </dgm:pt>
    <dgm:pt modelId="{836507AE-7D5E-43D4-8788-8790890863F4}">
      <dgm:prSet phldrT="[Text]" custT="1"/>
      <dgm:spPr/>
      <dgm:t>
        <a:bodyPr/>
        <a:lstStyle/>
        <a:p>
          <a:r>
            <a:rPr lang="en-US" sz="2000" dirty="0"/>
            <a:t>Normative instruments</a:t>
          </a:r>
        </a:p>
      </dgm:t>
    </dgm:pt>
    <dgm:pt modelId="{7EB20EA5-A9B7-45DF-B61F-A451BD967430}" type="parTrans" cxnId="{1240C9F3-AA5F-4F98-9EC7-BF621FA4DEA0}">
      <dgm:prSet/>
      <dgm:spPr/>
      <dgm:t>
        <a:bodyPr/>
        <a:lstStyle/>
        <a:p>
          <a:endParaRPr lang="en-US" sz="2000"/>
        </a:p>
      </dgm:t>
    </dgm:pt>
    <dgm:pt modelId="{4E5FEF66-FF88-4FF5-A150-6863D2FA5617}" type="sibTrans" cxnId="{1240C9F3-AA5F-4F98-9EC7-BF621FA4DEA0}">
      <dgm:prSet/>
      <dgm:spPr/>
      <dgm:t>
        <a:bodyPr/>
        <a:lstStyle/>
        <a:p>
          <a:endParaRPr lang="en-US" sz="2000"/>
        </a:p>
      </dgm:t>
    </dgm:pt>
    <dgm:pt modelId="{2D24F1A3-BA65-42A3-BF70-2A886B24F067}">
      <dgm:prSet phldrT="[Text]" custT="1"/>
      <dgm:spPr>
        <a:solidFill>
          <a:schemeClr val="tx2">
            <a:lumMod val="75000"/>
          </a:schemeClr>
        </a:solidFill>
      </dgm:spPr>
      <dgm:t>
        <a:bodyPr/>
        <a:lstStyle/>
        <a:p>
          <a:r>
            <a:rPr lang="en-US" sz="2000" dirty="0"/>
            <a:t>Research</a:t>
          </a:r>
        </a:p>
      </dgm:t>
    </dgm:pt>
    <dgm:pt modelId="{8A17AE6C-4216-4D34-AB69-750A3C2E720E}" type="parTrans" cxnId="{14E6556B-4CC6-40A2-930E-CF4F22697DC1}">
      <dgm:prSet/>
      <dgm:spPr/>
      <dgm:t>
        <a:bodyPr/>
        <a:lstStyle/>
        <a:p>
          <a:endParaRPr lang="en-US" sz="2000"/>
        </a:p>
      </dgm:t>
    </dgm:pt>
    <dgm:pt modelId="{9A636F75-010B-442C-B752-0542A2B48703}" type="sibTrans" cxnId="{14E6556B-4CC6-40A2-930E-CF4F22697DC1}">
      <dgm:prSet/>
      <dgm:spPr/>
      <dgm:t>
        <a:bodyPr/>
        <a:lstStyle/>
        <a:p>
          <a:endParaRPr lang="en-US" sz="2000"/>
        </a:p>
      </dgm:t>
    </dgm:pt>
    <dgm:pt modelId="{5D879BFA-FDD7-427A-9409-61CE68F43D02}">
      <dgm:prSet phldrT="[Text]" custT="1"/>
      <dgm:spPr>
        <a:solidFill>
          <a:schemeClr val="accent1">
            <a:lumMod val="75000"/>
          </a:schemeClr>
        </a:solidFill>
      </dgm:spPr>
      <dgm:t>
        <a:bodyPr/>
        <a:lstStyle/>
        <a:p>
          <a:r>
            <a:rPr lang="en-US" sz="2000" dirty="0"/>
            <a:t>International cooperation</a:t>
          </a:r>
        </a:p>
      </dgm:t>
    </dgm:pt>
    <dgm:pt modelId="{3AFA9902-6A32-44FB-AA80-A952F0F917D4}" type="parTrans" cxnId="{021135EF-A2C8-42C3-A436-78950EB8E9EF}">
      <dgm:prSet/>
      <dgm:spPr/>
      <dgm:t>
        <a:bodyPr/>
        <a:lstStyle/>
        <a:p>
          <a:endParaRPr lang="en-US" sz="2000"/>
        </a:p>
      </dgm:t>
    </dgm:pt>
    <dgm:pt modelId="{6FC82DAF-43C5-42BD-A79D-6E75BEC8F7DF}" type="sibTrans" cxnId="{021135EF-A2C8-42C3-A436-78950EB8E9EF}">
      <dgm:prSet/>
      <dgm:spPr/>
      <dgm:t>
        <a:bodyPr/>
        <a:lstStyle/>
        <a:p>
          <a:endParaRPr lang="en-US" sz="2000"/>
        </a:p>
      </dgm:t>
    </dgm:pt>
    <dgm:pt modelId="{8E174A07-D661-4C7F-B498-E2F42E60F078}">
      <dgm:prSet phldrT="[Text]" custT="1"/>
      <dgm:spPr/>
      <dgm:t>
        <a:bodyPr/>
        <a:lstStyle/>
        <a:p>
          <a:r>
            <a:rPr lang="en-US" sz="2000" dirty="0"/>
            <a:t>Special initiatives</a:t>
          </a:r>
        </a:p>
      </dgm:t>
    </dgm:pt>
    <dgm:pt modelId="{664E8C1D-5EBD-4F70-89FE-0A4B8841B8E8}" type="parTrans" cxnId="{A101E714-A02B-48AC-89E3-CBF744F450E4}">
      <dgm:prSet/>
      <dgm:spPr/>
      <dgm:t>
        <a:bodyPr/>
        <a:lstStyle/>
        <a:p>
          <a:endParaRPr lang="en-US" sz="2000"/>
        </a:p>
      </dgm:t>
    </dgm:pt>
    <dgm:pt modelId="{ED92E6AA-504F-404D-A567-70EF8958CD80}" type="sibTrans" cxnId="{A101E714-A02B-48AC-89E3-CBF744F450E4}">
      <dgm:prSet/>
      <dgm:spPr/>
      <dgm:t>
        <a:bodyPr/>
        <a:lstStyle/>
        <a:p>
          <a:endParaRPr lang="en-US" sz="2000"/>
        </a:p>
      </dgm:t>
    </dgm:pt>
    <dgm:pt modelId="{C14B6D3D-5F18-5841-802B-A101344B6721}">
      <dgm:prSet phldrT="[Text]" custT="1"/>
      <dgm:spPr>
        <a:solidFill>
          <a:schemeClr val="accent4">
            <a:lumMod val="75000"/>
          </a:schemeClr>
        </a:solidFill>
      </dgm:spPr>
      <dgm:t>
        <a:bodyPr/>
        <a:lstStyle/>
        <a:p>
          <a:r>
            <a:rPr lang="en-US" sz="2000" dirty="0"/>
            <a:t>Capacity building</a:t>
          </a:r>
        </a:p>
      </dgm:t>
    </dgm:pt>
    <dgm:pt modelId="{E06BB732-4C93-BE4A-84EF-A0A2717EA099}" type="parTrans" cxnId="{19B3BE3B-294A-3A4A-910D-A85BBC388A58}">
      <dgm:prSet/>
      <dgm:spPr/>
      <dgm:t>
        <a:bodyPr/>
        <a:lstStyle/>
        <a:p>
          <a:endParaRPr lang="en-US" sz="2000"/>
        </a:p>
      </dgm:t>
    </dgm:pt>
    <dgm:pt modelId="{0FB63706-373C-484E-AD7A-11D840EBEE40}" type="sibTrans" cxnId="{19B3BE3B-294A-3A4A-910D-A85BBC388A58}">
      <dgm:prSet/>
      <dgm:spPr/>
      <dgm:t>
        <a:bodyPr/>
        <a:lstStyle/>
        <a:p>
          <a:endParaRPr lang="en-US" sz="2000"/>
        </a:p>
      </dgm:t>
    </dgm:pt>
    <dgm:pt modelId="{446D0522-4392-E242-93C8-A2BE75F931BF}">
      <dgm:prSet phldrT="[Text]" custT="1"/>
      <dgm:spPr>
        <a:solidFill>
          <a:schemeClr val="accent2">
            <a:lumMod val="50000"/>
          </a:schemeClr>
        </a:solidFill>
      </dgm:spPr>
      <dgm:t>
        <a:bodyPr/>
        <a:lstStyle/>
        <a:p>
          <a:r>
            <a:rPr lang="en-US" sz="2000" dirty="0"/>
            <a:t>Monitoring</a:t>
          </a:r>
        </a:p>
      </dgm:t>
    </dgm:pt>
    <dgm:pt modelId="{2C6FE5E9-BB47-C040-A2D7-7E90CCEB83A9}" type="parTrans" cxnId="{8CBD96AD-3469-F048-B526-544DBEC894A8}">
      <dgm:prSet/>
      <dgm:spPr/>
      <dgm:t>
        <a:bodyPr/>
        <a:lstStyle/>
        <a:p>
          <a:endParaRPr lang="en-US" sz="2000"/>
        </a:p>
      </dgm:t>
    </dgm:pt>
    <dgm:pt modelId="{7DED7F16-E6BE-6A46-AE57-9E33D56E3452}" type="sibTrans" cxnId="{8CBD96AD-3469-F048-B526-544DBEC894A8}">
      <dgm:prSet/>
      <dgm:spPr/>
      <dgm:t>
        <a:bodyPr/>
        <a:lstStyle/>
        <a:p>
          <a:endParaRPr lang="en-US" sz="2000"/>
        </a:p>
      </dgm:t>
    </dgm:pt>
    <dgm:pt modelId="{8EA8901E-A70F-2D40-8697-32D04565E458}">
      <dgm:prSet phldrT="[Text]" custT="1"/>
      <dgm:spPr/>
      <dgm:t>
        <a:bodyPr/>
        <a:lstStyle/>
        <a:p>
          <a:r>
            <a:rPr lang="en-US" sz="2000" dirty="0"/>
            <a:t>Content creation</a:t>
          </a:r>
        </a:p>
      </dgm:t>
    </dgm:pt>
    <dgm:pt modelId="{FDCBAF2D-98B1-814B-A093-87D47247D92A}" type="parTrans" cxnId="{700D98AC-D6DF-0144-B442-768B2080AC7D}">
      <dgm:prSet/>
      <dgm:spPr/>
      <dgm:t>
        <a:bodyPr/>
        <a:lstStyle/>
        <a:p>
          <a:endParaRPr lang="en-US" sz="2000"/>
        </a:p>
      </dgm:t>
    </dgm:pt>
    <dgm:pt modelId="{C45E1A9F-B4BE-6D46-A9A6-1EE197BDD7EE}" type="sibTrans" cxnId="{700D98AC-D6DF-0144-B442-768B2080AC7D}">
      <dgm:prSet/>
      <dgm:spPr/>
      <dgm:t>
        <a:bodyPr/>
        <a:lstStyle/>
        <a:p>
          <a:endParaRPr lang="en-US" sz="2000"/>
        </a:p>
      </dgm:t>
    </dgm:pt>
    <dgm:pt modelId="{8D6930E7-2627-D74D-A2C1-A7C2AFAC73EF}">
      <dgm:prSet phldrT="[Text]" custT="1"/>
      <dgm:spPr>
        <a:solidFill>
          <a:srgbClr val="C00000"/>
        </a:solidFill>
      </dgm:spPr>
      <dgm:t>
        <a:bodyPr/>
        <a:lstStyle/>
        <a:p>
          <a:r>
            <a:rPr lang="en-US" sz="2000" dirty="0"/>
            <a:t>Awareness raising</a:t>
          </a:r>
        </a:p>
      </dgm:t>
    </dgm:pt>
    <dgm:pt modelId="{78EC48CE-922F-914F-B6B9-6DCDA66EB22A}" type="parTrans" cxnId="{6BC79E4E-A4E4-2142-8F07-06324DE24F98}">
      <dgm:prSet/>
      <dgm:spPr/>
      <dgm:t>
        <a:bodyPr/>
        <a:lstStyle/>
        <a:p>
          <a:endParaRPr lang="en-US" sz="2000"/>
        </a:p>
      </dgm:t>
    </dgm:pt>
    <dgm:pt modelId="{79811481-7CD6-DF4A-8AE0-AEE992584B10}" type="sibTrans" cxnId="{6BC79E4E-A4E4-2142-8F07-06324DE24F98}">
      <dgm:prSet/>
      <dgm:spPr/>
      <dgm:t>
        <a:bodyPr/>
        <a:lstStyle/>
        <a:p>
          <a:endParaRPr lang="en-US" sz="2000"/>
        </a:p>
      </dgm:t>
    </dgm:pt>
    <dgm:pt modelId="{4CD5E9B6-8F9E-934D-BE49-0A20A56233B7}">
      <dgm:prSet phldrT="[Text]" custT="1"/>
      <dgm:spPr>
        <a:solidFill>
          <a:srgbClr val="7030A0"/>
        </a:solidFill>
      </dgm:spPr>
      <dgm:t>
        <a:bodyPr/>
        <a:lstStyle/>
        <a:p>
          <a:r>
            <a:rPr lang="en-US" sz="2000" dirty="0"/>
            <a:t>Language technology</a:t>
          </a:r>
        </a:p>
      </dgm:t>
    </dgm:pt>
    <dgm:pt modelId="{08B819D7-6BF2-504C-9132-30B77BACE766}" type="parTrans" cxnId="{B65FFC95-0FCF-2F4A-AB78-D3F2B0657AF8}">
      <dgm:prSet/>
      <dgm:spPr/>
      <dgm:t>
        <a:bodyPr/>
        <a:lstStyle/>
        <a:p>
          <a:endParaRPr lang="en-US" sz="2000"/>
        </a:p>
      </dgm:t>
    </dgm:pt>
    <dgm:pt modelId="{E105A486-36D8-E547-BF29-9A3108FAE289}" type="sibTrans" cxnId="{B65FFC95-0FCF-2F4A-AB78-D3F2B0657AF8}">
      <dgm:prSet/>
      <dgm:spPr/>
      <dgm:t>
        <a:bodyPr/>
        <a:lstStyle/>
        <a:p>
          <a:endParaRPr lang="en-US" sz="2000"/>
        </a:p>
      </dgm:t>
    </dgm:pt>
    <dgm:pt modelId="{40DE597B-19BB-F44A-B632-22E178F1C8CF}" type="pres">
      <dgm:prSet presAssocID="{E95DA334-BFB7-46CE-9FA7-68EEAE06E0B0}" presName="Name0" presStyleCnt="0">
        <dgm:presLayoutVars>
          <dgm:dir/>
          <dgm:resizeHandles/>
        </dgm:presLayoutVars>
      </dgm:prSet>
      <dgm:spPr/>
      <dgm:t>
        <a:bodyPr/>
        <a:lstStyle/>
        <a:p>
          <a:endParaRPr lang="en-US"/>
        </a:p>
      </dgm:t>
    </dgm:pt>
    <dgm:pt modelId="{FDC2C628-DE6E-4047-A5F6-C512195DA8FA}" type="pres">
      <dgm:prSet presAssocID="{836507AE-7D5E-43D4-8788-8790890863F4}" presName="compNode" presStyleCnt="0"/>
      <dgm:spPr/>
    </dgm:pt>
    <dgm:pt modelId="{1253E2B9-B074-BC4C-95B0-726388764FCC}" type="pres">
      <dgm:prSet presAssocID="{836507AE-7D5E-43D4-8788-8790890863F4}" presName="dummyConnPt" presStyleCnt="0"/>
      <dgm:spPr/>
    </dgm:pt>
    <dgm:pt modelId="{D4F729E4-994B-CE4C-9A3D-439CAEA6DE86}" type="pres">
      <dgm:prSet presAssocID="{836507AE-7D5E-43D4-8788-8790890863F4}" presName="node" presStyleLbl="node1" presStyleIdx="0" presStyleCnt="9">
        <dgm:presLayoutVars>
          <dgm:bulletEnabled val="1"/>
        </dgm:presLayoutVars>
      </dgm:prSet>
      <dgm:spPr/>
      <dgm:t>
        <a:bodyPr/>
        <a:lstStyle/>
        <a:p>
          <a:endParaRPr lang="en-US"/>
        </a:p>
      </dgm:t>
    </dgm:pt>
    <dgm:pt modelId="{61CC9E6A-A8FB-634E-9201-165B1CD0FBEA}" type="pres">
      <dgm:prSet presAssocID="{4E5FEF66-FF88-4FF5-A150-6863D2FA5617}" presName="sibTrans" presStyleLbl="bgSibTrans2D1" presStyleIdx="0" presStyleCnt="8"/>
      <dgm:spPr/>
      <dgm:t>
        <a:bodyPr/>
        <a:lstStyle/>
        <a:p>
          <a:endParaRPr lang="en-US"/>
        </a:p>
      </dgm:t>
    </dgm:pt>
    <dgm:pt modelId="{2F22322A-13A3-F044-8040-DFE29089E231}" type="pres">
      <dgm:prSet presAssocID="{2D24F1A3-BA65-42A3-BF70-2A886B24F067}" presName="compNode" presStyleCnt="0"/>
      <dgm:spPr/>
    </dgm:pt>
    <dgm:pt modelId="{4D521987-FAFC-DB43-A11A-F16BE78ED4DF}" type="pres">
      <dgm:prSet presAssocID="{2D24F1A3-BA65-42A3-BF70-2A886B24F067}" presName="dummyConnPt" presStyleCnt="0"/>
      <dgm:spPr/>
    </dgm:pt>
    <dgm:pt modelId="{E4D438C7-1216-B243-ABD5-DC1A44D34A8C}" type="pres">
      <dgm:prSet presAssocID="{2D24F1A3-BA65-42A3-BF70-2A886B24F067}" presName="node" presStyleLbl="node1" presStyleIdx="1" presStyleCnt="9">
        <dgm:presLayoutVars>
          <dgm:bulletEnabled val="1"/>
        </dgm:presLayoutVars>
      </dgm:prSet>
      <dgm:spPr/>
      <dgm:t>
        <a:bodyPr/>
        <a:lstStyle/>
        <a:p>
          <a:endParaRPr lang="en-US"/>
        </a:p>
      </dgm:t>
    </dgm:pt>
    <dgm:pt modelId="{28465CBB-8639-084F-B0E8-60F29AE504DF}" type="pres">
      <dgm:prSet presAssocID="{9A636F75-010B-442C-B752-0542A2B48703}" presName="sibTrans" presStyleLbl="bgSibTrans2D1" presStyleIdx="1" presStyleCnt="8"/>
      <dgm:spPr/>
      <dgm:t>
        <a:bodyPr/>
        <a:lstStyle/>
        <a:p>
          <a:endParaRPr lang="en-US"/>
        </a:p>
      </dgm:t>
    </dgm:pt>
    <dgm:pt modelId="{5C68F841-F122-D649-9125-321988D77948}" type="pres">
      <dgm:prSet presAssocID="{C14B6D3D-5F18-5841-802B-A101344B6721}" presName="compNode" presStyleCnt="0"/>
      <dgm:spPr/>
    </dgm:pt>
    <dgm:pt modelId="{1D42AE97-96CC-C24B-83CD-88BD397FD909}" type="pres">
      <dgm:prSet presAssocID="{C14B6D3D-5F18-5841-802B-A101344B6721}" presName="dummyConnPt" presStyleCnt="0"/>
      <dgm:spPr/>
    </dgm:pt>
    <dgm:pt modelId="{EAF8D335-08B3-6441-AC4B-7C0BEACF7A72}" type="pres">
      <dgm:prSet presAssocID="{C14B6D3D-5F18-5841-802B-A101344B6721}" presName="node" presStyleLbl="node1" presStyleIdx="2" presStyleCnt="9">
        <dgm:presLayoutVars>
          <dgm:bulletEnabled val="1"/>
        </dgm:presLayoutVars>
      </dgm:prSet>
      <dgm:spPr/>
      <dgm:t>
        <a:bodyPr/>
        <a:lstStyle/>
        <a:p>
          <a:endParaRPr lang="en-US"/>
        </a:p>
      </dgm:t>
    </dgm:pt>
    <dgm:pt modelId="{C430932C-F422-1B43-9ED3-13327262A8F3}" type="pres">
      <dgm:prSet presAssocID="{0FB63706-373C-484E-AD7A-11D840EBEE40}" presName="sibTrans" presStyleLbl="bgSibTrans2D1" presStyleIdx="2" presStyleCnt="8"/>
      <dgm:spPr/>
      <dgm:t>
        <a:bodyPr/>
        <a:lstStyle/>
        <a:p>
          <a:endParaRPr lang="en-US"/>
        </a:p>
      </dgm:t>
    </dgm:pt>
    <dgm:pt modelId="{F5EF26D3-BA49-8348-992A-D281EC8A1EBA}" type="pres">
      <dgm:prSet presAssocID="{446D0522-4392-E242-93C8-A2BE75F931BF}" presName="compNode" presStyleCnt="0"/>
      <dgm:spPr/>
    </dgm:pt>
    <dgm:pt modelId="{B7840739-CBA3-C845-B25D-0BD20DA10160}" type="pres">
      <dgm:prSet presAssocID="{446D0522-4392-E242-93C8-A2BE75F931BF}" presName="dummyConnPt" presStyleCnt="0"/>
      <dgm:spPr/>
    </dgm:pt>
    <dgm:pt modelId="{1480DF62-A605-A848-8026-E8EBEE65006E}" type="pres">
      <dgm:prSet presAssocID="{446D0522-4392-E242-93C8-A2BE75F931BF}" presName="node" presStyleLbl="node1" presStyleIdx="3" presStyleCnt="9">
        <dgm:presLayoutVars>
          <dgm:bulletEnabled val="1"/>
        </dgm:presLayoutVars>
      </dgm:prSet>
      <dgm:spPr/>
      <dgm:t>
        <a:bodyPr/>
        <a:lstStyle/>
        <a:p>
          <a:endParaRPr lang="en-US"/>
        </a:p>
      </dgm:t>
    </dgm:pt>
    <dgm:pt modelId="{2E3BEF55-4159-F144-BCE3-4AEC65E3B405}" type="pres">
      <dgm:prSet presAssocID="{7DED7F16-E6BE-6A46-AE57-9E33D56E3452}" presName="sibTrans" presStyleLbl="bgSibTrans2D1" presStyleIdx="3" presStyleCnt="8"/>
      <dgm:spPr/>
      <dgm:t>
        <a:bodyPr/>
        <a:lstStyle/>
        <a:p>
          <a:endParaRPr lang="en-US"/>
        </a:p>
      </dgm:t>
    </dgm:pt>
    <dgm:pt modelId="{1054769C-58F8-4E4C-B3D8-74FEA85BBBF2}" type="pres">
      <dgm:prSet presAssocID="{8EA8901E-A70F-2D40-8697-32D04565E458}" presName="compNode" presStyleCnt="0"/>
      <dgm:spPr/>
    </dgm:pt>
    <dgm:pt modelId="{25DCBC98-8160-C945-82B5-96E1523BE1B2}" type="pres">
      <dgm:prSet presAssocID="{8EA8901E-A70F-2D40-8697-32D04565E458}" presName="dummyConnPt" presStyleCnt="0"/>
      <dgm:spPr/>
    </dgm:pt>
    <dgm:pt modelId="{53608472-482A-F840-9B48-B451D0FA8034}" type="pres">
      <dgm:prSet presAssocID="{8EA8901E-A70F-2D40-8697-32D04565E458}" presName="node" presStyleLbl="node1" presStyleIdx="4" presStyleCnt="9">
        <dgm:presLayoutVars>
          <dgm:bulletEnabled val="1"/>
        </dgm:presLayoutVars>
      </dgm:prSet>
      <dgm:spPr/>
      <dgm:t>
        <a:bodyPr/>
        <a:lstStyle/>
        <a:p>
          <a:endParaRPr lang="en-US"/>
        </a:p>
      </dgm:t>
    </dgm:pt>
    <dgm:pt modelId="{47E780E8-4A78-F949-B8D9-D0C26B350D5B}" type="pres">
      <dgm:prSet presAssocID="{C45E1A9F-B4BE-6D46-A9A6-1EE197BDD7EE}" presName="sibTrans" presStyleLbl="bgSibTrans2D1" presStyleIdx="4" presStyleCnt="8"/>
      <dgm:spPr/>
      <dgm:t>
        <a:bodyPr/>
        <a:lstStyle/>
        <a:p>
          <a:endParaRPr lang="en-US"/>
        </a:p>
      </dgm:t>
    </dgm:pt>
    <dgm:pt modelId="{76EF7D25-F48F-CA44-867C-C674E574E60F}" type="pres">
      <dgm:prSet presAssocID="{5D879BFA-FDD7-427A-9409-61CE68F43D02}" presName="compNode" presStyleCnt="0"/>
      <dgm:spPr/>
    </dgm:pt>
    <dgm:pt modelId="{3A80ECB3-30C5-C346-BEA8-876F71844704}" type="pres">
      <dgm:prSet presAssocID="{5D879BFA-FDD7-427A-9409-61CE68F43D02}" presName="dummyConnPt" presStyleCnt="0"/>
      <dgm:spPr/>
    </dgm:pt>
    <dgm:pt modelId="{B28E2F3C-6E4A-3B4D-AD93-9C43D38A22C1}" type="pres">
      <dgm:prSet presAssocID="{5D879BFA-FDD7-427A-9409-61CE68F43D02}" presName="node" presStyleLbl="node1" presStyleIdx="5" presStyleCnt="9">
        <dgm:presLayoutVars>
          <dgm:bulletEnabled val="1"/>
        </dgm:presLayoutVars>
      </dgm:prSet>
      <dgm:spPr/>
      <dgm:t>
        <a:bodyPr/>
        <a:lstStyle/>
        <a:p>
          <a:endParaRPr lang="en-US"/>
        </a:p>
      </dgm:t>
    </dgm:pt>
    <dgm:pt modelId="{EF4511AB-95CC-B844-84C2-9F8102CC676E}" type="pres">
      <dgm:prSet presAssocID="{6FC82DAF-43C5-42BD-A79D-6E75BEC8F7DF}" presName="sibTrans" presStyleLbl="bgSibTrans2D1" presStyleIdx="5" presStyleCnt="8"/>
      <dgm:spPr/>
      <dgm:t>
        <a:bodyPr/>
        <a:lstStyle/>
        <a:p>
          <a:endParaRPr lang="en-US"/>
        </a:p>
      </dgm:t>
    </dgm:pt>
    <dgm:pt modelId="{715800BA-B126-2C42-8658-C149D389E04D}" type="pres">
      <dgm:prSet presAssocID="{8D6930E7-2627-D74D-A2C1-A7C2AFAC73EF}" presName="compNode" presStyleCnt="0"/>
      <dgm:spPr/>
    </dgm:pt>
    <dgm:pt modelId="{28C20042-ADE3-5442-A793-A3E115F89846}" type="pres">
      <dgm:prSet presAssocID="{8D6930E7-2627-D74D-A2C1-A7C2AFAC73EF}" presName="dummyConnPt" presStyleCnt="0"/>
      <dgm:spPr/>
    </dgm:pt>
    <dgm:pt modelId="{79A47A06-2F69-2742-BCCD-D9935C862C05}" type="pres">
      <dgm:prSet presAssocID="{8D6930E7-2627-D74D-A2C1-A7C2AFAC73EF}" presName="node" presStyleLbl="node1" presStyleIdx="6" presStyleCnt="9">
        <dgm:presLayoutVars>
          <dgm:bulletEnabled val="1"/>
        </dgm:presLayoutVars>
      </dgm:prSet>
      <dgm:spPr/>
      <dgm:t>
        <a:bodyPr/>
        <a:lstStyle/>
        <a:p>
          <a:endParaRPr lang="en-US"/>
        </a:p>
      </dgm:t>
    </dgm:pt>
    <dgm:pt modelId="{339DC730-A1F6-464D-9CE9-DBE9846E044B}" type="pres">
      <dgm:prSet presAssocID="{79811481-7CD6-DF4A-8AE0-AEE992584B10}" presName="sibTrans" presStyleLbl="bgSibTrans2D1" presStyleIdx="6" presStyleCnt="8"/>
      <dgm:spPr/>
      <dgm:t>
        <a:bodyPr/>
        <a:lstStyle/>
        <a:p>
          <a:endParaRPr lang="en-US"/>
        </a:p>
      </dgm:t>
    </dgm:pt>
    <dgm:pt modelId="{CE22AD8D-0068-A44E-8AC2-2A220381FE06}" type="pres">
      <dgm:prSet presAssocID="{4CD5E9B6-8F9E-934D-BE49-0A20A56233B7}" presName="compNode" presStyleCnt="0"/>
      <dgm:spPr/>
    </dgm:pt>
    <dgm:pt modelId="{C1A6477F-836D-0249-8F15-9CFD2016E992}" type="pres">
      <dgm:prSet presAssocID="{4CD5E9B6-8F9E-934D-BE49-0A20A56233B7}" presName="dummyConnPt" presStyleCnt="0"/>
      <dgm:spPr/>
    </dgm:pt>
    <dgm:pt modelId="{E8483D23-1F3A-914E-8390-E3B31580D2CD}" type="pres">
      <dgm:prSet presAssocID="{4CD5E9B6-8F9E-934D-BE49-0A20A56233B7}" presName="node" presStyleLbl="node1" presStyleIdx="7" presStyleCnt="9">
        <dgm:presLayoutVars>
          <dgm:bulletEnabled val="1"/>
        </dgm:presLayoutVars>
      </dgm:prSet>
      <dgm:spPr/>
      <dgm:t>
        <a:bodyPr/>
        <a:lstStyle/>
        <a:p>
          <a:endParaRPr lang="en-US"/>
        </a:p>
      </dgm:t>
    </dgm:pt>
    <dgm:pt modelId="{40356DA9-C577-5A41-8603-9ED4B6B2F05C}" type="pres">
      <dgm:prSet presAssocID="{E105A486-36D8-E547-BF29-9A3108FAE289}" presName="sibTrans" presStyleLbl="bgSibTrans2D1" presStyleIdx="7" presStyleCnt="8"/>
      <dgm:spPr/>
      <dgm:t>
        <a:bodyPr/>
        <a:lstStyle/>
        <a:p>
          <a:endParaRPr lang="en-US"/>
        </a:p>
      </dgm:t>
    </dgm:pt>
    <dgm:pt modelId="{6C2C3AF0-DB61-D042-BF38-2665BDB66297}" type="pres">
      <dgm:prSet presAssocID="{8E174A07-D661-4C7F-B498-E2F42E60F078}" presName="compNode" presStyleCnt="0"/>
      <dgm:spPr/>
    </dgm:pt>
    <dgm:pt modelId="{C6C6264A-9FFE-FC4D-9E13-44ED69FE0430}" type="pres">
      <dgm:prSet presAssocID="{8E174A07-D661-4C7F-B498-E2F42E60F078}" presName="dummyConnPt" presStyleCnt="0"/>
      <dgm:spPr/>
    </dgm:pt>
    <dgm:pt modelId="{BA5E69E4-1F1B-2344-A1A7-5F74D2B17A93}" type="pres">
      <dgm:prSet presAssocID="{8E174A07-D661-4C7F-B498-E2F42E60F078}" presName="node" presStyleLbl="node1" presStyleIdx="8" presStyleCnt="9">
        <dgm:presLayoutVars>
          <dgm:bulletEnabled val="1"/>
        </dgm:presLayoutVars>
      </dgm:prSet>
      <dgm:spPr/>
      <dgm:t>
        <a:bodyPr/>
        <a:lstStyle/>
        <a:p>
          <a:endParaRPr lang="en-US"/>
        </a:p>
      </dgm:t>
    </dgm:pt>
  </dgm:ptLst>
  <dgm:cxnLst>
    <dgm:cxn modelId="{14E6556B-4CC6-40A2-930E-CF4F22697DC1}" srcId="{E95DA334-BFB7-46CE-9FA7-68EEAE06E0B0}" destId="{2D24F1A3-BA65-42A3-BF70-2A886B24F067}" srcOrd="1" destOrd="0" parTransId="{8A17AE6C-4216-4D34-AB69-750A3C2E720E}" sibTransId="{9A636F75-010B-442C-B752-0542A2B48703}"/>
    <dgm:cxn modelId="{25EADB63-D449-7E4E-A561-980DBA80CF49}" type="presOf" srcId="{9A636F75-010B-442C-B752-0542A2B48703}" destId="{28465CBB-8639-084F-B0E8-60F29AE504DF}" srcOrd="0" destOrd="0" presId="urn:microsoft.com/office/officeart/2005/8/layout/bProcess4"/>
    <dgm:cxn modelId="{C4C180AA-F45F-A745-8A20-B4F1FD4439E9}" type="presOf" srcId="{2D24F1A3-BA65-42A3-BF70-2A886B24F067}" destId="{E4D438C7-1216-B243-ABD5-DC1A44D34A8C}" srcOrd="0" destOrd="0" presId="urn:microsoft.com/office/officeart/2005/8/layout/bProcess4"/>
    <dgm:cxn modelId="{E79D9606-6618-294A-8371-48F90666A5D9}" type="presOf" srcId="{E105A486-36D8-E547-BF29-9A3108FAE289}" destId="{40356DA9-C577-5A41-8603-9ED4B6B2F05C}" srcOrd="0" destOrd="0" presId="urn:microsoft.com/office/officeart/2005/8/layout/bProcess4"/>
    <dgm:cxn modelId="{17A77CAD-DAD8-B344-8041-6DEBFDD91875}" type="presOf" srcId="{8E174A07-D661-4C7F-B498-E2F42E60F078}" destId="{BA5E69E4-1F1B-2344-A1A7-5F74D2B17A93}" srcOrd="0" destOrd="0" presId="urn:microsoft.com/office/officeart/2005/8/layout/bProcess4"/>
    <dgm:cxn modelId="{B65FFC95-0FCF-2F4A-AB78-D3F2B0657AF8}" srcId="{E95DA334-BFB7-46CE-9FA7-68EEAE06E0B0}" destId="{4CD5E9B6-8F9E-934D-BE49-0A20A56233B7}" srcOrd="7" destOrd="0" parTransId="{08B819D7-6BF2-504C-9132-30B77BACE766}" sibTransId="{E105A486-36D8-E547-BF29-9A3108FAE289}"/>
    <dgm:cxn modelId="{A3EC99BB-2B4A-644A-BC53-696ACDB1A98E}" type="presOf" srcId="{0FB63706-373C-484E-AD7A-11D840EBEE40}" destId="{C430932C-F422-1B43-9ED3-13327262A8F3}" srcOrd="0" destOrd="0" presId="urn:microsoft.com/office/officeart/2005/8/layout/bProcess4"/>
    <dgm:cxn modelId="{994C883E-C72D-7041-BFE7-F4AEDC331A15}" type="presOf" srcId="{7DED7F16-E6BE-6A46-AE57-9E33D56E3452}" destId="{2E3BEF55-4159-F144-BCE3-4AEC65E3B405}" srcOrd="0" destOrd="0" presId="urn:microsoft.com/office/officeart/2005/8/layout/bProcess4"/>
    <dgm:cxn modelId="{700D98AC-D6DF-0144-B442-768B2080AC7D}" srcId="{E95DA334-BFB7-46CE-9FA7-68EEAE06E0B0}" destId="{8EA8901E-A70F-2D40-8697-32D04565E458}" srcOrd="4" destOrd="0" parTransId="{FDCBAF2D-98B1-814B-A093-87D47247D92A}" sibTransId="{C45E1A9F-B4BE-6D46-A9A6-1EE197BDD7EE}"/>
    <dgm:cxn modelId="{AC195FF3-4B76-4C45-8ADA-CCBE209ADE55}" type="presOf" srcId="{8EA8901E-A70F-2D40-8697-32D04565E458}" destId="{53608472-482A-F840-9B48-B451D0FA8034}" srcOrd="0" destOrd="0" presId="urn:microsoft.com/office/officeart/2005/8/layout/bProcess4"/>
    <dgm:cxn modelId="{312CFA12-5139-3640-8EFE-F0BA55F63B22}" type="presOf" srcId="{E95DA334-BFB7-46CE-9FA7-68EEAE06E0B0}" destId="{40DE597B-19BB-F44A-B632-22E178F1C8CF}" srcOrd="0" destOrd="0" presId="urn:microsoft.com/office/officeart/2005/8/layout/bProcess4"/>
    <dgm:cxn modelId="{1240C9F3-AA5F-4F98-9EC7-BF621FA4DEA0}" srcId="{E95DA334-BFB7-46CE-9FA7-68EEAE06E0B0}" destId="{836507AE-7D5E-43D4-8788-8790890863F4}" srcOrd="0" destOrd="0" parTransId="{7EB20EA5-A9B7-45DF-B61F-A451BD967430}" sibTransId="{4E5FEF66-FF88-4FF5-A150-6863D2FA5617}"/>
    <dgm:cxn modelId="{6BC79E4E-A4E4-2142-8F07-06324DE24F98}" srcId="{E95DA334-BFB7-46CE-9FA7-68EEAE06E0B0}" destId="{8D6930E7-2627-D74D-A2C1-A7C2AFAC73EF}" srcOrd="6" destOrd="0" parTransId="{78EC48CE-922F-914F-B6B9-6DCDA66EB22A}" sibTransId="{79811481-7CD6-DF4A-8AE0-AEE992584B10}"/>
    <dgm:cxn modelId="{D31FE81E-02EE-D04C-8235-79CEE90BFE95}" type="presOf" srcId="{C14B6D3D-5F18-5841-802B-A101344B6721}" destId="{EAF8D335-08B3-6441-AC4B-7C0BEACF7A72}" srcOrd="0" destOrd="0" presId="urn:microsoft.com/office/officeart/2005/8/layout/bProcess4"/>
    <dgm:cxn modelId="{8CBD96AD-3469-F048-B526-544DBEC894A8}" srcId="{E95DA334-BFB7-46CE-9FA7-68EEAE06E0B0}" destId="{446D0522-4392-E242-93C8-A2BE75F931BF}" srcOrd="3" destOrd="0" parTransId="{2C6FE5E9-BB47-C040-A2D7-7E90CCEB83A9}" sibTransId="{7DED7F16-E6BE-6A46-AE57-9E33D56E3452}"/>
    <dgm:cxn modelId="{BE043A9C-6888-CA41-8950-1CBC8B3F4139}" type="presOf" srcId="{8D6930E7-2627-D74D-A2C1-A7C2AFAC73EF}" destId="{79A47A06-2F69-2742-BCCD-D9935C862C05}" srcOrd="0" destOrd="0" presId="urn:microsoft.com/office/officeart/2005/8/layout/bProcess4"/>
    <dgm:cxn modelId="{F81B290C-8228-364D-82CA-E09605E41D4D}" type="presOf" srcId="{5D879BFA-FDD7-427A-9409-61CE68F43D02}" destId="{B28E2F3C-6E4A-3B4D-AD93-9C43D38A22C1}" srcOrd="0" destOrd="0" presId="urn:microsoft.com/office/officeart/2005/8/layout/bProcess4"/>
    <dgm:cxn modelId="{A101E714-A02B-48AC-89E3-CBF744F450E4}" srcId="{E95DA334-BFB7-46CE-9FA7-68EEAE06E0B0}" destId="{8E174A07-D661-4C7F-B498-E2F42E60F078}" srcOrd="8" destOrd="0" parTransId="{664E8C1D-5EBD-4F70-89FE-0A4B8841B8E8}" sibTransId="{ED92E6AA-504F-404D-A567-70EF8958CD80}"/>
    <dgm:cxn modelId="{466A092E-F9D4-754B-83E0-A1BA227D7FB8}" type="presOf" srcId="{446D0522-4392-E242-93C8-A2BE75F931BF}" destId="{1480DF62-A605-A848-8026-E8EBEE65006E}" srcOrd="0" destOrd="0" presId="urn:microsoft.com/office/officeart/2005/8/layout/bProcess4"/>
    <dgm:cxn modelId="{4F5EEEE1-B474-3247-A911-057EA48C7F13}" type="presOf" srcId="{4E5FEF66-FF88-4FF5-A150-6863D2FA5617}" destId="{61CC9E6A-A8FB-634E-9201-165B1CD0FBEA}" srcOrd="0" destOrd="0" presId="urn:microsoft.com/office/officeart/2005/8/layout/bProcess4"/>
    <dgm:cxn modelId="{021135EF-A2C8-42C3-A436-78950EB8E9EF}" srcId="{E95DA334-BFB7-46CE-9FA7-68EEAE06E0B0}" destId="{5D879BFA-FDD7-427A-9409-61CE68F43D02}" srcOrd="5" destOrd="0" parTransId="{3AFA9902-6A32-44FB-AA80-A952F0F917D4}" sibTransId="{6FC82DAF-43C5-42BD-A79D-6E75BEC8F7DF}"/>
    <dgm:cxn modelId="{AD3F38D4-A00C-164E-9C15-A12A5AA96C26}" type="presOf" srcId="{4CD5E9B6-8F9E-934D-BE49-0A20A56233B7}" destId="{E8483D23-1F3A-914E-8390-E3B31580D2CD}" srcOrd="0" destOrd="0" presId="urn:microsoft.com/office/officeart/2005/8/layout/bProcess4"/>
    <dgm:cxn modelId="{19B3BE3B-294A-3A4A-910D-A85BBC388A58}" srcId="{E95DA334-BFB7-46CE-9FA7-68EEAE06E0B0}" destId="{C14B6D3D-5F18-5841-802B-A101344B6721}" srcOrd="2" destOrd="0" parTransId="{E06BB732-4C93-BE4A-84EF-A0A2717EA099}" sibTransId="{0FB63706-373C-484E-AD7A-11D840EBEE40}"/>
    <dgm:cxn modelId="{ABFA38C1-426B-BA49-BC74-745114CDFE78}" type="presOf" srcId="{79811481-7CD6-DF4A-8AE0-AEE992584B10}" destId="{339DC730-A1F6-464D-9CE9-DBE9846E044B}" srcOrd="0" destOrd="0" presId="urn:microsoft.com/office/officeart/2005/8/layout/bProcess4"/>
    <dgm:cxn modelId="{CA558228-ACCB-BD43-8138-DB6C3CA75EDF}" type="presOf" srcId="{836507AE-7D5E-43D4-8788-8790890863F4}" destId="{D4F729E4-994B-CE4C-9A3D-439CAEA6DE86}" srcOrd="0" destOrd="0" presId="urn:microsoft.com/office/officeart/2005/8/layout/bProcess4"/>
    <dgm:cxn modelId="{7726C539-9F31-4343-A5A4-A00682137F0F}" type="presOf" srcId="{C45E1A9F-B4BE-6D46-A9A6-1EE197BDD7EE}" destId="{47E780E8-4A78-F949-B8D9-D0C26B350D5B}" srcOrd="0" destOrd="0" presId="urn:microsoft.com/office/officeart/2005/8/layout/bProcess4"/>
    <dgm:cxn modelId="{296E06E4-B8D4-9C41-B9E6-6C87ACE72EB0}" type="presOf" srcId="{6FC82DAF-43C5-42BD-A79D-6E75BEC8F7DF}" destId="{EF4511AB-95CC-B844-84C2-9F8102CC676E}" srcOrd="0" destOrd="0" presId="urn:microsoft.com/office/officeart/2005/8/layout/bProcess4"/>
    <dgm:cxn modelId="{43F230C3-6537-6A46-9E91-A99FFCE9BDF1}" type="presParOf" srcId="{40DE597B-19BB-F44A-B632-22E178F1C8CF}" destId="{FDC2C628-DE6E-4047-A5F6-C512195DA8FA}" srcOrd="0" destOrd="0" presId="urn:microsoft.com/office/officeart/2005/8/layout/bProcess4"/>
    <dgm:cxn modelId="{F7B3959A-4E3E-AF4C-A563-743490666CC8}" type="presParOf" srcId="{FDC2C628-DE6E-4047-A5F6-C512195DA8FA}" destId="{1253E2B9-B074-BC4C-95B0-726388764FCC}" srcOrd="0" destOrd="0" presId="urn:microsoft.com/office/officeart/2005/8/layout/bProcess4"/>
    <dgm:cxn modelId="{D8E9B35A-4EB7-FD4B-BB47-BDD137B43DBB}" type="presParOf" srcId="{FDC2C628-DE6E-4047-A5F6-C512195DA8FA}" destId="{D4F729E4-994B-CE4C-9A3D-439CAEA6DE86}" srcOrd="1" destOrd="0" presId="urn:microsoft.com/office/officeart/2005/8/layout/bProcess4"/>
    <dgm:cxn modelId="{22D0CAC5-F677-E14D-8E0B-12F8AD5651AF}" type="presParOf" srcId="{40DE597B-19BB-F44A-B632-22E178F1C8CF}" destId="{61CC9E6A-A8FB-634E-9201-165B1CD0FBEA}" srcOrd="1" destOrd="0" presId="urn:microsoft.com/office/officeart/2005/8/layout/bProcess4"/>
    <dgm:cxn modelId="{B3268C8C-F2CC-B245-AF84-76AD38D33D49}" type="presParOf" srcId="{40DE597B-19BB-F44A-B632-22E178F1C8CF}" destId="{2F22322A-13A3-F044-8040-DFE29089E231}" srcOrd="2" destOrd="0" presId="urn:microsoft.com/office/officeart/2005/8/layout/bProcess4"/>
    <dgm:cxn modelId="{8A75DD21-0A90-BD4E-8B69-0948C106DC6E}" type="presParOf" srcId="{2F22322A-13A3-F044-8040-DFE29089E231}" destId="{4D521987-FAFC-DB43-A11A-F16BE78ED4DF}" srcOrd="0" destOrd="0" presId="urn:microsoft.com/office/officeart/2005/8/layout/bProcess4"/>
    <dgm:cxn modelId="{DEAAF981-41A9-8544-AA5A-6AB8DCCEA160}" type="presParOf" srcId="{2F22322A-13A3-F044-8040-DFE29089E231}" destId="{E4D438C7-1216-B243-ABD5-DC1A44D34A8C}" srcOrd="1" destOrd="0" presId="urn:microsoft.com/office/officeart/2005/8/layout/bProcess4"/>
    <dgm:cxn modelId="{A389F859-954E-9746-B7E7-9BD780FE719D}" type="presParOf" srcId="{40DE597B-19BB-F44A-B632-22E178F1C8CF}" destId="{28465CBB-8639-084F-B0E8-60F29AE504DF}" srcOrd="3" destOrd="0" presId="urn:microsoft.com/office/officeart/2005/8/layout/bProcess4"/>
    <dgm:cxn modelId="{0CF19A5D-A70F-1B40-9815-CA529A27B36D}" type="presParOf" srcId="{40DE597B-19BB-F44A-B632-22E178F1C8CF}" destId="{5C68F841-F122-D649-9125-321988D77948}" srcOrd="4" destOrd="0" presId="urn:microsoft.com/office/officeart/2005/8/layout/bProcess4"/>
    <dgm:cxn modelId="{C2C10D70-0CFB-E34A-B6C2-1732D829C808}" type="presParOf" srcId="{5C68F841-F122-D649-9125-321988D77948}" destId="{1D42AE97-96CC-C24B-83CD-88BD397FD909}" srcOrd="0" destOrd="0" presId="urn:microsoft.com/office/officeart/2005/8/layout/bProcess4"/>
    <dgm:cxn modelId="{9EBCE928-67FC-C44A-91C9-637CC4A26FD8}" type="presParOf" srcId="{5C68F841-F122-D649-9125-321988D77948}" destId="{EAF8D335-08B3-6441-AC4B-7C0BEACF7A72}" srcOrd="1" destOrd="0" presId="urn:microsoft.com/office/officeart/2005/8/layout/bProcess4"/>
    <dgm:cxn modelId="{F0772559-B183-1642-A03D-324C02DB8E0A}" type="presParOf" srcId="{40DE597B-19BB-F44A-B632-22E178F1C8CF}" destId="{C430932C-F422-1B43-9ED3-13327262A8F3}" srcOrd="5" destOrd="0" presId="urn:microsoft.com/office/officeart/2005/8/layout/bProcess4"/>
    <dgm:cxn modelId="{198F65C2-D5FA-7A4B-B65D-AEA562A0E7B3}" type="presParOf" srcId="{40DE597B-19BB-F44A-B632-22E178F1C8CF}" destId="{F5EF26D3-BA49-8348-992A-D281EC8A1EBA}" srcOrd="6" destOrd="0" presId="urn:microsoft.com/office/officeart/2005/8/layout/bProcess4"/>
    <dgm:cxn modelId="{DDA15D93-28DF-F449-8FF9-9CF06B0D93FE}" type="presParOf" srcId="{F5EF26D3-BA49-8348-992A-D281EC8A1EBA}" destId="{B7840739-CBA3-C845-B25D-0BD20DA10160}" srcOrd="0" destOrd="0" presId="urn:microsoft.com/office/officeart/2005/8/layout/bProcess4"/>
    <dgm:cxn modelId="{E7ECFCAF-84C8-B84C-96AB-0F399B8A7851}" type="presParOf" srcId="{F5EF26D3-BA49-8348-992A-D281EC8A1EBA}" destId="{1480DF62-A605-A848-8026-E8EBEE65006E}" srcOrd="1" destOrd="0" presId="urn:microsoft.com/office/officeart/2005/8/layout/bProcess4"/>
    <dgm:cxn modelId="{CAD04E21-94A8-CC4C-B191-2B0C6046D1EE}" type="presParOf" srcId="{40DE597B-19BB-F44A-B632-22E178F1C8CF}" destId="{2E3BEF55-4159-F144-BCE3-4AEC65E3B405}" srcOrd="7" destOrd="0" presId="urn:microsoft.com/office/officeart/2005/8/layout/bProcess4"/>
    <dgm:cxn modelId="{33F4CEC6-7E0F-C74A-B37E-E4C2CB81FBB1}" type="presParOf" srcId="{40DE597B-19BB-F44A-B632-22E178F1C8CF}" destId="{1054769C-58F8-4E4C-B3D8-74FEA85BBBF2}" srcOrd="8" destOrd="0" presId="urn:microsoft.com/office/officeart/2005/8/layout/bProcess4"/>
    <dgm:cxn modelId="{64139613-4B25-8046-8021-4682CA1C877E}" type="presParOf" srcId="{1054769C-58F8-4E4C-B3D8-74FEA85BBBF2}" destId="{25DCBC98-8160-C945-82B5-96E1523BE1B2}" srcOrd="0" destOrd="0" presId="urn:microsoft.com/office/officeart/2005/8/layout/bProcess4"/>
    <dgm:cxn modelId="{EC903BB0-FA4C-9749-863E-743DCE31A0DD}" type="presParOf" srcId="{1054769C-58F8-4E4C-B3D8-74FEA85BBBF2}" destId="{53608472-482A-F840-9B48-B451D0FA8034}" srcOrd="1" destOrd="0" presId="urn:microsoft.com/office/officeart/2005/8/layout/bProcess4"/>
    <dgm:cxn modelId="{23BA4BC5-27E0-3748-B2B5-57FAD5E94CB1}" type="presParOf" srcId="{40DE597B-19BB-F44A-B632-22E178F1C8CF}" destId="{47E780E8-4A78-F949-B8D9-D0C26B350D5B}" srcOrd="9" destOrd="0" presId="urn:microsoft.com/office/officeart/2005/8/layout/bProcess4"/>
    <dgm:cxn modelId="{2ABFC6EC-A8B4-3E4F-A497-9FA2CE7E4370}" type="presParOf" srcId="{40DE597B-19BB-F44A-B632-22E178F1C8CF}" destId="{76EF7D25-F48F-CA44-867C-C674E574E60F}" srcOrd="10" destOrd="0" presId="urn:microsoft.com/office/officeart/2005/8/layout/bProcess4"/>
    <dgm:cxn modelId="{6527FC1E-C8E4-7441-B083-C4CA18B19203}" type="presParOf" srcId="{76EF7D25-F48F-CA44-867C-C674E574E60F}" destId="{3A80ECB3-30C5-C346-BEA8-876F71844704}" srcOrd="0" destOrd="0" presId="urn:microsoft.com/office/officeart/2005/8/layout/bProcess4"/>
    <dgm:cxn modelId="{B53BCA84-617D-CA4A-9D54-61142A0ACC34}" type="presParOf" srcId="{76EF7D25-F48F-CA44-867C-C674E574E60F}" destId="{B28E2F3C-6E4A-3B4D-AD93-9C43D38A22C1}" srcOrd="1" destOrd="0" presId="urn:microsoft.com/office/officeart/2005/8/layout/bProcess4"/>
    <dgm:cxn modelId="{CD3CDEA7-B385-2C48-B662-3B9FC193C450}" type="presParOf" srcId="{40DE597B-19BB-F44A-B632-22E178F1C8CF}" destId="{EF4511AB-95CC-B844-84C2-9F8102CC676E}" srcOrd="11" destOrd="0" presId="urn:microsoft.com/office/officeart/2005/8/layout/bProcess4"/>
    <dgm:cxn modelId="{DF8E8F4A-FD7A-CB46-AF1A-3DE1B3F92657}" type="presParOf" srcId="{40DE597B-19BB-F44A-B632-22E178F1C8CF}" destId="{715800BA-B126-2C42-8658-C149D389E04D}" srcOrd="12" destOrd="0" presId="urn:microsoft.com/office/officeart/2005/8/layout/bProcess4"/>
    <dgm:cxn modelId="{CBD555D5-9DFD-904D-A588-7C351F9D3833}" type="presParOf" srcId="{715800BA-B126-2C42-8658-C149D389E04D}" destId="{28C20042-ADE3-5442-A793-A3E115F89846}" srcOrd="0" destOrd="0" presId="urn:microsoft.com/office/officeart/2005/8/layout/bProcess4"/>
    <dgm:cxn modelId="{98D3744A-3173-DF42-AE2A-29444A2B1E47}" type="presParOf" srcId="{715800BA-B126-2C42-8658-C149D389E04D}" destId="{79A47A06-2F69-2742-BCCD-D9935C862C05}" srcOrd="1" destOrd="0" presId="urn:microsoft.com/office/officeart/2005/8/layout/bProcess4"/>
    <dgm:cxn modelId="{FAEF9C2D-8682-F94B-A5A4-738F1496627C}" type="presParOf" srcId="{40DE597B-19BB-F44A-B632-22E178F1C8CF}" destId="{339DC730-A1F6-464D-9CE9-DBE9846E044B}" srcOrd="13" destOrd="0" presId="urn:microsoft.com/office/officeart/2005/8/layout/bProcess4"/>
    <dgm:cxn modelId="{1992CF85-71E3-A641-92B9-A33C1D043980}" type="presParOf" srcId="{40DE597B-19BB-F44A-B632-22E178F1C8CF}" destId="{CE22AD8D-0068-A44E-8AC2-2A220381FE06}" srcOrd="14" destOrd="0" presId="urn:microsoft.com/office/officeart/2005/8/layout/bProcess4"/>
    <dgm:cxn modelId="{0643EB9B-C8EE-6D44-9BCB-CE1A968A905C}" type="presParOf" srcId="{CE22AD8D-0068-A44E-8AC2-2A220381FE06}" destId="{C1A6477F-836D-0249-8F15-9CFD2016E992}" srcOrd="0" destOrd="0" presId="urn:microsoft.com/office/officeart/2005/8/layout/bProcess4"/>
    <dgm:cxn modelId="{CAA01C29-1BBD-904E-8FE2-D9BF5E365E5F}" type="presParOf" srcId="{CE22AD8D-0068-A44E-8AC2-2A220381FE06}" destId="{E8483D23-1F3A-914E-8390-E3B31580D2CD}" srcOrd="1" destOrd="0" presId="urn:microsoft.com/office/officeart/2005/8/layout/bProcess4"/>
    <dgm:cxn modelId="{03FE7983-74F3-E842-A37E-4742E933F561}" type="presParOf" srcId="{40DE597B-19BB-F44A-B632-22E178F1C8CF}" destId="{40356DA9-C577-5A41-8603-9ED4B6B2F05C}" srcOrd="15" destOrd="0" presId="urn:microsoft.com/office/officeart/2005/8/layout/bProcess4"/>
    <dgm:cxn modelId="{0788FE69-6EBD-D745-9BDB-0DD52D9EAEA6}" type="presParOf" srcId="{40DE597B-19BB-F44A-B632-22E178F1C8CF}" destId="{6C2C3AF0-DB61-D042-BF38-2665BDB66297}" srcOrd="16" destOrd="0" presId="urn:microsoft.com/office/officeart/2005/8/layout/bProcess4"/>
    <dgm:cxn modelId="{6992FA82-F3D6-764D-AE13-FD6826F38A29}" type="presParOf" srcId="{6C2C3AF0-DB61-D042-BF38-2665BDB66297}" destId="{C6C6264A-9FFE-FC4D-9E13-44ED69FE0430}" srcOrd="0" destOrd="0" presId="urn:microsoft.com/office/officeart/2005/8/layout/bProcess4"/>
    <dgm:cxn modelId="{D975B02F-5209-184D-BAD7-61FB14AE10FD}" type="presParOf" srcId="{6C2C3AF0-DB61-D042-BF38-2665BDB66297}" destId="{BA5E69E4-1F1B-2344-A1A7-5F74D2B17A9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E886F4-0EB2-6A4B-AF27-FB8CEFADFB82}" type="doc">
      <dgm:prSet loTypeId="urn:microsoft.com/office/officeart/2005/8/layout/chevron1" loCatId="" qsTypeId="urn:microsoft.com/office/officeart/2005/8/quickstyle/simple1" qsCatId="simple" csTypeId="urn:microsoft.com/office/officeart/2005/8/colors/accent1_2" csCatId="accent1" phldr="1"/>
      <dgm:spPr/>
    </dgm:pt>
    <dgm:pt modelId="{22E6A2BE-795D-6541-948F-C306DB68C66A}">
      <dgm:prSet phldrT="[Text]" custT="1"/>
      <dgm:spPr>
        <a:solidFill>
          <a:srgbClr val="C00000"/>
        </a:solidFill>
      </dgm:spPr>
      <dgm:t>
        <a:bodyPr/>
        <a:lstStyle/>
        <a:p>
          <a:r>
            <a:rPr lang="en-US" sz="2000" dirty="0">
              <a:solidFill>
                <a:schemeClr val="lt1"/>
              </a:solidFill>
            </a:rPr>
            <a:t>Website</a:t>
          </a:r>
        </a:p>
      </dgm:t>
    </dgm:pt>
    <dgm:pt modelId="{2B39A924-803F-1E4C-B38C-895EFB774E91}" type="parTrans" cxnId="{2741F6AC-4EA4-5842-B8F4-2F6357A892C7}">
      <dgm:prSet/>
      <dgm:spPr/>
      <dgm:t>
        <a:bodyPr/>
        <a:lstStyle/>
        <a:p>
          <a:endParaRPr lang="en-US" sz="2000"/>
        </a:p>
      </dgm:t>
    </dgm:pt>
    <dgm:pt modelId="{D4CE8169-8FDA-3940-B625-5621BF527694}" type="sibTrans" cxnId="{2741F6AC-4EA4-5842-B8F4-2F6357A892C7}">
      <dgm:prSet/>
      <dgm:spPr/>
      <dgm:t>
        <a:bodyPr/>
        <a:lstStyle/>
        <a:p>
          <a:endParaRPr lang="en-US" sz="2000"/>
        </a:p>
      </dgm:t>
    </dgm:pt>
    <dgm:pt modelId="{47A64B49-D853-CF40-A79E-53AF05B62622}">
      <dgm:prSet phldrT="[Text]" custT="1"/>
      <dgm:spPr>
        <a:solidFill>
          <a:schemeClr val="accent4">
            <a:lumMod val="75000"/>
          </a:schemeClr>
        </a:solidFill>
      </dgm:spPr>
      <dgm:t>
        <a:bodyPr/>
        <a:lstStyle/>
        <a:p>
          <a:r>
            <a:rPr lang="en-US" sz="2000"/>
            <a:t>Hashtags</a:t>
          </a:r>
        </a:p>
      </dgm:t>
    </dgm:pt>
    <dgm:pt modelId="{2E07A81A-CFE8-9147-82A9-D00F1AF7102A}" type="parTrans" cxnId="{149BDC01-B4C9-F543-92D7-26C6016E273B}">
      <dgm:prSet/>
      <dgm:spPr/>
      <dgm:t>
        <a:bodyPr/>
        <a:lstStyle/>
        <a:p>
          <a:endParaRPr lang="en-US" sz="2000"/>
        </a:p>
      </dgm:t>
    </dgm:pt>
    <dgm:pt modelId="{11A049A7-97AF-6347-ACFB-4BCF1F307394}" type="sibTrans" cxnId="{149BDC01-B4C9-F543-92D7-26C6016E273B}">
      <dgm:prSet/>
      <dgm:spPr/>
      <dgm:t>
        <a:bodyPr/>
        <a:lstStyle/>
        <a:p>
          <a:endParaRPr lang="en-US" sz="2000"/>
        </a:p>
      </dgm:t>
    </dgm:pt>
    <dgm:pt modelId="{CD3CF48E-3AF3-2246-9089-44A1775C12BE}">
      <dgm:prSet phldrT="[Text]" custT="1"/>
      <dgm:spPr/>
      <dgm:t>
        <a:bodyPr/>
        <a:lstStyle/>
        <a:p>
          <a:r>
            <a:rPr lang="en-US" sz="2000" dirty="0"/>
            <a:t>Social media</a:t>
          </a:r>
        </a:p>
      </dgm:t>
    </dgm:pt>
    <dgm:pt modelId="{21934A57-E4CA-CA42-A867-4C1FC74EB6C8}" type="parTrans" cxnId="{A8F66969-FDE9-4F41-8053-13D631861E24}">
      <dgm:prSet/>
      <dgm:spPr/>
      <dgm:t>
        <a:bodyPr/>
        <a:lstStyle/>
        <a:p>
          <a:endParaRPr lang="en-US" sz="2000"/>
        </a:p>
      </dgm:t>
    </dgm:pt>
    <dgm:pt modelId="{ACF4A6F3-A06E-FB4A-AB77-88C31DCB72E2}" type="sibTrans" cxnId="{A8F66969-FDE9-4F41-8053-13D631861E24}">
      <dgm:prSet/>
      <dgm:spPr/>
      <dgm:t>
        <a:bodyPr/>
        <a:lstStyle/>
        <a:p>
          <a:endParaRPr lang="en-US" sz="2000"/>
        </a:p>
      </dgm:t>
    </dgm:pt>
    <dgm:pt modelId="{CA9091A7-8719-8D4E-8516-A754FC021625}">
      <dgm:prSet custT="1"/>
      <dgm:spPr>
        <a:solidFill>
          <a:schemeClr val="accent3">
            <a:lumMod val="75000"/>
          </a:schemeClr>
        </a:solidFill>
      </dgm:spPr>
      <dgm:t>
        <a:bodyPr/>
        <a:lstStyle/>
        <a:p>
          <a:r>
            <a:rPr lang="en-US" sz="2000" dirty="0"/>
            <a:t>Logo </a:t>
          </a:r>
          <a:r>
            <a:rPr lang="en-US" sz="2000" dirty="0" err="1"/>
            <a:t>guidalines</a:t>
          </a:r>
          <a:endParaRPr lang="en-US" sz="2000" dirty="0"/>
        </a:p>
      </dgm:t>
    </dgm:pt>
    <dgm:pt modelId="{90EFE563-CFE4-824D-ACA1-DE1F858EA2D5}" type="parTrans" cxnId="{ACA10C5C-C3A5-AF46-8ABF-07C8134F2A89}">
      <dgm:prSet/>
      <dgm:spPr/>
      <dgm:t>
        <a:bodyPr/>
        <a:lstStyle/>
        <a:p>
          <a:endParaRPr lang="en-US" sz="2000"/>
        </a:p>
      </dgm:t>
    </dgm:pt>
    <dgm:pt modelId="{9BBBFEDE-7D8D-FC47-B004-01E3E7FE73CE}" type="sibTrans" cxnId="{ACA10C5C-C3A5-AF46-8ABF-07C8134F2A89}">
      <dgm:prSet/>
      <dgm:spPr/>
      <dgm:t>
        <a:bodyPr/>
        <a:lstStyle/>
        <a:p>
          <a:endParaRPr lang="en-US" sz="2000"/>
        </a:p>
      </dgm:t>
    </dgm:pt>
    <dgm:pt modelId="{137298FF-9E90-C24C-8E6C-03E89C0ABA08}">
      <dgm:prSet custT="1"/>
      <dgm:spPr>
        <a:solidFill>
          <a:schemeClr val="accent6">
            <a:lumMod val="50000"/>
          </a:schemeClr>
        </a:solidFill>
      </dgm:spPr>
      <dgm:t>
        <a:bodyPr/>
        <a:lstStyle/>
        <a:p>
          <a:r>
            <a:rPr lang="en-US" sz="2000" dirty="0"/>
            <a:t>Digital content</a:t>
          </a:r>
        </a:p>
      </dgm:t>
    </dgm:pt>
    <dgm:pt modelId="{CB9525A6-FCC7-694E-96A7-3B72ACF5D383}" type="parTrans" cxnId="{FD0BE826-CC05-924F-BB30-F3755F78FCEA}">
      <dgm:prSet/>
      <dgm:spPr/>
      <dgm:t>
        <a:bodyPr/>
        <a:lstStyle/>
        <a:p>
          <a:endParaRPr lang="en-US" sz="2000"/>
        </a:p>
      </dgm:t>
    </dgm:pt>
    <dgm:pt modelId="{CAFFB981-06DE-A341-BF64-860084D93C8F}" type="sibTrans" cxnId="{FD0BE826-CC05-924F-BB30-F3755F78FCEA}">
      <dgm:prSet/>
      <dgm:spPr/>
      <dgm:t>
        <a:bodyPr/>
        <a:lstStyle/>
        <a:p>
          <a:endParaRPr lang="en-US" sz="2000"/>
        </a:p>
      </dgm:t>
    </dgm:pt>
    <dgm:pt modelId="{A5085FC7-C72D-984F-9E07-AB739159E607}">
      <dgm:prSet custT="1"/>
      <dgm:spPr>
        <a:solidFill>
          <a:srgbClr val="002060"/>
        </a:solidFill>
      </dgm:spPr>
      <dgm:t>
        <a:bodyPr/>
        <a:lstStyle/>
        <a:p>
          <a:r>
            <a:rPr lang="en-US" sz="2000" dirty="0" err="1"/>
            <a:t>Calendor</a:t>
          </a:r>
          <a:r>
            <a:rPr lang="en-US" sz="2000" dirty="0"/>
            <a:t> of Events</a:t>
          </a:r>
        </a:p>
      </dgm:t>
    </dgm:pt>
    <dgm:pt modelId="{D41C26E6-C4BC-B04B-AF27-D18900466B13}" type="parTrans" cxnId="{963D0FD4-F14E-6A4F-BA1C-86F67BBC5D8A}">
      <dgm:prSet/>
      <dgm:spPr/>
      <dgm:t>
        <a:bodyPr/>
        <a:lstStyle/>
        <a:p>
          <a:endParaRPr lang="en-US" sz="2000"/>
        </a:p>
      </dgm:t>
    </dgm:pt>
    <dgm:pt modelId="{A46D2AE5-95E9-8842-BB20-BDF8A78DF5DE}" type="sibTrans" cxnId="{963D0FD4-F14E-6A4F-BA1C-86F67BBC5D8A}">
      <dgm:prSet/>
      <dgm:spPr/>
      <dgm:t>
        <a:bodyPr/>
        <a:lstStyle/>
        <a:p>
          <a:endParaRPr lang="en-US" sz="2000"/>
        </a:p>
      </dgm:t>
    </dgm:pt>
    <dgm:pt modelId="{7DE1E675-D193-2B4A-B1E0-5F8735649465}" type="pres">
      <dgm:prSet presAssocID="{03E886F4-0EB2-6A4B-AF27-FB8CEFADFB82}" presName="Name0" presStyleCnt="0">
        <dgm:presLayoutVars>
          <dgm:dir/>
          <dgm:animLvl val="lvl"/>
          <dgm:resizeHandles val="exact"/>
        </dgm:presLayoutVars>
      </dgm:prSet>
      <dgm:spPr/>
    </dgm:pt>
    <dgm:pt modelId="{4A338D57-FBD5-7D44-85E0-6FE8838AFA1E}" type="pres">
      <dgm:prSet presAssocID="{22E6A2BE-795D-6541-948F-C306DB68C66A}" presName="parTxOnly" presStyleLbl="node1" presStyleIdx="0" presStyleCnt="6">
        <dgm:presLayoutVars>
          <dgm:chMax val="0"/>
          <dgm:chPref val="0"/>
          <dgm:bulletEnabled val="1"/>
        </dgm:presLayoutVars>
      </dgm:prSet>
      <dgm:spPr/>
      <dgm:t>
        <a:bodyPr/>
        <a:lstStyle/>
        <a:p>
          <a:endParaRPr lang="en-US"/>
        </a:p>
      </dgm:t>
    </dgm:pt>
    <dgm:pt modelId="{1AE207C3-DE54-7848-B6A9-0419969219C6}" type="pres">
      <dgm:prSet presAssocID="{D4CE8169-8FDA-3940-B625-5621BF527694}" presName="parTxOnlySpace" presStyleCnt="0"/>
      <dgm:spPr/>
    </dgm:pt>
    <dgm:pt modelId="{D42146F2-40EA-8E46-A606-FF1C15563BE0}" type="pres">
      <dgm:prSet presAssocID="{47A64B49-D853-CF40-A79E-53AF05B62622}" presName="parTxOnly" presStyleLbl="node1" presStyleIdx="1" presStyleCnt="6">
        <dgm:presLayoutVars>
          <dgm:chMax val="0"/>
          <dgm:chPref val="0"/>
          <dgm:bulletEnabled val="1"/>
        </dgm:presLayoutVars>
      </dgm:prSet>
      <dgm:spPr/>
      <dgm:t>
        <a:bodyPr/>
        <a:lstStyle/>
        <a:p>
          <a:endParaRPr lang="en-US"/>
        </a:p>
      </dgm:t>
    </dgm:pt>
    <dgm:pt modelId="{1A90A96A-8708-E843-94E7-2FCFFA85255A}" type="pres">
      <dgm:prSet presAssocID="{11A049A7-97AF-6347-ACFB-4BCF1F307394}" presName="parTxOnlySpace" presStyleCnt="0"/>
      <dgm:spPr/>
    </dgm:pt>
    <dgm:pt modelId="{97F7406A-0A10-B643-A01A-E8C2ACE2BAFD}" type="pres">
      <dgm:prSet presAssocID="{CD3CF48E-3AF3-2246-9089-44A1775C12BE}" presName="parTxOnly" presStyleLbl="node1" presStyleIdx="2" presStyleCnt="6">
        <dgm:presLayoutVars>
          <dgm:chMax val="0"/>
          <dgm:chPref val="0"/>
          <dgm:bulletEnabled val="1"/>
        </dgm:presLayoutVars>
      </dgm:prSet>
      <dgm:spPr/>
      <dgm:t>
        <a:bodyPr/>
        <a:lstStyle/>
        <a:p>
          <a:endParaRPr lang="en-US"/>
        </a:p>
      </dgm:t>
    </dgm:pt>
    <dgm:pt modelId="{F00722A0-80A7-2144-A0CF-8C652236F2EA}" type="pres">
      <dgm:prSet presAssocID="{ACF4A6F3-A06E-FB4A-AB77-88C31DCB72E2}" presName="parTxOnlySpace" presStyleCnt="0"/>
      <dgm:spPr/>
    </dgm:pt>
    <dgm:pt modelId="{26F4BB68-7CAD-0445-9AC5-9857EFC0D8C1}" type="pres">
      <dgm:prSet presAssocID="{CA9091A7-8719-8D4E-8516-A754FC021625}" presName="parTxOnly" presStyleLbl="node1" presStyleIdx="3" presStyleCnt="6">
        <dgm:presLayoutVars>
          <dgm:chMax val="0"/>
          <dgm:chPref val="0"/>
          <dgm:bulletEnabled val="1"/>
        </dgm:presLayoutVars>
      </dgm:prSet>
      <dgm:spPr/>
      <dgm:t>
        <a:bodyPr/>
        <a:lstStyle/>
        <a:p>
          <a:endParaRPr lang="en-US"/>
        </a:p>
      </dgm:t>
    </dgm:pt>
    <dgm:pt modelId="{26AE1724-8D12-BA49-BBF9-4EF156A7D7B2}" type="pres">
      <dgm:prSet presAssocID="{9BBBFEDE-7D8D-FC47-B004-01E3E7FE73CE}" presName="parTxOnlySpace" presStyleCnt="0"/>
      <dgm:spPr/>
    </dgm:pt>
    <dgm:pt modelId="{56292267-CED5-AD4C-A36E-CD11693C07AE}" type="pres">
      <dgm:prSet presAssocID="{137298FF-9E90-C24C-8E6C-03E89C0ABA08}" presName="parTxOnly" presStyleLbl="node1" presStyleIdx="4" presStyleCnt="6">
        <dgm:presLayoutVars>
          <dgm:chMax val="0"/>
          <dgm:chPref val="0"/>
          <dgm:bulletEnabled val="1"/>
        </dgm:presLayoutVars>
      </dgm:prSet>
      <dgm:spPr/>
      <dgm:t>
        <a:bodyPr/>
        <a:lstStyle/>
        <a:p>
          <a:endParaRPr lang="en-US"/>
        </a:p>
      </dgm:t>
    </dgm:pt>
    <dgm:pt modelId="{AB01ACFB-2AF3-3948-A7EF-427331ADEB0D}" type="pres">
      <dgm:prSet presAssocID="{CAFFB981-06DE-A341-BF64-860084D93C8F}" presName="parTxOnlySpace" presStyleCnt="0"/>
      <dgm:spPr/>
    </dgm:pt>
    <dgm:pt modelId="{C6E8C7A8-4F72-A546-B272-52A2E0DE10D3}" type="pres">
      <dgm:prSet presAssocID="{A5085FC7-C72D-984F-9E07-AB739159E607}" presName="parTxOnly" presStyleLbl="node1" presStyleIdx="5" presStyleCnt="6">
        <dgm:presLayoutVars>
          <dgm:chMax val="0"/>
          <dgm:chPref val="0"/>
          <dgm:bulletEnabled val="1"/>
        </dgm:presLayoutVars>
      </dgm:prSet>
      <dgm:spPr/>
      <dgm:t>
        <a:bodyPr/>
        <a:lstStyle/>
        <a:p>
          <a:endParaRPr lang="en-US"/>
        </a:p>
      </dgm:t>
    </dgm:pt>
  </dgm:ptLst>
  <dgm:cxnLst>
    <dgm:cxn modelId="{7B63F9E2-0082-E34A-9194-D80BB706CE1F}" type="presOf" srcId="{22E6A2BE-795D-6541-948F-C306DB68C66A}" destId="{4A338D57-FBD5-7D44-85E0-6FE8838AFA1E}" srcOrd="0" destOrd="0" presId="urn:microsoft.com/office/officeart/2005/8/layout/chevron1"/>
    <dgm:cxn modelId="{963D0FD4-F14E-6A4F-BA1C-86F67BBC5D8A}" srcId="{03E886F4-0EB2-6A4B-AF27-FB8CEFADFB82}" destId="{A5085FC7-C72D-984F-9E07-AB739159E607}" srcOrd="5" destOrd="0" parTransId="{D41C26E6-C4BC-B04B-AF27-D18900466B13}" sibTransId="{A46D2AE5-95E9-8842-BB20-BDF8A78DF5DE}"/>
    <dgm:cxn modelId="{FD0BE826-CC05-924F-BB30-F3755F78FCEA}" srcId="{03E886F4-0EB2-6A4B-AF27-FB8CEFADFB82}" destId="{137298FF-9E90-C24C-8E6C-03E89C0ABA08}" srcOrd="4" destOrd="0" parTransId="{CB9525A6-FCC7-694E-96A7-3B72ACF5D383}" sibTransId="{CAFFB981-06DE-A341-BF64-860084D93C8F}"/>
    <dgm:cxn modelId="{A7EE9758-5BF1-9D4B-9846-BD334C773553}" type="presOf" srcId="{CA9091A7-8719-8D4E-8516-A754FC021625}" destId="{26F4BB68-7CAD-0445-9AC5-9857EFC0D8C1}" srcOrd="0" destOrd="0" presId="urn:microsoft.com/office/officeart/2005/8/layout/chevron1"/>
    <dgm:cxn modelId="{2BD142F8-EB60-3343-9B2F-FF0D9DEF2A8E}" type="presOf" srcId="{47A64B49-D853-CF40-A79E-53AF05B62622}" destId="{D42146F2-40EA-8E46-A606-FF1C15563BE0}" srcOrd="0" destOrd="0" presId="urn:microsoft.com/office/officeart/2005/8/layout/chevron1"/>
    <dgm:cxn modelId="{A8F66969-FDE9-4F41-8053-13D631861E24}" srcId="{03E886F4-0EB2-6A4B-AF27-FB8CEFADFB82}" destId="{CD3CF48E-3AF3-2246-9089-44A1775C12BE}" srcOrd="2" destOrd="0" parTransId="{21934A57-E4CA-CA42-A867-4C1FC74EB6C8}" sibTransId="{ACF4A6F3-A06E-FB4A-AB77-88C31DCB72E2}"/>
    <dgm:cxn modelId="{407342F1-3A99-4C49-8F02-6026ED284994}" type="presOf" srcId="{CD3CF48E-3AF3-2246-9089-44A1775C12BE}" destId="{97F7406A-0A10-B643-A01A-E8C2ACE2BAFD}" srcOrd="0" destOrd="0" presId="urn:microsoft.com/office/officeart/2005/8/layout/chevron1"/>
    <dgm:cxn modelId="{2741F6AC-4EA4-5842-B8F4-2F6357A892C7}" srcId="{03E886F4-0EB2-6A4B-AF27-FB8CEFADFB82}" destId="{22E6A2BE-795D-6541-948F-C306DB68C66A}" srcOrd="0" destOrd="0" parTransId="{2B39A924-803F-1E4C-B38C-895EFB774E91}" sibTransId="{D4CE8169-8FDA-3940-B625-5621BF527694}"/>
    <dgm:cxn modelId="{11252D5E-B3B5-8C4F-A782-36C56D34D35C}" type="presOf" srcId="{03E886F4-0EB2-6A4B-AF27-FB8CEFADFB82}" destId="{7DE1E675-D193-2B4A-B1E0-5F8735649465}" srcOrd="0" destOrd="0" presId="urn:microsoft.com/office/officeart/2005/8/layout/chevron1"/>
    <dgm:cxn modelId="{0D19D669-35BC-724C-81D9-1D6273FF1C7A}" type="presOf" srcId="{137298FF-9E90-C24C-8E6C-03E89C0ABA08}" destId="{56292267-CED5-AD4C-A36E-CD11693C07AE}" srcOrd="0" destOrd="0" presId="urn:microsoft.com/office/officeart/2005/8/layout/chevron1"/>
    <dgm:cxn modelId="{149BDC01-B4C9-F543-92D7-26C6016E273B}" srcId="{03E886F4-0EB2-6A4B-AF27-FB8CEFADFB82}" destId="{47A64B49-D853-CF40-A79E-53AF05B62622}" srcOrd="1" destOrd="0" parTransId="{2E07A81A-CFE8-9147-82A9-D00F1AF7102A}" sibTransId="{11A049A7-97AF-6347-ACFB-4BCF1F307394}"/>
    <dgm:cxn modelId="{ACA10C5C-C3A5-AF46-8ABF-07C8134F2A89}" srcId="{03E886F4-0EB2-6A4B-AF27-FB8CEFADFB82}" destId="{CA9091A7-8719-8D4E-8516-A754FC021625}" srcOrd="3" destOrd="0" parTransId="{90EFE563-CFE4-824D-ACA1-DE1F858EA2D5}" sibTransId="{9BBBFEDE-7D8D-FC47-B004-01E3E7FE73CE}"/>
    <dgm:cxn modelId="{764207FE-DBDB-A74F-A213-A96F175FDCF3}" type="presOf" srcId="{A5085FC7-C72D-984F-9E07-AB739159E607}" destId="{C6E8C7A8-4F72-A546-B272-52A2E0DE10D3}" srcOrd="0" destOrd="0" presId="urn:microsoft.com/office/officeart/2005/8/layout/chevron1"/>
    <dgm:cxn modelId="{373367B8-1D35-4C47-B634-2BDE00F2E97C}" type="presParOf" srcId="{7DE1E675-D193-2B4A-B1E0-5F8735649465}" destId="{4A338D57-FBD5-7D44-85E0-6FE8838AFA1E}" srcOrd="0" destOrd="0" presId="urn:microsoft.com/office/officeart/2005/8/layout/chevron1"/>
    <dgm:cxn modelId="{84C8CC53-CC89-9540-A9F9-4B4835C67EA2}" type="presParOf" srcId="{7DE1E675-D193-2B4A-B1E0-5F8735649465}" destId="{1AE207C3-DE54-7848-B6A9-0419969219C6}" srcOrd="1" destOrd="0" presId="urn:microsoft.com/office/officeart/2005/8/layout/chevron1"/>
    <dgm:cxn modelId="{A6C5A9B9-DF58-D640-9E8C-AB182F1F1268}" type="presParOf" srcId="{7DE1E675-D193-2B4A-B1E0-5F8735649465}" destId="{D42146F2-40EA-8E46-A606-FF1C15563BE0}" srcOrd="2" destOrd="0" presId="urn:microsoft.com/office/officeart/2005/8/layout/chevron1"/>
    <dgm:cxn modelId="{1790ED04-DE86-894C-83E8-C8424EE947BD}" type="presParOf" srcId="{7DE1E675-D193-2B4A-B1E0-5F8735649465}" destId="{1A90A96A-8708-E843-94E7-2FCFFA85255A}" srcOrd="3" destOrd="0" presId="urn:microsoft.com/office/officeart/2005/8/layout/chevron1"/>
    <dgm:cxn modelId="{3A57727F-B1DE-AD4F-89FF-E6D82AFDD706}" type="presParOf" srcId="{7DE1E675-D193-2B4A-B1E0-5F8735649465}" destId="{97F7406A-0A10-B643-A01A-E8C2ACE2BAFD}" srcOrd="4" destOrd="0" presId="urn:microsoft.com/office/officeart/2005/8/layout/chevron1"/>
    <dgm:cxn modelId="{B1165A78-DECB-574B-BE1A-4227DBDBD97F}" type="presParOf" srcId="{7DE1E675-D193-2B4A-B1E0-5F8735649465}" destId="{F00722A0-80A7-2144-A0CF-8C652236F2EA}" srcOrd="5" destOrd="0" presId="urn:microsoft.com/office/officeart/2005/8/layout/chevron1"/>
    <dgm:cxn modelId="{127F477D-3346-224B-9E5D-2A8D463FD1F2}" type="presParOf" srcId="{7DE1E675-D193-2B4A-B1E0-5F8735649465}" destId="{26F4BB68-7CAD-0445-9AC5-9857EFC0D8C1}" srcOrd="6" destOrd="0" presId="urn:microsoft.com/office/officeart/2005/8/layout/chevron1"/>
    <dgm:cxn modelId="{F73ABAF0-5A77-9F44-9E25-FB45742CFCC4}" type="presParOf" srcId="{7DE1E675-D193-2B4A-B1E0-5F8735649465}" destId="{26AE1724-8D12-BA49-BBF9-4EF156A7D7B2}" srcOrd="7" destOrd="0" presId="urn:microsoft.com/office/officeart/2005/8/layout/chevron1"/>
    <dgm:cxn modelId="{9481F4CF-149B-3645-8B7A-AE635124A0A5}" type="presParOf" srcId="{7DE1E675-D193-2B4A-B1E0-5F8735649465}" destId="{56292267-CED5-AD4C-A36E-CD11693C07AE}" srcOrd="8" destOrd="0" presId="urn:microsoft.com/office/officeart/2005/8/layout/chevron1"/>
    <dgm:cxn modelId="{E26C28EE-7D7E-274B-BE38-71AB09588D69}" type="presParOf" srcId="{7DE1E675-D193-2B4A-B1E0-5F8735649465}" destId="{AB01ACFB-2AF3-3948-A7EF-427331ADEB0D}" srcOrd="9" destOrd="0" presId="urn:microsoft.com/office/officeart/2005/8/layout/chevron1"/>
    <dgm:cxn modelId="{2FB86CC8-EF73-3F46-9DFA-8B57757877AB}" type="presParOf" srcId="{7DE1E675-D193-2B4A-B1E0-5F8735649465}" destId="{C6E8C7A8-4F72-A546-B272-52A2E0DE10D3}"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E886F4-0EB2-6A4B-AF27-FB8CEFADFB82}" type="doc">
      <dgm:prSet loTypeId="urn:microsoft.com/office/officeart/2005/8/layout/chevron1" loCatId="" qsTypeId="urn:microsoft.com/office/officeart/2005/8/quickstyle/simple1" qsCatId="simple" csTypeId="urn:microsoft.com/office/officeart/2005/8/colors/accent1_2" csCatId="accent1" phldr="1"/>
      <dgm:spPr/>
    </dgm:pt>
    <dgm:pt modelId="{22E6A2BE-795D-6541-948F-C306DB68C66A}">
      <dgm:prSet phldrT="[Text]" custT="1"/>
      <dgm:spPr>
        <a:solidFill>
          <a:srgbClr val="C00000"/>
        </a:solidFill>
      </dgm:spPr>
      <dgm:t>
        <a:bodyPr/>
        <a:lstStyle/>
        <a:p>
          <a:r>
            <a:rPr lang="en-US" sz="2000" dirty="0" err="1" smtClean="0">
              <a:solidFill>
                <a:schemeClr val="lt1"/>
              </a:solidFill>
            </a:rPr>
            <a:t>Sitio</a:t>
          </a:r>
          <a:r>
            <a:rPr lang="en-US" sz="2000" dirty="0" smtClean="0">
              <a:solidFill>
                <a:schemeClr val="lt1"/>
              </a:solidFill>
            </a:rPr>
            <a:t> web</a:t>
          </a:r>
          <a:endParaRPr lang="en-US" sz="2000" dirty="0">
            <a:solidFill>
              <a:schemeClr val="lt1"/>
            </a:solidFill>
          </a:endParaRPr>
        </a:p>
      </dgm:t>
    </dgm:pt>
    <dgm:pt modelId="{2B39A924-803F-1E4C-B38C-895EFB774E91}" type="parTrans" cxnId="{2741F6AC-4EA4-5842-B8F4-2F6357A892C7}">
      <dgm:prSet/>
      <dgm:spPr/>
      <dgm:t>
        <a:bodyPr/>
        <a:lstStyle/>
        <a:p>
          <a:endParaRPr lang="en-US" sz="2000"/>
        </a:p>
      </dgm:t>
    </dgm:pt>
    <dgm:pt modelId="{D4CE8169-8FDA-3940-B625-5621BF527694}" type="sibTrans" cxnId="{2741F6AC-4EA4-5842-B8F4-2F6357A892C7}">
      <dgm:prSet/>
      <dgm:spPr/>
      <dgm:t>
        <a:bodyPr/>
        <a:lstStyle/>
        <a:p>
          <a:endParaRPr lang="en-US" sz="2000"/>
        </a:p>
      </dgm:t>
    </dgm:pt>
    <dgm:pt modelId="{47A64B49-D853-CF40-A79E-53AF05B62622}">
      <dgm:prSet phldrT="[Text]" custT="1"/>
      <dgm:spPr>
        <a:solidFill>
          <a:schemeClr val="accent4">
            <a:lumMod val="75000"/>
          </a:schemeClr>
        </a:solidFill>
      </dgm:spPr>
      <dgm:t>
        <a:bodyPr/>
        <a:lstStyle/>
        <a:p>
          <a:r>
            <a:rPr lang="en-US" sz="2000" dirty="0"/>
            <a:t>Hashtags</a:t>
          </a:r>
        </a:p>
      </dgm:t>
    </dgm:pt>
    <dgm:pt modelId="{2E07A81A-CFE8-9147-82A9-D00F1AF7102A}" type="parTrans" cxnId="{149BDC01-B4C9-F543-92D7-26C6016E273B}">
      <dgm:prSet/>
      <dgm:spPr/>
      <dgm:t>
        <a:bodyPr/>
        <a:lstStyle/>
        <a:p>
          <a:endParaRPr lang="en-US" sz="2000"/>
        </a:p>
      </dgm:t>
    </dgm:pt>
    <dgm:pt modelId="{11A049A7-97AF-6347-ACFB-4BCF1F307394}" type="sibTrans" cxnId="{149BDC01-B4C9-F543-92D7-26C6016E273B}">
      <dgm:prSet/>
      <dgm:spPr/>
      <dgm:t>
        <a:bodyPr/>
        <a:lstStyle/>
        <a:p>
          <a:endParaRPr lang="en-US" sz="2000"/>
        </a:p>
      </dgm:t>
    </dgm:pt>
    <dgm:pt modelId="{CD3CF48E-3AF3-2246-9089-44A1775C12BE}">
      <dgm:prSet phldrT="[Text]" custT="1"/>
      <dgm:spPr/>
      <dgm:t>
        <a:bodyPr/>
        <a:lstStyle/>
        <a:p>
          <a:r>
            <a:rPr lang="en-US" sz="1900" dirty="0" smtClean="0"/>
            <a:t>Redes </a:t>
          </a:r>
          <a:r>
            <a:rPr lang="en-US" sz="1900" dirty="0" err="1" smtClean="0"/>
            <a:t>sociales</a:t>
          </a:r>
          <a:endParaRPr lang="en-US" sz="1900" dirty="0"/>
        </a:p>
      </dgm:t>
    </dgm:pt>
    <dgm:pt modelId="{21934A57-E4CA-CA42-A867-4C1FC74EB6C8}" type="parTrans" cxnId="{A8F66969-FDE9-4F41-8053-13D631861E24}">
      <dgm:prSet/>
      <dgm:spPr/>
      <dgm:t>
        <a:bodyPr/>
        <a:lstStyle/>
        <a:p>
          <a:endParaRPr lang="en-US" sz="2000"/>
        </a:p>
      </dgm:t>
    </dgm:pt>
    <dgm:pt modelId="{ACF4A6F3-A06E-FB4A-AB77-88C31DCB72E2}" type="sibTrans" cxnId="{A8F66969-FDE9-4F41-8053-13D631861E24}">
      <dgm:prSet/>
      <dgm:spPr/>
      <dgm:t>
        <a:bodyPr/>
        <a:lstStyle/>
        <a:p>
          <a:endParaRPr lang="en-US" sz="2000"/>
        </a:p>
      </dgm:t>
    </dgm:pt>
    <dgm:pt modelId="{CA9091A7-8719-8D4E-8516-A754FC021625}">
      <dgm:prSet custT="1"/>
      <dgm:spPr>
        <a:solidFill>
          <a:schemeClr val="accent3">
            <a:lumMod val="75000"/>
          </a:schemeClr>
        </a:solidFill>
      </dgm:spPr>
      <dgm:t>
        <a:bodyPr/>
        <a:lstStyle/>
        <a:p>
          <a:r>
            <a:rPr lang="en-US" sz="1800" dirty="0" smtClean="0"/>
            <a:t>La </a:t>
          </a:r>
          <a:r>
            <a:rPr lang="en-US" sz="1800" dirty="0" err="1" smtClean="0"/>
            <a:t>directriz</a:t>
          </a:r>
          <a:r>
            <a:rPr lang="en-US" sz="1800" dirty="0" smtClean="0"/>
            <a:t> del </a:t>
          </a:r>
          <a:r>
            <a:rPr lang="en-US" sz="1800" dirty="0" err="1" smtClean="0"/>
            <a:t>uso</a:t>
          </a:r>
          <a:r>
            <a:rPr lang="en-US" sz="1800" dirty="0" smtClean="0"/>
            <a:t> del logo</a:t>
          </a:r>
          <a:endParaRPr lang="en-US" sz="1800" dirty="0"/>
        </a:p>
      </dgm:t>
    </dgm:pt>
    <dgm:pt modelId="{90EFE563-CFE4-824D-ACA1-DE1F858EA2D5}" type="parTrans" cxnId="{ACA10C5C-C3A5-AF46-8ABF-07C8134F2A89}">
      <dgm:prSet/>
      <dgm:spPr/>
      <dgm:t>
        <a:bodyPr/>
        <a:lstStyle/>
        <a:p>
          <a:endParaRPr lang="en-US" sz="2000"/>
        </a:p>
      </dgm:t>
    </dgm:pt>
    <dgm:pt modelId="{9BBBFEDE-7D8D-FC47-B004-01E3E7FE73CE}" type="sibTrans" cxnId="{ACA10C5C-C3A5-AF46-8ABF-07C8134F2A89}">
      <dgm:prSet/>
      <dgm:spPr/>
      <dgm:t>
        <a:bodyPr/>
        <a:lstStyle/>
        <a:p>
          <a:endParaRPr lang="en-US" sz="2000"/>
        </a:p>
      </dgm:t>
    </dgm:pt>
    <dgm:pt modelId="{137298FF-9E90-C24C-8E6C-03E89C0ABA08}">
      <dgm:prSet custT="1"/>
      <dgm:spPr>
        <a:solidFill>
          <a:schemeClr val="accent6">
            <a:lumMod val="50000"/>
          </a:schemeClr>
        </a:solidFill>
      </dgm:spPr>
      <dgm:t>
        <a:bodyPr/>
        <a:lstStyle/>
        <a:p>
          <a:r>
            <a:rPr lang="en-US" sz="2000" dirty="0" err="1" smtClean="0"/>
            <a:t>Contenido</a:t>
          </a:r>
          <a:r>
            <a:rPr lang="en-US" sz="2000" dirty="0" smtClean="0"/>
            <a:t> digital</a:t>
          </a:r>
          <a:endParaRPr lang="en-US" sz="2000" dirty="0"/>
        </a:p>
      </dgm:t>
    </dgm:pt>
    <dgm:pt modelId="{CB9525A6-FCC7-694E-96A7-3B72ACF5D383}" type="parTrans" cxnId="{FD0BE826-CC05-924F-BB30-F3755F78FCEA}">
      <dgm:prSet/>
      <dgm:spPr/>
      <dgm:t>
        <a:bodyPr/>
        <a:lstStyle/>
        <a:p>
          <a:endParaRPr lang="en-US" sz="2000"/>
        </a:p>
      </dgm:t>
    </dgm:pt>
    <dgm:pt modelId="{CAFFB981-06DE-A341-BF64-860084D93C8F}" type="sibTrans" cxnId="{FD0BE826-CC05-924F-BB30-F3755F78FCEA}">
      <dgm:prSet/>
      <dgm:spPr/>
      <dgm:t>
        <a:bodyPr/>
        <a:lstStyle/>
        <a:p>
          <a:endParaRPr lang="en-US" sz="2000"/>
        </a:p>
      </dgm:t>
    </dgm:pt>
    <dgm:pt modelId="{A5085FC7-C72D-984F-9E07-AB739159E607}">
      <dgm:prSet custT="1"/>
      <dgm:spPr>
        <a:solidFill>
          <a:srgbClr val="002060"/>
        </a:solidFill>
      </dgm:spPr>
      <dgm:t>
        <a:bodyPr/>
        <a:lstStyle/>
        <a:p>
          <a:r>
            <a:rPr lang="en-US" sz="1850" dirty="0" err="1" smtClean="0"/>
            <a:t>Calendario</a:t>
          </a:r>
          <a:r>
            <a:rPr lang="en-US" sz="1850" dirty="0" smtClean="0"/>
            <a:t> de </a:t>
          </a:r>
          <a:r>
            <a:rPr lang="en-US" sz="1850" dirty="0" err="1" smtClean="0"/>
            <a:t>eventos</a:t>
          </a:r>
          <a:endParaRPr lang="en-US" sz="1850" dirty="0"/>
        </a:p>
      </dgm:t>
    </dgm:pt>
    <dgm:pt modelId="{D41C26E6-C4BC-B04B-AF27-D18900466B13}" type="parTrans" cxnId="{963D0FD4-F14E-6A4F-BA1C-86F67BBC5D8A}">
      <dgm:prSet/>
      <dgm:spPr/>
      <dgm:t>
        <a:bodyPr/>
        <a:lstStyle/>
        <a:p>
          <a:endParaRPr lang="en-US" sz="2000"/>
        </a:p>
      </dgm:t>
    </dgm:pt>
    <dgm:pt modelId="{A46D2AE5-95E9-8842-BB20-BDF8A78DF5DE}" type="sibTrans" cxnId="{963D0FD4-F14E-6A4F-BA1C-86F67BBC5D8A}">
      <dgm:prSet/>
      <dgm:spPr/>
      <dgm:t>
        <a:bodyPr/>
        <a:lstStyle/>
        <a:p>
          <a:endParaRPr lang="en-US" sz="2000"/>
        </a:p>
      </dgm:t>
    </dgm:pt>
    <dgm:pt modelId="{7DE1E675-D193-2B4A-B1E0-5F8735649465}" type="pres">
      <dgm:prSet presAssocID="{03E886F4-0EB2-6A4B-AF27-FB8CEFADFB82}" presName="Name0" presStyleCnt="0">
        <dgm:presLayoutVars>
          <dgm:dir/>
          <dgm:animLvl val="lvl"/>
          <dgm:resizeHandles val="exact"/>
        </dgm:presLayoutVars>
      </dgm:prSet>
      <dgm:spPr/>
    </dgm:pt>
    <dgm:pt modelId="{4A338D57-FBD5-7D44-85E0-6FE8838AFA1E}" type="pres">
      <dgm:prSet presAssocID="{22E6A2BE-795D-6541-948F-C306DB68C66A}" presName="parTxOnly" presStyleLbl="node1" presStyleIdx="0" presStyleCnt="6">
        <dgm:presLayoutVars>
          <dgm:chMax val="0"/>
          <dgm:chPref val="0"/>
          <dgm:bulletEnabled val="1"/>
        </dgm:presLayoutVars>
      </dgm:prSet>
      <dgm:spPr/>
      <dgm:t>
        <a:bodyPr/>
        <a:lstStyle/>
        <a:p>
          <a:endParaRPr lang="en-US"/>
        </a:p>
      </dgm:t>
    </dgm:pt>
    <dgm:pt modelId="{1AE207C3-DE54-7848-B6A9-0419969219C6}" type="pres">
      <dgm:prSet presAssocID="{D4CE8169-8FDA-3940-B625-5621BF527694}" presName="parTxOnlySpace" presStyleCnt="0"/>
      <dgm:spPr/>
    </dgm:pt>
    <dgm:pt modelId="{D42146F2-40EA-8E46-A606-FF1C15563BE0}" type="pres">
      <dgm:prSet presAssocID="{47A64B49-D853-CF40-A79E-53AF05B62622}" presName="parTxOnly" presStyleLbl="node1" presStyleIdx="1" presStyleCnt="6">
        <dgm:presLayoutVars>
          <dgm:chMax val="0"/>
          <dgm:chPref val="0"/>
          <dgm:bulletEnabled val="1"/>
        </dgm:presLayoutVars>
      </dgm:prSet>
      <dgm:spPr/>
      <dgm:t>
        <a:bodyPr/>
        <a:lstStyle/>
        <a:p>
          <a:endParaRPr lang="en-US"/>
        </a:p>
      </dgm:t>
    </dgm:pt>
    <dgm:pt modelId="{1A90A96A-8708-E843-94E7-2FCFFA85255A}" type="pres">
      <dgm:prSet presAssocID="{11A049A7-97AF-6347-ACFB-4BCF1F307394}" presName="parTxOnlySpace" presStyleCnt="0"/>
      <dgm:spPr/>
    </dgm:pt>
    <dgm:pt modelId="{97F7406A-0A10-B643-A01A-E8C2ACE2BAFD}" type="pres">
      <dgm:prSet presAssocID="{CD3CF48E-3AF3-2246-9089-44A1775C12BE}" presName="parTxOnly" presStyleLbl="node1" presStyleIdx="2" presStyleCnt="6">
        <dgm:presLayoutVars>
          <dgm:chMax val="0"/>
          <dgm:chPref val="0"/>
          <dgm:bulletEnabled val="1"/>
        </dgm:presLayoutVars>
      </dgm:prSet>
      <dgm:spPr/>
      <dgm:t>
        <a:bodyPr/>
        <a:lstStyle/>
        <a:p>
          <a:endParaRPr lang="en-US"/>
        </a:p>
      </dgm:t>
    </dgm:pt>
    <dgm:pt modelId="{F00722A0-80A7-2144-A0CF-8C652236F2EA}" type="pres">
      <dgm:prSet presAssocID="{ACF4A6F3-A06E-FB4A-AB77-88C31DCB72E2}" presName="parTxOnlySpace" presStyleCnt="0"/>
      <dgm:spPr/>
    </dgm:pt>
    <dgm:pt modelId="{26F4BB68-7CAD-0445-9AC5-9857EFC0D8C1}" type="pres">
      <dgm:prSet presAssocID="{CA9091A7-8719-8D4E-8516-A754FC021625}" presName="parTxOnly" presStyleLbl="node1" presStyleIdx="3" presStyleCnt="6">
        <dgm:presLayoutVars>
          <dgm:chMax val="0"/>
          <dgm:chPref val="0"/>
          <dgm:bulletEnabled val="1"/>
        </dgm:presLayoutVars>
      </dgm:prSet>
      <dgm:spPr/>
      <dgm:t>
        <a:bodyPr/>
        <a:lstStyle/>
        <a:p>
          <a:endParaRPr lang="en-US"/>
        </a:p>
      </dgm:t>
    </dgm:pt>
    <dgm:pt modelId="{26AE1724-8D12-BA49-BBF9-4EF156A7D7B2}" type="pres">
      <dgm:prSet presAssocID="{9BBBFEDE-7D8D-FC47-B004-01E3E7FE73CE}" presName="parTxOnlySpace" presStyleCnt="0"/>
      <dgm:spPr/>
    </dgm:pt>
    <dgm:pt modelId="{56292267-CED5-AD4C-A36E-CD11693C07AE}" type="pres">
      <dgm:prSet presAssocID="{137298FF-9E90-C24C-8E6C-03E89C0ABA08}" presName="parTxOnly" presStyleLbl="node1" presStyleIdx="4" presStyleCnt="6">
        <dgm:presLayoutVars>
          <dgm:chMax val="0"/>
          <dgm:chPref val="0"/>
          <dgm:bulletEnabled val="1"/>
        </dgm:presLayoutVars>
      </dgm:prSet>
      <dgm:spPr/>
      <dgm:t>
        <a:bodyPr/>
        <a:lstStyle/>
        <a:p>
          <a:endParaRPr lang="en-US"/>
        </a:p>
      </dgm:t>
    </dgm:pt>
    <dgm:pt modelId="{AB01ACFB-2AF3-3948-A7EF-427331ADEB0D}" type="pres">
      <dgm:prSet presAssocID="{CAFFB981-06DE-A341-BF64-860084D93C8F}" presName="parTxOnlySpace" presStyleCnt="0"/>
      <dgm:spPr/>
    </dgm:pt>
    <dgm:pt modelId="{C6E8C7A8-4F72-A546-B272-52A2E0DE10D3}" type="pres">
      <dgm:prSet presAssocID="{A5085FC7-C72D-984F-9E07-AB739159E607}" presName="parTxOnly" presStyleLbl="node1" presStyleIdx="5" presStyleCnt="6">
        <dgm:presLayoutVars>
          <dgm:chMax val="0"/>
          <dgm:chPref val="0"/>
          <dgm:bulletEnabled val="1"/>
        </dgm:presLayoutVars>
      </dgm:prSet>
      <dgm:spPr/>
      <dgm:t>
        <a:bodyPr/>
        <a:lstStyle/>
        <a:p>
          <a:endParaRPr lang="en-US"/>
        </a:p>
      </dgm:t>
    </dgm:pt>
  </dgm:ptLst>
  <dgm:cxnLst>
    <dgm:cxn modelId="{7B63F9E2-0082-E34A-9194-D80BB706CE1F}" type="presOf" srcId="{22E6A2BE-795D-6541-948F-C306DB68C66A}" destId="{4A338D57-FBD5-7D44-85E0-6FE8838AFA1E}" srcOrd="0" destOrd="0" presId="urn:microsoft.com/office/officeart/2005/8/layout/chevron1"/>
    <dgm:cxn modelId="{963D0FD4-F14E-6A4F-BA1C-86F67BBC5D8A}" srcId="{03E886F4-0EB2-6A4B-AF27-FB8CEFADFB82}" destId="{A5085FC7-C72D-984F-9E07-AB739159E607}" srcOrd="5" destOrd="0" parTransId="{D41C26E6-C4BC-B04B-AF27-D18900466B13}" sibTransId="{A46D2AE5-95E9-8842-BB20-BDF8A78DF5DE}"/>
    <dgm:cxn modelId="{FD0BE826-CC05-924F-BB30-F3755F78FCEA}" srcId="{03E886F4-0EB2-6A4B-AF27-FB8CEFADFB82}" destId="{137298FF-9E90-C24C-8E6C-03E89C0ABA08}" srcOrd="4" destOrd="0" parTransId="{CB9525A6-FCC7-694E-96A7-3B72ACF5D383}" sibTransId="{CAFFB981-06DE-A341-BF64-860084D93C8F}"/>
    <dgm:cxn modelId="{A7EE9758-5BF1-9D4B-9846-BD334C773553}" type="presOf" srcId="{CA9091A7-8719-8D4E-8516-A754FC021625}" destId="{26F4BB68-7CAD-0445-9AC5-9857EFC0D8C1}" srcOrd="0" destOrd="0" presId="urn:microsoft.com/office/officeart/2005/8/layout/chevron1"/>
    <dgm:cxn modelId="{2BD142F8-EB60-3343-9B2F-FF0D9DEF2A8E}" type="presOf" srcId="{47A64B49-D853-CF40-A79E-53AF05B62622}" destId="{D42146F2-40EA-8E46-A606-FF1C15563BE0}" srcOrd="0" destOrd="0" presId="urn:microsoft.com/office/officeart/2005/8/layout/chevron1"/>
    <dgm:cxn modelId="{A8F66969-FDE9-4F41-8053-13D631861E24}" srcId="{03E886F4-0EB2-6A4B-AF27-FB8CEFADFB82}" destId="{CD3CF48E-3AF3-2246-9089-44A1775C12BE}" srcOrd="2" destOrd="0" parTransId="{21934A57-E4CA-CA42-A867-4C1FC74EB6C8}" sibTransId="{ACF4A6F3-A06E-FB4A-AB77-88C31DCB72E2}"/>
    <dgm:cxn modelId="{407342F1-3A99-4C49-8F02-6026ED284994}" type="presOf" srcId="{CD3CF48E-3AF3-2246-9089-44A1775C12BE}" destId="{97F7406A-0A10-B643-A01A-E8C2ACE2BAFD}" srcOrd="0" destOrd="0" presId="urn:microsoft.com/office/officeart/2005/8/layout/chevron1"/>
    <dgm:cxn modelId="{2741F6AC-4EA4-5842-B8F4-2F6357A892C7}" srcId="{03E886F4-0EB2-6A4B-AF27-FB8CEFADFB82}" destId="{22E6A2BE-795D-6541-948F-C306DB68C66A}" srcOrd="0" destOrd="0" parTransId="{2B39A924-803F-1E4C-B38C-895EFB774E91}" sibTransId="{D4CE8169-8FDA-3940-B625-5621BF527694}"/>
    <dgm:cxn modelId="{11252D5E-B3B5-8C4F-A782-36C56D34D35C}" type="presOf" srcId="{03E886F4-0EB2-6A4B-AF27-FB8CEFADFB82}" destId="{7DE1E675-D193-2B4A-B1E0-5F8735649465}" srcOrd="0" destOrd="0" presId="urn:microsoft.com/office/officeart/2005/8/layout/chevron1"/>
    <dgm:cxn modelId="{0D19D669-35BC-724C-81D9-1D6273FF1C7A}" type="presOf" srcId="{137298FF-9E90-C24C-8E6C-03E89C0ABA08}" destId="{56292267-CED5-AD4C-A36E-CD11693C07AE}" srcOrd="0" destOrd="0" presId="urn:microsoft.com/office/officeart/2005/8/layout/chevron1"/>
    <dgm:cxn modelId="{149BDC01-B4C9-F543-92D7-26C6016E273B}" srcId="{03E886F4-0EB2-6A4B-AF27-FB8CEFADFB82}" destId="{47A64B49-D853-CF40-A79E-53AF05B62622}" srcOrd="1" destOrd="0" parTransId="{2E07A81A-CFE8-9147-82A9-D00F1AF7102A}" sibTransId="{11A049A7-97AF-6347-ACFB-4BCF1F307394}"/>
    <dgm:cxn modelId="{ACA10C5C-C3A5-AF46-8ABF-07C8134F2A89}" srcId="{03E886F4-0EB2-6A4B-AF27-FB8CEFADFB82}" destId="{CA9091A7-8719-8D4E-8516-A754FC021625}" srcOrd="3" destOrd="0" parTransId="{90EFE563-CFE4-824D-ACA1-DE1F858EA2D5}" sibTransId="{9BBBFEDE-7D8D-FC47-B004-01E3E7FE73CE}"/>
    <dgm:cxn modelId="{764207FE-DBDB-A74F-A213-A96F175FDCF3}" type="presOf" srcId="{A5085FC7-C72D-984F-9E07-AB739159E607}" destId="{C6E8C7A8-4F72-A546-B272-52A2E0DE10D3}" srcOrd="0" destOrd="0" presId="urn:microsoft.com/office/officeart/2005/8/layout/chevron1"/>
    <dgm:cxn modelId="{373367B8-1D35-4C47-B634-2BDE00F2E97C}" type="presParOf" srcId="{7DE1E675-D193-2B4A-B1E0-5F8735649465}" destId="{4A338D57-FBD5-7D44-85E0-6FE8838AFA1E}" srcOrd="0" destOrd="0" presId="urn:microsoft.com/office/officeart/2005/8/layout/chevron1"/>
    <dgm:cxn modelId="{84C8CC53-CC89-9540-A9F9-4B4835C67EA2}" type="presParOf" srcId="{7DE1E675-D193-2B4A-B1E0-5F8735649465}" destId="{1AE207C3-DE54-7848-B6A9-0419969219C6}" srcOrd="1" destOrd="0" presId="urn:microsoft.com/office/officeart/2005/8/layout/chevron1"/>
    <dgm:cxn modelId="{A6C5A9B9-DF58-D640-9E8C-AB182F1F1268}" type="presParOf" srcId="{7DE1E675-D193-2B4A-B1E0-5F8735649465}" destId="{D42146F2-40EA-8E46-A606-FF1C15563BE0}" srcOrd="2" destOrd="0" presId="urn:microsoft.com/office/officeart/2005/8/layout/chevron1"/>
    <dgm:cxn modelId="{1790ED04-DE86-894C-83E8-C8424EE947BD}" type="presParOf" srcId="{7DE1E675-D193-2B4A-B1E0-5F8735649465}" destId="{1A90A96A-8708-E843-94E7-2FCFFA85255A}" srcOrd="3" destOrd="0" presId="urn:microsoft.com/office/officeart/2005/8/layout/chevron1"/>
    <dgm:cxn modelId="{3A57727F-B1DE-AD4F-89FF-E6D82AFDD706}" type="presParOf" srcId="{7DE1E675-D193-2B4A-B1E0-5F8735649465}" destId="{97F7406A-0A10-B643-A01A-E8C2ACE2BAFD}" srcOrd="4" destOrd="0" presId="urn:microsoft.com/office/officeart/2005/8/layout/chevron1"/>
    <dgm:cxn modelId="{B1165A78-DECB-574B-BE1A-4227DBDBD97F}" type="presParOf" srcId="{7DE1E675-D193-2B4A-B1E0-5F8735649465}" destId="{F00722A0-80A7-2144-A0CF-8C652236F2EA}" srcOrd="5" destOrd="0" presId="urn:microsoft.com/office/officeart/2005/8/layout/chevron1"/>
    <dgm:cxn modelId="{127F477D-3346-224B-9E5D-2A8D463FD1F2}" type="presParOf" srcId="{7DE1E675-D193-2B4A-B1E0-5F8735649465}" destId="{26F4BB68-7CAD-0445-9AC5-9857EFC0D8C1}" srcOrd="6" destOrd="0" presId="urn:microsoft.com/office/officeart/2005/8/layout/chevron1"/>
    <dgm:cxn modelId="{F73ABAF0-5A77-9F44-9E25-FB45742CFCC4}" type="presParOf" srcId="{7DE1E675-D193-2B4A-B1E0-5F8735649465}" destId="{26AE1724-8D12-BA49-BBF9-4EF156A7D7B2}" srcOrd="7" destOrd="0" presId="urn:microsoft.com/office/officeart/2005/8/layout/chevron1"/>
    <dgm:cxn modelId="{9481F4CF-149B-3645-8B7A-AE635124A0A5}" type="presParOf" srcId="{7DE1E675-D193-2B4A-B1E0-5F8735649465}" destId="{56292267-CED5-AD4C-A36E-CD11693C07AE}" srcOrd="8" destOrd="0" presId="urn:microsoft.com/office/officeart/2005/8/layout/chevron1"/>
    <dgm:cxn modelId="{E26C28EE-7D7E-274B-BE38-71AB09588D69}" type="presParOf" srcId="{7DE1E675-D193-2B4A-B1E0-5F8735649465}" destId="{AB01ACFB-2AF3-3948-A7EF-427331ADEB0D}" srcOrd="9" destOrd="0" presId="urn:microsoft.com/office/officeart/2005/8/layout/chevron1"/>
    <dgm:cxn modelId="{2FB86CC8-EF73-3F46-9DFA-8B57757877AB}" type="presParOf" srcId="{7DE1E675-D193-2B4A-B1E0-5F8735649465}" destId="{C6E8C7A8-4F72-A546-B272-52A2E0DE10D3}"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088E-4545-1A4C-A47F-7EE2E5796A96}">
      <dsp:nvSpPr>
        <dsp:cNvPr id="0" name=""/>
        <dsp:cNvSpPr/>
      </dsp:nvSpPr>
      <dsp:spPr>
        <a:xfrm>
          <a:off x="1917102" y="0"/>
          <a:ext cx="2390090" cy="2390090"/>
        </a:xfrm>
        <a:prstGeom prst="triangle">
          <a:avLst/>
        </a:prstGeom>
        <a:solidFill>
          <a:schemeClr val="accent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Global</a:t>
          </a:r>
        </a:p>
      </dsp:txBody>
      <dsp:txXfrm>
        <a:off x="2514625" y="1195045"/>
        <a:ext cx="1195045" cy="1195045"/>
      </dsp:txXfrm>
    </dsp:sp>
    <dsp:sp modelId="{A7755FEA-95CE-5B48-9E54-DB3E26495F24}">
      <dsp:nvSpPr>
        <dsp:cNvPr id="0" name=""/>
        <dsp:cNvSpPr/>
      </dsp:nvSpPr>
      <dsp:spPr>
        <a:xfrm>
          <a:off x="736350" y="2390090"/>
          <a:ext cx="2390090" cy="2390090"/>
        </a:xfrm>
        <a:prstGeom prst="triangl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Local</a:t>
          </a:r>
        </a:p>
      </dsp:txBody>
      <dsp:txXfrm>
        <a:off x="1333873" y="3585135"/>
        <a:ext cx="1195045" cy="1195045"/>
      </dsp:txXfrm>
    </dsp:sp>
    <dsp:sp modelId="{47305ADD-13B5-4E42-A60E-104FF50BF73E}">
      <dsp:nvSpPr>
        <dsp:cNvPr id="0" name=""/>
        <dsp:cNvSpPr/>
      </dsp:nvSpPr>
      <dsp:spPr>
        <a:xfrm rot="10800000">
          <a:off x="1931395" y="2390090"/>
          <a:ext cx="2390090" cy="2390090"/>
        </a:xfrm>
        <a:prstGeom prst="triangl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Regional </a:t>
          </a:r>
        </a:p>
      </dsp:txBody>
      <dsp:txXfrm rot="10800000">
        <a:off x="2528917" y="2390090"/>
        <a:ext cx="1195045" cy="1195045"/>
      </dsp:txXfrm>
    </dsp:sp>
    <dsp:sp modelId="{CC67E967-6B21-7B40-8B96-8E0ED0CCE728}">
      <dsp:nvSpPr>
        <dsp:cNvPr id="0" name=""/>
        <dsp:cNvSpPr/>
      </dsp:nvSpPr>
      <dsp:spPr>
        <a:xfrm>
          <a:off x="3126440" y="2390090"/>
          <a:ext cx="2390090" cy="2390090"/>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National</a:t>
          </a:r>
        </a:p>
      </dsp:txBody>
      <dsp:txXfrm>
        <a:off x="3723963" y="3585135"/>
        <a:ext cx="1195045" cy="1195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C9E6A-A8FB-634E-9201-165B1CD0FBEA}">
      <dsp:nvSpPr>
        <dsp:cNvPr id="0" name=""/>
        <dsp:cNvSpPr/>
      </dsp:nvSpPr>
      <dsp:spPr>
        <a:xfrm rot="5400000">
          <a:off x="-338383" y="1438957"/>
          <a:ext cx="1498379" cy="180984"/>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F729E4-994B-CE4C-9A3D-439CAEA6DE86}">
      <dsp:nvSpPr>
        <dsp:cNvPr id="0" name=""/>
        <dsp:cNvSpPr/>
      </dsp:nvSpPr>
      <dsp:spPr>
        <a:xfrm>
          <a:off x="3705" y="478848"/>
          <a:ext cx="2010940" cy="12065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Normative instruments</a:t>
          </a:r>
        </a:p>
      </dsp:txBody>
      <dsp:txXfrm>
        <a:off x="39044" y="514187"/>
        <a:ext cx="1940262" cy="1135886"/>
      </dsp:txXfrm>
    </dsp:sp>
    <dsp:sp modelId="{28465CBB-8639-084F-B0E8-60F29AE504DF}">
      <dsp:nvSpPr>
        <dsp:cNvPr id="0" name=""/>
        <dsp:cNvSpPr/>
      </dsp:nvSpPr>
      <dsp:spPr>
        <a:xfrm rot="5400000">
          <a:off x="-338383" y="2947163"/>
          <a:ext cx="1498379" cy="180984"/>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D438C7-1216-B243-ABD5-DC1A44D34A8C}">
      <dsp:nvSpPr>
        <dsp:cNvPr id="0" name=""/>
        <dsp:cNvSpPr/>
      </dsp:nvSpPr>
      <dsp:spPr>
        <a:xfrm>
          <a:off x="3705" y="1987053"/>
          <a:ext cx="2010940" cy="1206564"/>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Research</a:t>
          </a:r>
        </a:p>
      </dsp:txBody>
      <dsp:txXfrm>
        <a:off x="39044" y="2022392"/>
        <a:ext cx="1940262" cy="1135886"/>
      </dsp:txXfrm>
    </dsp:sp>
    <dsp:sp modelId="{C430932C-F422-1B43-9ED3-13327262A8F3}">
      <dsp:nvSpPr>
        <dsp:cNvPr id="0" name=""/>
        <dsp:cNvSpPr/>
      </dsp:nvSpPr>
      <dsp:spPr>
        <a:xfrm>
          <a:off x="415719" y="3701265"/>
          <a:ext cx="2664724" cy="180984"/>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F8D335-08B3-6441-AC4B-7C0BEACF7A72}">
      <dsp:nvSpPr>
        <dsp:cNvPr id="0" name=""/>
        <dsp:cNvSpPr/>
      </dsp:nvSpPr>
      <dsp:spPr>
        <a:xfrm>
          <a:off x="3705" y="3495258"/>
          <a:ext cx="2010940" cy="1206564"/>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Capacity building</a:t>
          </a:r>
        </a:p>
      </dsp:txBody>
      <dsp:txXfrm>
        <a:off x="39044" y="3530597"/>
        <a:ext cx="1940262" cy="1135886"/>
      </dsp:txXfrm>
    </dsp:sp>
    <dsp:sp modelId="{2E3BEF55-4159-F144-BCE3-4AEC65E3B405}">
      <dsp:nvSpPr>
        <dsp:cNvPr id="0" name=""/>
        <dsp:cNvSpPr/>
      </dsp:nvSpPr>
      <dsp:spPr>
        <a:xfrm rot="16200000">
          <a:off x="2336167" y="2947163"/>
          <a:ext cx="1498379" cy="180984"/>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80DF62-A605-A848-8026-E8EBEE65006E}">
      <dsp:nvSpPr>
        <dsp:cNvPr id="0" name=""/>
        <dsp:cNvSpPr/>
      </dsp:nvSpPr>
      <dsp:spPr>
        <a:xfrm>
          <a:off x="2678255" y="3495258"/>
          <a:ext cx="2010940" cy="1206564"/>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Monitoring</a:t>
          </a:r>
        </a:p>
      </dsp:txBody>
      <dsp:txXfrm>
        <a:off x="2713594" y="3530597"/>
        <a:ext cx="1940262" cy="1135886"/>
      </dsp:txXfrm>
    </dsp:sp>
    <dsp:sp modelId="{47E780E8-4A78-F949-B8D9-D0C26B350D5B}">
      <dsp:nvSpPr>
        <dsp:cNvPr id="0" name=""/>
        <dsp:cNvSpPr/>
      </dsp:nvSpPr>
      <dsp:spPr>
        <a:xfrm rot="16200000">
          <a:off x="2336167" y="1438957"/>
          <a:ext cx="1498379" cy="180984"/>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608472-482A-F840-9B48-B451D0FA8034}">
      <dsp:nvSpPr>
        <dsp:cNvPr id="0" name=""/>
        <dsp:cNvSpPr/>
      </dsp:nvSpPr>
      <dsp:spPr>
        <a:xfrm>
          <a:off x="2678255" y="1987053"/>
          <a:ext cx="2010940" cy="120656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Content creation</a:t>
          </a:r>
        </a:p>
      </dsp:txBody>
      <dsp:txXfrm>
        <a:off x="2713594" y="2022392"/>
        <a:ext cx="1940262" cy="1135886"/>
      </dsp:txXfrm>
    </dsp:sp>
    <dsp:sp modelId="{EF4511AB-95CC-B844-84C2-9F8102CC676E}">
      <dsp:nvSpPr>
        <dsp:cNvPr id="0" name=""/>
        <dsp:cNvSpPr/>
      </dsp:nvSpPr>
      <dsp:spPr>
        <a:xfrm>
          <a:off x="3090270" y="684855"/>
          <a:ext cx="2664724" cy="180984"/>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8E2F3C-6E4A-3B4D-AD93-9C43D38A22C1}">
      <dsp:nvSpPr>
        <dsp:cNvPr id="0" name=""/>
        <dsp:cNvSpPr/>
      </dsp:nvSpPr>
      <dsp:spPr>
        <a:xfrm>
          <a:off x="2678255" y="478848"/>
          <a:ext cx="2010940" cy="120656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International cooperation</a:t>
          </a:r>
        </a:p>
      </dsp:txBody>
      <dsp:txXfrm>
        <a:off x="2713594" y="514187"/>
        <a:ext cx="1940262" cy="1135886"/>
      </dsp:txXfrm>
    </dsp:sp>
    <dsp:sp modelId="{339DC730-A1F6-464D-9CE9-DBE9846E044B}">
      <dsp:nvSpPr>
        <dsp:cNvPr id="0" name=""/>
        <dsp:cNvSpPr/>
      </dsp:nvSpPr>
      <dsp:spPr>
        <a:xfrm rot="5400000">
          <a:off x="5010718" y="1438957"/>
          <a:ext cx="1498379" cy="180984"/>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A47A06-2F69-2742-BCCD-D9935C862C05}">
      <dsp:nvSpPr>
        <dsp:cNvPr id="0" name=""/>
        <dsp:cNvSpPr/>
      </dsp:nvSpPr>
      <dsp:spPr>
        <a:xfrm>
          <a:off x="5352806" y="478848"/>
          <a:ext cx="2010940" cy="120656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Awareness raising</a:t>
          </a:r>
        </a:p>
      </dsp:txBody>
      <dsp:txXfrm>
        <a:off x="5388145" y="514187"/>
        <a:ext cx="1940262" cy="1135886"/>
      </dsp:txXfrm>
    </dsp:sp>
    <dsp:sp modelId="{40356DA9-C577-5A41-8603-9ED4B6B2F05C}">
      <dsp:nvSpPr>
        <dsp:cNvPr id="0" name=""/>
        <dsp:cNvSpPr/>
      </dsp:nvSpPr>
      <dsp:spPr>
        <a:xfrm rot="5400000">
          <a:off x="5010718" y="2947163"/>
          <a:ext cx="1498379" cy="180984"/>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483D23-1F3A-914E-8390-E3B31580D2CD}">
      <dsp:nvSpPr>
        <dsp:cNvPr id="0" name=""/>
        <dsp:cNvSpPr/>
      </dsp:nvSpPr>
      <dsp:spPr>
        <a:xfrm>
          <a:off x="5352806" y="1987053"/>
          <a:ext cx="2010940" cy="120656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Language technology</a:t>
          </a:r>
        </a:p>
      </dsp:txBody>
      <dsp:txXfrm>
        <a:off x="5388145" y="2022392"/>
        <a:ext cx="1940262" cy="1135886"/>
      </dsp:txXfrm>
    </dsp:sp>
    <dsp:sp modelId="{BA5E69E4-1F1B-2344-A1A7-5F74D2B17A93}">
      <dsp:nvSpPr>
        <dsp:cNvPr id="0" name=""/>
        <dsp:cNvSpPr/>
      </dsp:nvSpPr>
      <dsp:spPr>
        <a:xfrm>
          <a:off x="5352806" y="3495258"/>
          <a:ext cx="2010940" cy="120656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Special initiatives</a:t>
          </a:r>
        </a:p>
      </dsp:txBody>
      <dsp:txXfrm>
        <a:off x="5388145" y="3530597"/>
        <a:ext cx="1940262" cy="1135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38D57-FBD5-7D44-85E0-6FE8838AFA1E}">
      <dsp:nvSpPr>
        <dsp:cNvPr id="0" name=""/>
        <dsp:cNvSpPr/>
      </dsp:nvSpPr>
      <dsp:spPr>
        <a:xfrm>
          <a:off x="5711" y="0"/>
          <a:ext cx="2124492" cy="791845"/>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solidFill>
                <a:schemeClr val="lt1"/>
              </a:solidFill>
            </a:rPr>
            <a:t>Website</a:t>
          </a:r>
        </a:p>
      </dsp:txBody>
      <dsp:txXfrm>
        <a:off x="401634" y="0"/>
        <a:ext cx="1332647" cy="791845"/>
      </dsp:txXfrm>
    </dsp:sp>
    <dsp:sp modelId="{D42146F2-40EA-8E46-A606-FF1C15563BE0}">
      <dsp:nvSpPr>
        <dsp:cNvPr id="0" name=""/>
        <dsp:cNvSpPr/>
      </dsp:nvSpPr>
      <dsp:spPr>
        <a:xfrm>
          <a:off x="1917754" y="0"/>
          <a:ext cx="2124492" cy="791845"/>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a:t>Hashtags</a:t>
          </a:r>
        </a:p>
      </dsp:txBody>
      <dsp:txXfrm>
        <a:off x="2313677" y="0"/>
        <a:ext cx="1332647" cy="791845"/>
      </dsp:txXfrm>
    </dsp:sp>
    <dsp:sp modelId="{97F7406A-0A10-B643-A01A-E8C2ACE2BAFD}">
      <dsp:nvSpPr>
        <dsp:cNvPr id="0" name=""/>
        <dsp:cNvSpPr/>
      </dsp:nvSpPr>
      <dsp:spPr>
        <a:xfrm>
          <a:off x="3829797" y="0"/>
          <a:ext cx="2124492" cy="791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t>Social media</a:t>
          </a:r>
        </a:p>
      </dsp:txBody>
      <dsp:txXfrm>
        <a:off x="4225720" y="0"/>
        <a:ext cx="1332647" cy="791845"/>
      </dsp:txXfrm>
    </dsp:sp>
    <dsp:sp modelId="{26F4BB68-7CAD-0445-9AC5-9857EFC0D8C1}">
      <dsp:nvSpPr>
        <dsp:cNvPr id="0" name=""/>
        <dsp:cNvSpPr/>
      </dsp:nvSpPr>
      <dsp:spPr>
        <a:xfrm>
          <a:off x="5741840" y="0"/>
          <a:ext cx="2124492" cy="791845"/>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t>Logo </a:t>
          </a:r>
          <a:r>
            <a:rPr lang="en-US" sz="2000" kern="1200" dirty="0" err="1"/>
            <a:t>guidalines</a:t>
          </a:r>
          <a:endParaRPr lang="en-US" sz="2000" kern="1200" dirty="0"/>
        </a:p>
      </dsp:txBody>
      <dsp:txXfrm>
        <a:off x="6137763" y="0"/>
        <a:ext cx="1332647" cy="791845"/>
      </dsp:txXfrm>
    </dsp:sp>
    <dsp:sp modelId="{56292267-CED5-AD4C-A36E-CD11693C07AE}">
      <dsp:nvSpPr>
        <dsp:cNvPr id="0" name=""/>
        <dsp:cNvSpPr/>
      </dsp:nvSpPr>
      <dsp:spPr>
        <a:xfrm>
          <a:off x="7653883" y="0"/>
          <a:ext cx="2124492" cy="791845"/>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t>Digital content</a:t>
          </a:r>
        </a:p>
      </dsp:txBody>
      <dsp:txXfrm>
        <a:off x="8049806" y="0"/>
        <a:ext cx="1332647" cy="791845"/>
      </dsp:txXfrm>
    </dsp:sp>
    <dsp:sp modelId="{C6E8C7A8-4F72-A546-B272-52A2E0DE10D3}">
      <dsp:nvSpPr>
        <dsp:cNvPr id="0" name=""/>
        <dsp:cNvSpPr/>
      </dsp:nvSpPr>
      <dsp:spPr>
        <a:xfrm>
          <a:off x="9565926" y="0"/>
          <a:ext cx="2124492" cy="791845"/>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err="1"/>
            <a:t>Calendor</a:t>
          </a:r>
          <a:r>
            <a:rPr lang="en-US" sz="2000" kern="1200" dirty="0"/>
            <a:t> of Events</a:t>
          </a:r>
        </a:p>
      </dsp:txBody>
      <dsp:txXfrm>
        <a:off x="9961849" y="0"/>
        <a:ext cx="1332647" cy="791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38D57-FBD5-7D44-85E0-6FE8838AFA1E}">
      <dsp:nvSpPr>
        <dsp:cNvPr id="0" name=""/>
        <dsp:cNvSpPr/>
      </dsp:nvSpPr>
      <dsp:spPr>
        <a:xfrm>
          <a:off x="5711" y="496324"/>
          <a:ext cx="2124492" cy="849797"/>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lt1"/>
              </a:solidFill>
            </a:rPr>
            <a:t>Sitio</a:t>
          </a:r>
          <a:r>
            <a:rPr lang="en-US" sz="2000" kern="1200" dirty="0" smtClean="0">
              <a:solidFill>
                <a:schemeClr val="lt1"/>
              </a:solidFill>
            </a:rPr>
            <a:t> web</a:t>
          </a:r>
          <a:endParaRPr lang="en-US" sz="2000" kern="1200" dirty="0">
            <a:solidFill>
              <a:schemeClr val="lt1"/>
            </a:solidFill>
          </a:endParaRPr>
        </a:p>
      </dsp:txBody>
      <dsp:txXfrm>
        <a:off x="430610" y="496324"/>
        <a:ext cx="1274695" cy="849797"/>
      </dsp:txXfrm>
    </dsp:sp>
    <dsp:sp modelId="{D42146F2-40EA-8E46-A606-FF1C15563BE0}">
      <dsp:nvSpPr>
        <dsp:cNvPr id="0" name=""/>
        <dsp:cNvSpPr/>
      </dsp:nvSpPr>
      <dsp:spPr>
        <a:xfrm>
          <a:off x="1917754" y="496324"/>
          <a:ext cx="2124492" cy="84979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t>Hashtags</a:t>
          </a:r>
        </a:p>
      </dsp:txBody>
      <dsp:txXfrm>
        <a:off x="2342653" y="496324"/>
        <a:ext cx="1274695" cy="849797"/>
      </dsp:txXfrm>
    </dsp:sp>
    <dsp:sp modelId="{97F7406A-0A10-B643-A01A-E8C2ACE2BAFD}">
      <dsp:nvSpPr>
        <dsp:cNvPr id="0" name=""/>
        <dsp:cNvSpPr/>
      </dsp:nvSpPr>
      <dsp:spPr>
        <a:xfrm>
          <a:off x="3829797" y="496324"/>
          <a:ext cx="2124492" cy="849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smtClean="0"/>
            <a:t>Redes </a:t>
          </a:r>
          <a:r>
            <a:rPr lang="en-US" sz="1900" kern="1200" dirty="0" err="1" smtClean="0"/>
            <a:t>sociales</a:t>
          </a:r>
          <a:endParaRPr lang="en-US" sz="1900" kern="1200" dirty="0"/>
        </a:p>
      </dsp:txBody>
      <dsp:txXfrm>
        <a:off x="4254696" y="496324"/>
        <a:ext cx="1274695" cy="849797"/>
      </dsp:txXfrm>
    </dsp:sp>
    <dsp:sp modelId="{26F4BB68-7CAD-0445-9AC5-9857EFC0D8C1}">
      <dsp:nvSpPr>
        <dsp:cNvPr id="0" name=""/>
        <dsp:cNvSpPr/>
      </dsp:nvSpPr>
      <dsp:spPr>
        <a:xfrm>
          <a:off x="5741840" y="496324"/>
          <a:ext cx="2124492" cy="849797"/>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La </a:t>
          </a:r>
          <a:r>
            <a:rPr lang="en-US" sz="1800" kern="1200" dirty="0" err="1" smtClean="0"/>
            <a:t>directriz</a:t>
          </a:r>
          <a:r>
            <a:rPr lang="en-US" sz="1800" kern="1200" dirty="0" smtClean="0"/>
            <a:t> del </a:t>
          </a:r>
          <a:r>
            <a:rPr lang="en-US" sz="1800" kern="1200" dirty="0" err="1" smtClean="0"/>
            <a:t>uso</a:t>
          </a:r>
          <a:r>
            <a:rPr lang="en-US" sz="1800" kern="1200" dirty="0" smtClean="0"/>
            <a:t> del logo</a:t>
          </a:r>
          <a:endParaRPr lang="en-US" sz="1800" kern="1200" dirty="0"/>
        </a:p>
      </dsp:txBody>
      <dsp:txXfrm>
        <a:off x="6166739" y="496324"/>
        <a:ext cx="1274695" cy="849797"/>
      </dsp:txXfrm>
    </dsp:sp>
    <dsp:sp modelId="{56292267-CED5-AD4C-A36E-CD11693C07AE}">
      <dsp:nvSpPr>
        <dsp:cNvPr id="0" name=""/>
        <dsp:cNvSpPr/>
      </dsp:nvSpPr>
      <dsp:spPr>
        <a:xfrm>
          <a:off x="7653884" y="496324"/>
          <a:ext cx="2124492" cy="84979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err="1" smtClean="0"/>
            <a:t>Contenido</a:t>
          </a:r>
          <a:r>
            <a:rPr lang="en-US" sz="2000" kern="1200" dirty="0" smtClean="0"/>
            <a:t> digital</a:t>
          </a:r>
          <a:endParaRPr lang="en-US" sz="2000" kern="1200" dirty="0"/>
        </a:p>
      </dsp:txBody>
      <dsp:txXfrm>
        <a:off x="8078783" y="496324"/>
        <a:ext cx="1274695" cy="849797"/>
      </dsp:txXfrm>
    </dsp:sp>
    <dsp:sp modelId="{C6E8C7A8-4F72-A546-B272-52A2E0DE10D3}">
      <dsp:nvSpPr>
        <dsp:cNvPr id="0" name=""/>
        <dsp:cNvSpPr/>
      </dsp:nvSpPr>
      <dsp:spPr>
        <a:xfrm>
          <a:off x="9565927" y="496324"/>
          <a:ext cx="2124492" cy="849797"/>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22325">
            <a:lnSpc>
              <a:spcPct val="90000"/>
            </a:lnSpc>
            <a:spcBef>
              <a:spcPct val="0"/>
            </a:spcBef>
            <a:spcAft>
              <a:spcPct val="35000"/>
            </a:spcAft>
          </a:pPr>
          <a:r>
            <a:rPr lang="en-US" sz="1850" kern="1200" dirty="0" err="1" smtClean="0"/>
            <a:t>Calendario</a:t>
          </a:r>
          <a:r>
            <a:rPr lang="en-US" sz="1850" kern="1200" dirty="0" smtClean="0"/>
            <a:t> de </a:t>
          </a:r>
          <a:r>
            <a:rPr lang="en-US" sz="1850" kern="1200" dirty="0" err="1" smtClean="0"/>
            <a:t>eventos</a:t>
          </a:r>
          <a:endParaRPr lang="en-US" sz="1850" kern="1200" dirty="0"/>
        </a:p>
      </dsp:txBody>
      <dsp:txXfrm>
        <a:off x="9990826" y="496324"/>
        <a:ext cx="1274695" cy="84979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CC0D123-85E4-7944-AD89-7D55A5BC713D}" type="datetimeFigureOut">
              <a:rPr lang="lt-LT" smtClean="0"/>
              <a:t>2020-02-24</a:t>
            </a:fld>
            <a:endParaRPr lang="lt-L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44C67D-B63D-7B45-B51A-B8FBFB46AD88}" type="slidenum">
              <a:rPr lang="lt-LT" smtClean="0"/>
              <a:t>‹#›</a:t>
            </a:fld>
            <a:endParaRPr lang="lt-LT"/>
          </a:p>
        </p:txBody>
      </p:sp>
    </p:spTree>
    <p:extLst>
      <p:ext uri="{BB962C8B-B14F-4D97-AF65-F5344CB8AC3E}">
        <p14:creationId xmlns:p14="http://schemas.microsoft.com/office/powerpoint/2010/main" val="66764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Patrick_Gedd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Think_globally,_act_locally#cite_note-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unesco.org/media-pluralism-and-diversity/zik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org/en/ga/search/view_doc.asp?symbol=A/RES/217(III)"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ohchr.org/EN/UDHR/Pages/SearchByLang.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arl.ca/DocumentViewer/en/42-1/bill/C-91/first-read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n.org/esa/socdev/unpfii/documents/5session_factsheet1.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twitter.com/intent/tweet?text=indigenous+communities+represent+about+5%25+of+the+world%E2%80%99s+population+but+make+up+15%25+of+the+world%E2%80%99s+extreme+poor&amp;url=https://blogs.worldbank.org/voices/poverty-and-exclusion-among-indigenous-peoples-global-evidence/?cid=EXT_WBBlogTweetableShare_D_EXT&amp;via=WorldBan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a:t>
            </a:fld>
            <a:endParaRPr lang="lt-LT"/>
          </a:p>
        </p:txBody>
      </p:sp>
    </p:spTree>
    <p:extLst>
      <p:ext uri="{BB962C8B-B14F-4D97-AF65-F5344CB8AC3E}">
        <p14:creationId xmlns:p14="http://schemas.microsoft.com/office/powerpoint/2010/main" val="119137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1050" b="1" dirty="0">
                <a:ea typeface="Helvetica Neue" panose="02000503000000020004" pitchFamily="2" charset="0"/>
                <a:cs typeface="Helvetica Neue" panose="02000503000000020004" pitchFamily="2" charset="0"/>
              </a:rPr>
              <a:t>Language users ensure the continuity, transmission, revival and vitality of languages. </a:t>
            </a:r>
            <a:r>
              <a:rPr lang="en-US" sz="1050" dirty="0">
                <a:ea typeface="Helvetica Neue" panose="02000503000000020004" pitchFamily="2" charset="0"/>
                <a:cs typeface="Helvetica Neue" panose="02000503000000020004" pitchFamily="2" charset="0"/>
              </a:rPr>
              <a:t>They are therefore the primary actors responsible and accountable for languages’ survival. </a:t>
            </a:r>
          </a:p>
          <a:p>
            <a:pPr marL="171450" indent="-171450">
              <a:buFont typeface="Arial" panose="020B0604020202020204" pitchFamily="34" charset="0"/>
              <a:buChar char="•"/>
            </a:pPr>
            <a:endParaRPr lang="en-US" sz="1050" dirty="0">
              <a:ea typeface="Helvetica Neue" panose="02000503000000020004" pitchFamily="2" charset="0"/>
              <a:cs typeface="Helvetica Neue" panose="02000503000000020004" pitchFamily="2" charset="0"/>
            </a:endParaRPr>
          </a:p>
          <a:p>
            <a:pPr marL="171450" indent="-171450">
              <a:buFont typeface="Arial" panose="020B0604020202020204" pitchFamily="34" charset="0"/>
              <a:buChar char="•"/>
            </a:pPr>
            <a:r>
              <a:rPr lang="en-US" sz="1050" dirty="0">
                <a:ea typeface="Helvetica Neue" panose="02000503000000020004" pitchFamily="2" charset="0"/>
                <a:cs typeface="Helvetica Neue" panose="02000503000000020004" pitchFamily="2" charset="0"/>
              </a:rPr>
              <a:t>Several individuals and communities who’s mother tongue are minority, lesser-used and indigenous languages are keen supporters and promoters of their own languages, as they are aware and confident of their value. However, </a:t>
            </a:r>
            <a:r>
              <a:rPr lang="en-US" sz="1050" b="1" dirty="0">
                <a:ea typeface="Helvetica Neue" panose="02000503000000020004" pitchFamily="2" charset="0"/>
                <a:cs typeface="Helvetica Neue" panose="02000503000000020004" pitchFamily="2" charset="0"/>
              </a:rPr>
              <a:t>in many instances they do not have the means or are in the condition to be able to support their own languages. </a:t>
            </a:r>
          </a:p>
          <a:p>
            <a:pPr marL="171450" indent="-171450">
              <a:buFont typeface="Arial" panose="020B0604020202020204" pitchFamily="34" charset="0"/>
              <a:buChar char="•"/>
            </a:pPr>
            <a:endParaRPr lang="en-US" sz="1050" b="1" dirty="0">
              <a:ea typeface="Helvetica Neue" panose="02000503000000020004" pitchFamily="2" charset="0"/>
              <a:cs typeface="Helvetica Neue" panose="02000503000000020004" pitchFamily="2" charset="0"/>
            </a:endParaRPr>
          </a:p>
          <a:p>
            <a:pPr marL="171450" indent="-171450">
              <a:buFont typeface="Arial" panose="020B0604020202020204" pitchFamily="34" charset="0"/>
              <a:buChar char="•"/>
            </a:pPr>
            <a:r>
              <a:rPr lang="en-US" sz="1050" dirty="0">
                <a:ea typeface="Helvetica Neue" panose="02000503000000020004" pitchFamily="2" charset="0"/>
                <a:cs typeface="Helvetica Neue" panose="02000503000000020004" pitchFamily="2" charset="0"/>
              </a:rPr>
              <a:t>In a few moments, I will explore the structural factors and others forces preventing users of minority, lesser-used and indigenous languages to exercise the right to use their languages in their everyday life, to participate to society, receive an education, access to the job market, healthcare, and other key services.</a:t>
            </a:r>
          </a:p>
          <a:p>
            <a:pPr marL="171450" indent="-171450">
              <a:buFont typeface="Arial" panose="020B0604020202020204" pitchFamily="34" charset="0"/>
              <a:buChar char="•"/>
            </a:pPr>
            <a:endParaRPr lang="en-US" sz="1050" b="1" dirty="0">
              <a:ea typeface="Helvetica Neue" panose="02000503000000020004" pitchFamily="2" charset="0"/>
              <a:cs typeface="Helvetica Neue" panose="02000503000000020004" pitchFamily="2" charset="0"/>
            </a:endParaRPr>
          </a:p>
          <a:p>
            <a:pPr marL="171450" indent="-171450">
              <a:buFont typeface="Arial" panose="020B0604020202020204" pitchFamily="34" charset="0"/>
              <a:buChar char="•"/>
            </a:pPr>
            <a:r>
              <a:rPr lang="en-US" sz="1050" b="1" dirty="0">
                <a:ea typeface="Helvetica Neue" panose="02000503000000020004" pitchFamily="2" charset="0"/>
                <a:cs typeface="Helvetica Neue" panose="02000503000000020004" pitchFamily="2" charset="0"/>
              </a:rPr>
              <a:t>For now, I would like to emphasize the strong, intrinsic relation between languages and peoples; the simple yet fundamental fact that languages would be lost and stop existing if they were not used by people. Let’s therefore focus on LANGUAGE USERS. </a:t>
            </a:r>
          </a:p>
          <a:p>
            <a:pPr marL="171450" indent="-171450">
              <a:buFont typeface="Arial" panose="020B0604020202020204" pitchFamily="34" charset="0"/>
              <a:buChar char="•"/>
            </a:pPr>
            <a:endParaRPr lang="en-US" sz="1050" b="1" dirty="0"/>
          </a:p>
          <a:p>
            <a:pPr marL="171450" indent="-171450">
              <a:buFont typeface="Arial" panose="020B0604020202020204" pitchFamily="34" charset="0"/>
              <a:buChar char="•"/>
            </a:pPr>
            <a:r>
              <a:rPr lang="en-US" sz="1050" b="1" dirty="0"/>
              <a:t>There must be a radical change in the way in which languages are conceived. Languages are not simply related to linguistic issues, but rather encompass all aspects of human life. A full spectrum of human rights should be applied to language-endangerment issues; this involves positing linguistic rights as a fundamental part of human rights and fundamental freedoms. </a:t>
            </a:r>
            <a:endParaRPr lang="en-US" sz="1050" dirty="0"/>
          </a:p>
          <a:p>
            <a:pPr marL="0" indent="0">
              <a:buFont typeface="Arial" panose="020B0604020202020204" pitchFamily="34" charset="0"/>
              <a:buNone/>
            </a:pPr>
            <a:endParaRPr lang="en-US" sz="1050" b="1" dirty="0">
              <a:ea typeface="Helvetica Neue" panose="02000503000000020004" pitchFamily="2" charset="0"/>
              <a:cs typeface="Helvetica Neue" panose="02000503000000020004" pitchFamily="2" charset="0"/>
            </a:endParaRPr>
          </a:p>
          <a:p>
            <a:pPr marL="0" indent="0">
              <a:buFont typeface="Arial" panose="020B0604020202020204" pitchFamily="34" charset="0"/>
              <a:buNone/>
            </a:pPr>
            <a:endParaRPr lang="en-US" sz="1050" dirty="0"/>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10</a:t>
            </a:fld>
            <a:endParaRPr lang="lt-LT"/>
          </a:p>
        </p:txBody>
      </p:sp>
    </p:spTree>
    <p:extLst>
      <p:ext uri="{BB962C8B-B14F-4D97-AF65-F5344CB8AC3E}">
        <p14:creationId xmlns:p14="http://schemas.microsoft.com/office/powerpoint/2010/main" val="21533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1050" b="1" dirty="0"/>
              <a:t>UNESCO’s objective goes beyond the establishment of an international instrument on language related issues – such a Convention, Treaty or another document. It is rather about engaging in concrete actions, establish national, regional and global action plans, mobilize partners and resources – throughout the decade of indigenous languages to achieve concrete results and impact worldwide.</a:t>
            </a: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b="1" dirty="0"/>
              <a:t>WHY: </a:t>
            </a:r>
            <a:r>
              <a:rPr lang="en-US" sz="1050" dirty="0"/>
              <a:t>The Key message underpinning the Action Plan for the Implementation of the IYIL2019 is that </a:t>
            </a:r>
            <a:r>
              <a:rPr lang="en-US" sz="1050" b="1" dirty="0"/>
              <a:t>indigenous languages matter for peace-building, sustainable development and reconciliation in our societies. </a:t>
            </a:r>
            <a:r>
              <a:rPr lang="en-US" sz="1050" dirty="0"/>
              <a:t>I would like to demonstrate the validity of this message through some </a:t>
            </a:r>
            <a:r>
              <a:rPr lang="en-US" sz="1050" b="1" dirty="0"/>
              <a:t>CASE STUDIES (next slides). </a:t>
            </a:r>
          </a:p>
          <a:p>
            <a:pPr marL="171450" indent="-171450">
              <a:buFont typeface="Arial" panose="020B0604020202020204" pitchFamily="34" charset="0"/>
              <a:buChar char="•"/>
            </a:pPr>
            <a:endParaRPr lang="en-US" sz="1050" b="1" dirty="0"/>
          </a:p>
          <a:p>
            <a:pPr marL="171450" indent="-171450">
              <a:buFont typeface="Arial" panose="020B0604020202020204" pitchFamily="34" charset="0"/>
              <a:buChar char="•"/>
            </a:pPr>
            <a:r>
              <a:rPr lang="en-US" sz="1050" b="1" dirty="0"/>
              <a:t>WHO:  Multi-stakeholder partnership </a:t>
            </a:r>
            <a:r>
              <a:rPr lang="en-US" sz="1050" dirty="0"/>
              <a:t>that sees the joint efforts, collaboration and involvement of all interested parties in mobilizing necessary support for indigenous languages, includes Member States, members of the Steering Committee, United Nations entities, Indigenous-specific United Nations three-party mechanisms (UNPFII, Special Rapporteur, EMRIP), Academia, Non-governmental organizations (NGOs), Civil society, Public institutions and the private sector, Other organizations. </a:t>
            </a:r>
          </a:p>
          <a:p>
            <a:pPr marL="171450" indent="-171450">
              <a:buFont typeface="Arial" panose="020B0604020202020204" pitchFamily="34" charset="0"/>
              <a:buChar char="•"/>
            </a:pPr>
            <a:endParaRPr lang="en-US" sz="1050" b="1" dirty="0"/>
          </a:p>
          <a:p>
            <a:pPr marL="171450" indent="-171450">
              <a:buFont typeface="Arial" panose="020B0604020202020204" pitchFamily="34" charset="0"/>
              <a:buChar char="•"/>
            </a:pPr>
            <a:r>
              <a:rPr lang="en-US" sz="1050" b="1" dirty="0"/>
              <a:t>HOW: A global action plan that includes guidelines and recommendations for policy-making will be prepared through various consultations among different stakeholders during the 2 years preparatory periods towards the decade of indigenous languages 2022 – 2032. </a:t>
            </a:r>
            <a:endParaRPr lang="fr-FR" sz="1050" b="1"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11</a:t>
            </a:fld>
            <a:endParaRPr lang="lt-LT"/>
          </a:p>
        </p:txBody>
      </p:sp>
    </p:spTree>
    <p:extLst>
      <p:ext uri="{BB962C8B-B14F-4D97-AF65-F5344CB8AC3E}">
        <p14:creationId xmlns:p14="http://schemas.microsoft.com/office/powerpoint/2010/main" val="403116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Acknowledgment of the these languages’ value involves </a:t>
            </a:r>
            <a:r>
              <a:rPr lang="en-US" b="1" dirty="0"/>
              <a:t>a view of language users as national assets that can contribute to sustainable development, innovation, creation of more equitable/inclusive societies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t>
            </a:r>
            <a:r>
              <a:rPr lang="lt-LT" dirty="0"/>
              <a:t>anguage c</a:t>
            </a:r>
            <a:r>
              <a:rPr lang="en-US" dirty="0" err="1"/>
              <a:t>annot</a:t>
            </a:r>
            <a:r>
              <a:rPr lang="lt-LT" dirty="0"/>
              <a:t> be studied, promoted, supported by linguists</a:t>
            </a:r>
            <a:r>
              <a:rPr lang="en-US" dirty="0"/>
              <a:t> alone</a:t>
            </a:r>
            <a:r>
              <a:rPr lang="lt-LT" dirty="0"/>
              <a:t>. </a:t>
            </a:r>
            <a:r>
              <a:rPr lang="lt-LT" b="1" dirty="0"/>
              <a:t>Documentation is </a:t>
            </a:r>
            <a:r>
              <a:rPr lang="en-US" b="1" dirty="0"/>
              <a:t>only one</a:t>
            </a:r>
            <a:r>
              <a:rPr lang="lt-LT" b="1" dirty="0"/>
              <a:t> part of </a:t>
            </a:r>
            <a:r>
              <a:rPr lang="en-US" b="1" dirty="0"/>
              <a:t>the </a:t>
            </a:r>
            <a:r>
              <a:rPr lang="lt-LT" b="1" dirty="0"/>
              <a:t>solution, </a:t>
            </a:r>
            <a:r>
              <a:rPr lang="en-US" b="1" dirty="0"/>
              <a:t>but cannot prevent </a:t>
            </a:r>
            <a:r>
              <a:rPr lang="lt-LT" b="1" dirty="0"/>
              <a:t>language endangement </a:t>
            </a:r>
            <a:r>
              <a:rPr lang="lt-LT" dirty="0"/>
              <a:t>as it does </a:t>
            </a:r>
            <a:r>
              <a:rPr lang="en-US" dirty="0"/>
              <a:t>not address the very causes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b="1" dirty="0"/>
              <a:t>Overcoming the constraints and challenges affecting speakers of minority, lesser-used and indigenous languages </a:t>
            </a:r>
            <a:r>
              <a:rPr lang="en-US" b="0" dirty="0"/>
              <a:t>– including poverty, climate change, restrictive educational and legal policies, distribution of resources, and others -</a:t>
            </a:r>
            <a:r>
              <a:rPr lang="en-US" b="1" dirty="0"/>
              <a:t> requires the EMPOWERMENT of the users of these languages in the first place.  </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More generally, we can say that e</a:t>
            </a:r>
            <a:r>
              <a:rPr lang="lt-LT" b="1" dirty="0"/>
              <a:t>mpowerment requires :</a:t>
            </a:r>
            <a:endParaRPr lang="lt-LT" dirty="0"/>
          </a:p>
          <a:p>
            <a:pPr marL="285750" indent="-285750">
              <a:buFont typeface="Arial" panose="020B0604020202020204" pitchFamily="34" charset="0"/>
              <a:buChar char="•"/>
            </a:pPr>
            <a:r>
              <a:rPr lang="en-US" dirty="0"/>
              <a:t>Addressing the causes affecting people’s capacity to use their languages in their everyday lives by </a:t>
            </a:r>
            <a:r>
              <a:rPr lang="en-US" b="1" dirty="0"/>
              <a:t>developing appropriate resources, mobilizing partners, and providing new opportunities</a:t>
            </a:r>
            <a:r>
              <a:rPr lang="en-US" dirty="0"/>
              <a:t>;</a:t>
            </a:r>
          </a:p>
          <a:p>
            <a:pPr marL="285750" indent="-285750">
              <a:buFont typeface="Arial" panose="020B0604020202020204" pitchFamily="34" charset="0"/>
              <a:buChar char="•"/>
            </a:pPr>
            <a:r>
              <a:rPr lang="en-US" b="1" dirty="0"/>
              <a:t>Investing in building </a:t>
            </a:r>
            <a:r>
              <a:rPr lang="lt-LT" b="1" dirty="0"/>
              <a:t>human capacities </a:t>
            </a:r>
            <a:r>
              <a:rPr lang="lt-LT" dirty="0"/>
              <a:t>to </a:t>
            </a:r>
            <a:r>
              <a:rPr lang="en-US" dirty="0"/>
              <a:t>allow language-users </a:t>
            </a:r>
            <a:r>
              <a:rPr lang="lt-LT" dirty="0"/>
              <a:t>make </a:t>
            </a:r>
            <a:r>
              <a:rPr lang="en-US" dirty="0"/>
              <a:t>their </a:t>
            </a:r>
            <a:r>
              <a:rPr lang="lt-LT" dirty="0"/>
              <a:t>own decisions </a:t>
            </a:r>
            <a:r>
              <a:rPr lang="en-US" dirty="0"/>
              <a:t>and engage in </a:t>
            </a:r>
            <a:r>
              <a:rPr lang="lt-LT" dirty="0"/>
              <a:t>concrete actions</a:t>
            </a:r>
            <a:r>
              <a:rPr lang="en-US" dirty="0"/>
              <a:t> (CAPACITY-BUILDING); </a:t>
            </a:r>
          </a:p>
          <a:p>
            <a:pPr marL="285750" indent="-285750">
              <a:buFont typeface="Arial" panose="020B0604020202020204" pitchFamily="34" charset="0"/>
              <a:buChar char="•"/>
            </a:pPr>
            <a:r>
              <a:rPr lang="en-US" b="1" dirty="0"/>
              <a:t>Integration of language issues into </a:t>
            </a:r>
            <a:r>
              <a:rPr lang="lt-LT" b="1" dirty="0"/>
              <a:t>broader political, economic, cultural, technological and societal </a:t>
            </a:r>
            <a:r>
              <a:rPr lang="en-US" b="1" dirty="0"/>
              <a:t>development strategies</a:t>
            </a:r>
            <a:r>
              <a:rPr lang="lt-LT" b="1" dirty="0"/>
              <a:t>.</a:t>
            </a:r>
            <a:endParaRPr lang="en-US" b="1" dirty="0"/>
          </a:p>
          <a:p>
            <a:pPr marL="0" indent="0">
              <a:buFont typeface="Arial" panose="020B0604020202020204" pitchFamily="34" charset="0"/>
              <a:buNone/>
            </a:pPr>
            <a:endParaRPr lang="en-US" b="1"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12</a:t>
            </a:fld>
            <a:endParaRPr lang="lt-LT"/>
          </a:p>
        </p:txBody>
      </p:sp>
    </p:spTree>
    <p:extLst>
      <p:ext uri="{BB962C8B-B14F-4D97-AF65-F5344CB8AC3E}">
        <p14:creationId xmlns:p14="http://schemas.microsoft.com/office/powerpoint/2010/main" val="2068097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mn-lt"/>
                <a:ea typeface="Arial Unicode MS" panose="020B0604020202020204" pitchFamily="34" charset="-128"/>
                <a:cs typeface="Arial Unicode MS" panose="020B0604020202020204" pitchFamily="34" charset="-128"/>
              </a:rPr>
              <a:t>Empowerment encompasses different levels – individual, local, national, regional and global - and constitutes a gradual process. </a:t>
            </a:r>
            <a:r>
              <a:rPr lang="en-US" sz="1000" dirty="0"/>
              <a:t>Activities implemented within the framework of IYIL were based on </a:t>
            </a:r>
            <a:r>
              <a:rPr lang="en-US" sz="1000" b="1" dirty="0"/>
              <a:t>the principle of multi-stakeholder partnership, involving different actors at different levels</a:t>
            </a:r>
            <a:r>
              <a:rPr lang="en-US" sz="1000" dirty="0"/>
              <a:t>. This contributed to unprecedented achievements in the area of indigenous languages worldwide, mainly in terms of awareness-raising and mobilization of partners and resources. </a:t>
            </a:r>
          </a:p>
          <a:p>
            <a:pPr marL="0" indent="0">
              <a:buFont typeface="Arial" panose="020B0604020202020204" pitchFamily="34" charset="0"/>
              <a:buNone/>
            </a:pPr>
            <a:endParaRPr lang="en-US" sz="1000" b="0" i="0" kern="1200" dirty="0">
              <a:solidFill>
                <a:schemeClr val="tx1"/>
              </a:solidFill>
              <a:effectLst/>
              <a:latin typeface="+mn-lt"/>
              <a:ea typeface="+mn-ea"/>
              <a:cs typeface="+mn-cs"/>
            </a:endParaRPr>
          </a:p>
          <a:p>
            <a:pPr marL="0" indent="0">
              <a:buFont typeface="Arial" panose="020B0604020202020204" pitchFamily="34" charset="0"/>
              <a:buNone/>
            </a:pPr>
            <a:r>
              <a:rPr lang="en-US" sz="1000" b="1" i="0" kern="1200" dirty="0">
                <a:solidFill>
                  <a:schemeClr val="tx1"/>
                </a:solidFill>
                <a:effectLst/>
                <a:latin typeface="+mn-lt"/>
                <a:ea typeface="+mn-ea"/>
                <a:cs typeface="+mn-cs"/>
              </a:rPr>
              <a:t>THINK GLOBAL, ACT LOCAL </a:t>
            </a:r>
            <a:endParaRPr lang="lt-LT" sz="1000" b="1" dirty="0"/>
          </a:p>
          <a:p>
            <a:pPr marL="171450" indent="-171450">
              <a:buFont typeface="Arial" panose="020B0604020202020204" pitchFamily="34" charset="0"/>
              <a:buChar char="•"/>
            </a:pPr>
            <a:r>
              <a:rPr lang="en-US" sz="1000" b="0" i="0" kern="1200" dirty="0">
                <a:solidFill>
                  <a:schemeClr val="tx1"/>
                </a:solidFill>
                <a:effectLst/>
                <a:latin typeface="+mn-lt"/>
                <a:ea typeface="+mn-ea"/>
                <a:cs typeface="+mn-cs"/>
              </a:rPr>
              <a:t>Wikipedia : The original phrase "Think global, act local" has been attributed </a:t>
            </a:r>
            <a:r>
              <a:rPr lang="en-US" sz="1000" b="1" i="0" kern="1200" dirty="0">
                <a:solidFill>
                  <a:schemeClr val="tx1"/>
                </a:solidFill>
                <a:effectLst/>
                <a:latin typeface="+mn-lt"/>
                <a:ea typeface="+mn-ea"/>
                <a:cs typeface="+mn-cs"/>
              </a:rPr>
              <a:t>to Scottish town planner and social activist</a:t>
            </a:r>
            <a:r>
              <a:rPr lang="en-US" sz="1000" b="0" i="0"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hlinkClick r:id="rId3" tooltip="Patrick Geddes"/>
              </a:rPr>
              <a:t>Patrick Geddes</a:t>
            </a:r>
            <a:r>
              <a:rPr lang="en-US" sz="1000" b="0" i="0" kern="1200" dirty="0">
                <a:solidFill>
                  <a:schemeClr val="tx1"/>
                </a:solidFill>
                <a:effectLst/>
                <a:latin typeface="+mn-lt"/>
                <a:ea typeface="+mn-ea"/>
                <a:cs typeface="+mn-cs"/>
              </a:rPr>
              <a:t>.</a:t>
            </a:r>
            <a:r>
              <a:rPr lang="en-US" sz="1000" b="0" i="0" u="none" strike="noStrike" kern="1200" baseline="30000" dirty="0">
                <a:solidFill>
                  <a:schemeClr val="tx1"/>
                </a:solidFill>
                <a:effectLst/>
                <a:latin typeface="+mn-lt"/>
                <a:ea typeface="+mn-ea"/>
                <a:cs typeface="+mn-cs"/>
                <a:hlinkClick r:id="rId4"/>
              </a:rPr>
              <a:t>[2]</a:t>
            </a:r>
            <a:r>
              <a:rPr lang="en-US" sz="1000" b="0" i="0" kern="1200" dirty="0">
                <a:solidFill>
                  <a:schemeClr val="tx1"/>
                </a:solidFill>
                <a:effectLst/>
                <a:latin typeface="+mn-lt"/>
                <a:ea typeface="+mn-ea"/>
                <a:cs typeface="+mn-cs"/>
              </a:rPr>
              <a:t>  "'Local character” is attained only in course of adequate treatment of the whole environment. </a:t>
            </a:r>
            <a:r>
              <a:rPr lang="en-US" sz="1000" b="1" i="0" kern="1200" dirty="0">
                <a:solidFill>
                  <a:schemeClr val="tx1"/>
                </a:solidFill>
                <a:effectLst/>
                <a:latin typeface="+mn-lt"/>
                <a:ea typeface="+mn-ea"/>
                <a:cs typeface="+mn-cs"/>
              </a:rPr>
              <a:t>Geddes believed in working with the environment, versus working against it.</a:t>
            </a:r>
            <a:r>
              <a:rPr lang="en-US" sz="1000" b="1" i="0" u="none" strike="noStrike" kern="1200" baseline="300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Town planning is important to understand the </a:t>
            </a:r>
            <a:r>
              <a:rPr lang="en-US" sz="1000" b="1" i="0" kern="1200" dirty="0">
                <a:solidFill>
                  <a:schemeClr val="tx1"/>
                </a:solidFill>
                <a:effectLst/>
                <a:latin typeface="+mn-lt"/>
                <a:ea typeface="+mn-ea"/>
                <a:cs typeface="+mn-cs"/>
              </a:rPr>
              <a:t>idea "think globally, act locally". </a:t>
            </a:r>
            <a:r>
              <a:rPr lang="en-US" sz="1000" b="0" i="0" kern="1200" dirty="0">
                <a:solidFill>
                  <a:schemeClr val="tx1"/>
                </a:solidFill>
                <a:effectLst/>
                <a:latin typeface="+mn-lt"/>
                <a:ea typeface="+mn-ea"/>
                <a:cs typeface="+mn-cs"/>
              </a:rPr>
              <a:t>Urban management and development highly impacts the surrounding environment. Corporations need to be aware of global communities when expanding their companies to new locations. Addressing the complex urban environmental problems and improve urban livability through </a:t>
            </a:r>
            <a:r>
              <a:rPr lang="en-US" sz="1000" b="1" i="0" kern="1200" dirty="0">
                <a:solidFill>
                  <a:schemeClr val="tx1"/>
                </a:solidFill>
                <a:effectLst/>
                <a:latin typeface="+mn-lt"/>
                <a:ea typeface="+mn-ea"/>
                <a:cs typeface="+mn-cs"/>
              </a:rPr>
              <a:t>Urban Environmental Strategies </a:t>
            </a:r>
            <a:r>
              <a:rPr lang="en-US" sz="1000" b="0" i="0" kern="1200" dirty="0">
                <a:solidFill>
                  <a:schemeClr val="tx1"/>
                </a:solidFill>
                <a:effectLst/>
                <a:latin typeface="+mn-lt"/>
                <a:ea typeface="+mn-ea"/>
                <a:cs typeface="+mn-cs"/>
              </a:rPr>
              <a:t>(UES)</a:t>
            </a:r>
            <a:endParaRPr lang="en-US" sz="1000" b="0" i="0" u="none" strike="noStrike" kern="1200" baseline="30000" dirty="0">
              <a:solidFill>
                <a:schemeClr val="tx1"/>
              </a:solidFill>
              <a:effectLst/>
              <a:latin typeface="+mn-lt"/>
              <a:ea typeface="+mn-ea"/>
              <a:cs typeface="+mn-cs"/>
            </a:endParaRPr>
          </a:p>
          <a:p>
            <a:pPr marL="171450" indent="-171450">
              <a:buFont typeface="Arial" panose="020B0604020202020204" pitchFamily="34" charset="0"/>
              <a:buChar char="•"/>
            </a:pPr>
            <a:endParaRPr lang="en-US" sz="1000" b="0" i="0" u="none" strike="noStrike" kern="1200" baseline="30000" dirty="0">
              <a:solidFill>
                <a:schemeClr val="tx1"/>
              </a:solidFill>
              <a:effectLst/>
              <a:latin typeface="+mn-lt"/>
              <a:ea typeface="+mn-ea"/>
              <a:cs typeface="+mn-cs"/>
            </a:endParaRPr>
          </a:p>
          <a:p>
            <a:pPr marL="171450" indent="-171450">
              <a:buFont typeface="Arial" panose="020B0604020202020204" pitchFamily="34" charset="0"/>
              <a:buChar char="•"/>
            </a:pPr>
            <a:r>
              <a:rPr lang="en-US" sz="1000" b="1" i="0" kern="1200" dirty="0">
                <a:solidFill>
                  <a:schemeClr val="tx1"/>
                </a:solidFill>
                <a:effectLst/>
                <a:latin typeface="+mn-lt"/>
                <a:ea typeface="+mn-ea"/>
                <a:cs typeface="+mn-cs"/>
              </a:rPr>
              <a:t>Indigenous peoples can be </a:t>
            </a:r>
            <a:r>
              <a:rPr lang="en-US" sz="1000" b="1" i="0" u="sng" kern="1200" dirty="0">
                <a:solidFill>
                  <a:schemeClr val="tx1"/>
                </a:solidFill>
                <a:effectLst/>
                <a:latin typeface="+mn-lt"/>
                <a:ea typeface="+mn-ea"/>
                <a:cs typeface="+mn-cs"/>
              </a:rPr>
              <a:t>agents for change</a:t>
            </a:r>
            <a:r>
              <a:rPr lang="en-US" sz="1000" b="1" i="0" kern="1200" dirty="0">
                <a:solidFill>
                  <a:schemeClr val="tx1"/>
                </a:solidFill>
                <a:effectLst/>
                <a:latin typeface="+mn-lt"/>
                <a:ea typeface="+mn-ea"/>
                <a:cs typeface="+mn-cs"/>
              </a:rPr>
              <a:t>, and we work hard to bring their voices to the main stage, so they can be reflected in the decision making processes. </a:t>
            </a:r>
          </a:p>
          <a:p>
            <a:pPr marL="171450" indent="-171450">
              <a:buFont typeface="Arial" panose="020B0604020202020204" pitchFamily="34" charset="0"/>
              <a:buChar char="•"/>
            </a:pPr>
            <a:endParaRPr lang="en-US" sz="10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1" i="0" kern="1200" dirty="0">
                <a:solidFill>
                  <a:schemeClr val="tx1"/>
                </a:solidFill>
                <a:effectLst/>
                <a:latin typeface="+mn-lt"/>
                <a:ea typeface="+mn-ea"/>
                <a:cs typeface="+mn-cs"/>
              </a:rPr>
              <a:t>The new generation of indigenous peoples’ leaders should </a:t>
            </a:r>
            <a:r>
              <a:rPr lang="en-US" sz="1000" b="1" i="0" u="sng" kern="1200" dirty="0">
                <a:solidFill>
                  <a:schemeClr val="tx1"/>
                </a:solidFill>
                <a:effectLst/>
                <a:latin typeface="+mn-lt"/>
                <a:ea typeface="+mn-ea"/>
                <a:cs typeface="+mn-cs"/>
              </a:rPr>
              <a:t>develop leadership and technical skills to target environmental</a:t>
            </a:r>
            <a:r>
              <a:rPr lang="en-US" sz="1000" b="1" i="0" kern="1200" dirty="0">
                <a:solidFill>
                  <a:schemeClr val="tx1"/>
                </a:solidFill>
                <a:effectLst/>
                <a:latin typeface="+mn-lt"/>
                <a:ea typeface="+mn-ea"/>
                <a:cs typeface="+mn-cs"/>
              </a:rPr>
              <a:t> and sustainable development issues, while also advancing the work of their communities, </a:t>
            </a:r>
            <a:r>
              <a:rPr lang="en-US" sz="1000" b="1" i="0" kern="1200" dirty="0" err="1">
                <a:solidFill>
                  <a:schemeClr val="tx1"/>
                </a:solidFill>
                <a:effectLst/>
                <a:latin typeface="+mn-lt"/>
                <a:ea typeface="+mn-ea"/>
                <a:cs typeface="+mn-cs"/>
              </a:rPr>
              <a:t>organisations</a:t>
            </a:r>
            <a:r>
              <a:rPr lang="en-US" sz="1000" b="1" i="0" kern="1200" dirty="0">
                <a:solidFill>
                  <a:schemeClr val="tx1"/>
                </a:solidFill>
                <a:effectLst/>
                <a:latin typeface="+mn-lt"/>
                <a:ea typeface="+mn-ea"/>
                <a:cs typeface="+mn-cs"/>
              </a:rPr>
              <a:t>, and networks at the national, regional, and global levels.</a:t>
            </a:r>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13</a:t>
            </a:fld>
            <a:endParaRPr lang="lt-LT"/>
          </a:p>
        </p:txBody>
      </p:sp>
    </p:spTree>
    <p:extLst>
      <p:ext uri="{BB962C8B-B14F-4D97-AF65-F5344CB8AC3E}">
        <p14:creationId xmlns:p14="http://schemas.microsoft.com/office/powerpoint/2010/main" val="114844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www.odihpn.org </a:t>
            </a:r>
            <a:r>
              <a:rPr lang="en-GB" sz="1200" b="1" dirty="0"/>
              <a:t>Ebola: a crisis of language by Nadia</a:t>
            </a:r>
            <a:r>
              <a:rPr lang="en-GB" sz="1200" b="1" baseline="0" dirty="0"/>
              <a:t> Berger and Grace Tang, June 2015</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sz="1050" dirty="0"/>
              <a:t>Language was one of the main difficulties</a:t>
            </a:r>
            <a:r>
              <a:rPr lang="en-GB" sz="1050" baseline="0" dirty="0"/>
              <a:t> faced by humanitarian workers responding to the Ebola crisis. Information and message about Ebola are primarily available in English or French, but only a minority of people (approximately 20 per cent) in the three most affected countries, Sierra Leone, Guinea and Liberia, speak either language. </a:t>
            </a:r>
          </a:p>
          <a:p>
            <a:pPr marL="171450" indent="-171450">
              <a:buFont typeface="Arial" panose="020B0604020202020204" pitchFamily="34" charset="0"/>
              <a:buChar char="•"/>
            </a:pPr>
            <a:endParaRPr lang="en-GB" sz="1050" baseline="0" dirty="0"/>
          </a:p>
          <a:p>
            <a:pPr marL="171450" indent="-171450">
              <a:buFont typeface="Arial" panose="020B0604020202020204" pitchFamily="34" charset="0"/>
              <a:buChar char="•"/>
            </a:pPr>
            <a:r>
              <a:rPr lang="en-GB" sz="1050" baseline="0" dirty="0"/>
              <a:t>In Sierra Leone only 13 per cent of women understand English. Most Sierra Leoneans, particularly in rural areas, speak Krio, Mende and </a:t>
            </a:r>
            <a:r>
              <a:rPr lang="en-GB" sz="1050" baseline="0" dirty="0" err="1"/>
              <a:t>Themne</a:t>
            </a:r>
            <a:r>
              <a:rPr lang="en-GB" sz="1050" baseline="0" dirty="0"/>
              <a:t>. </a:t>
            </a:r>
          </a:p>
          <a:p>
            <a:pPr marL="171450" indent="-171450">
              <a:buFont typeface="Arial" panose="020B0604020202020204" pitchFamily="34" charset="0"/>
              <a:buChar char="•"/>
            </a:pPr>
            <a:endParaRPr lang="en-GB" sz="1050" baseline="0" dirty="0"/>
          </a:p>
          <a:p>
            <a:pPr marL="171450" indent="-171450">
              <a:buFont typeface="Arial" panose="020B0604020202020204" pitchFamily="34" charset="0"/>
              <a:buChar char="•"/>
            </a:pPr>
            <a:r>
              <a:rPr lang="en-GB" sz="1050" dirty="0"/>
              <a:t>‘The crisis was one of information and especially information in the right language as much as anything else. </a:t>
            </a:r>
          </a:p>
          <a:p>
            <a:pPr marL="171450" indent="-171450">
              <a:buFont typeface="Arial" panose="020B0604020202020204" pitchFamily="34" charset="0"/>
              <a:buChar char="•"/>
            </a:pPr>
            <a:r>
              <a:rPr lang="en-GB" sz="1050" dirty="0"/>
              <a:t>Information provided in language people can understand can help save lives in a crisis. </a:t>
            </a:r>
          </a:p>
          <a:p>
            <a:pPr marL="171450" indent="-171450">
              <a:buFont typeface="Arial" panose="020B0604020202020204" pitchFamily="34" charset="0"/>
              <a:buChar char="•"/>
            </a:pPr>
            <a:endParaRPr lang="en-GB" sz="1050" dirty="0"/>
          </a:p>
          <a:p>
            <a:pPr marL="171450" indent="-171450">
              <a:buFont typeface="Arial" panose="020B0604020202020204" pitchFamily="34" charset="0"/>
              <a:buChar char="•"/>
            </a:pPr>
            <a:r>
              <a:rPr lang="en-GB" sz="1050" dirty="0"/>
              <a:t>Unfortunately, language is usually not seen as a priority in emergency responses. As a result, misinformation, mistrust, fear and panic can spread quickly’.</a:t>
            </a:r>
          </a:p>
          <a:p>
            <a:endParaRPr lang="en-GB" dirty="0"/>
          </a:p>
        </p:txBody>
      </p:sp>
      <p:sp>
        <p:nvSpPr>
          <p:cNvPr id="4" name="Slide Number Placeholder 3"/>
          <p:cNvSpPr>
            <a:spLocks noGrp="1"/>
          </p:cNvSpPr>
          <p:nvPr>
            <p:ph type="sldNum" sz="quarter" idx="10"/>
          </p:nvPr>
        </p:nvSpPr>
        <p:spPr/>
        <p:txBody>
          <a:bodyPr/>
          <a:lstStyle/>
          <a:p>
            <a:fld id="{0E9F2B9A-CEEA-441B-A1C6-F0E70808D67B}" type="slidenum">
              <a:rPr lang="en-GB" smtClean="0"/>
              <a:t>14</a:t>
            </a:fld>
            <a:endParaRPr lang="en-GB"/>
          </a:p>
        </p:txBody>
      </p:sp>
    </p:spTree>
    <p:extLst>
      <p:ext uri="{BB962C8B-B14F-4D97-AF65-F5344CB8AC3E}">
        <p14:creationId xmlns:p14="http://schemas.microsoft.com/office/powerpoint/2010/main" val="423652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dirty="0">
                <a:solidFill>
                  <a:schemeClr val="tx1"/>
                </a:solidFill>
                <a:effectLst/>
                <a:latin typeface="+mn-lt"/>
                <a:ea typeface="+mn-ea"/>
                <a:cs typeface="+mn-cs"/>
              </a:rPr>
              <a:t>Similarly, campaigns for raising awareness and prevention of </a:t>
            </a:r>
            <a:r>
              <a:rPr lang="en-GB" sz="1050" b="1" kern="1200" dirty="0">
                <a:solidFill>
                  <a:schemeClr val="tx1"/>
                </a:solidFill>
                <a:effectLst/>
                <a:latin typeface="+mn-lt"/>
                <a:ea typeface="+mn-ea"/>
                <a:cs typeface="+mn-cs"/>
              </a:rPr>
              <a:t>Zika virus</a:t>
            </a:r>
            <a:r>
              <a:rPr lang="en-GB" sz="1050" kern="1200" dirty="0">
                <a:solidFill>
                  <a:schemeClr val="tx1"/>
                </a:solidFill>
                <a:effectLst/>
                <a:latin typeface="+mn-lt"/>
                <a:ea typeface="+mn-ea"/>
                <a:cs typeface="+mn-cs"/>
              </a:rPr>
              <a:t> were launched in the countries and territories affected in the Americas, through the distribution of Zika Prevention Kits, video and audio content in local languages. Informative and preventive </a:t>
            </a:r>
            <a:r>
              <a:rPr lang="en-GB" sz="1050" u="sng" kern="1200" dirty="0">
                <a:solidFill>
                  <a:schemeClr val="tx1"/>
                </a:solidFill>
                <a:effectLst/>
                <a:latin typeface="+mn-lt"/>
                <a:ea typeface="+mn-ea"/>
                <a:cs typeface="+mn-cs"/>
                <a:hlinkClick r:id="rId3"/>
              </a:rPr>
              <a:t>radio spots</a:t>
            </a:r>
            <a:r>
              <a:rPr lang="en-GB" sz="1050" kern="1200" dirty="0">
                <a:solidFill>
                  <a:schemeClr val="tx1"/>
                </a:solidFill>
                <a:effectLst/>
                <a:latin typeface="+mn-lt"/>
                <a:ea typeface="+mn-ea"/>
                <a:cs typeface="+mn-cs"/>
              </a:rPr>
              <a:t> were also set up to communicate healthy behaviours to not easily reachable audiences. </a:t>
            </a:r>
            <a:endParaRPr lang="fr-FR"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A3AE0-E5A1-41B4-8E21-8855A768F60C}" type="slidenum">
              <a:rPr lang="en-US" smtClean="0"/>
              <a:t>15</a:t>
            </a:fld>
            <a:endParaRPr lang="en-US"/>
          </a:p>
        </p:txBody>
      </p:sp>
    </p:spTree>
    <p:extLst>
      <p:ext uri="{BB962C8B-B14F-4D97-AF65-F5344CB8AC3E}">
        <p14:creationId xmlns:p14="http://schemas.microsoft.com/office/powerpoint/2010/main" val="2167280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Some experts have alarmed about the spreading of misinformation – or “info-</a:t>
            </a:r>
            <a:r>
              <a:rPr lang="en-US" sz="1050" b="1" kern="1200" dirty="0" err="1">
                <a:solidFill>
                  <a:schemeClr val="tx1"/>
                </a:solidFill>
                <a:effectLst/>
                <a:latin typeface="+mn-lt"/>
                <a:ea typeface="+mn-ea"/>
                <a:cs typeface="+mn-cs"/>
              </a:rPr>
              <a:t>demic</a:t>
            </a:r>
            <a:r>
              <a:rPr lang="en-US" sz="1050" b="1" kern="1200" dirty="0">
                <a:solidFill>
                  <a:schemeClr val="tx1"/>
                </a:solidFill>
                <a:effectLst/>
                <a:latin typeface="+mn-lt"/>
                <a:ea typeface="+mn-ea"/>
                <a:cs typeface="+mn-cs"/>
              </a:rPr>
              <a:t>” – concerning the outbreak of and prevention from the coronavirus.</a:t>
            </a:r>
            <a:r>
              <a:rPr lang="en-US" sz="1050" kern="1200" dirty="0">
                <a:solidFill>
                  <a:schemeClr val="tx1"/>
                </a:solidFill>
                <a:effectLst/>
                <a:latin typeface="+mn-lt"/>
                <a:ea typeface="+mn-ea"/>
                <a:cs typeface="+mn-cs"/>
              </a:rPr>
              <a:t> The World Health Organization (WHO) is urging tech companies to take tougher action to battle fake news on the coronavirus. Social media firms have already taken some steps to remove false claims and promote accurate information. In such context, </a:t>
            </a:r>
            <a:r>
              <a:rPr lang="en-US" sz="1050" b="1" kern="1200" dirty="0">
                <a:solidFill>
                  <a:schemeClr val="tx1"/>
                </a:solidFill>
                <a:effectLst/>
                <a:latin typeface="+mn-lt"/>
                <a:ea typeface="+mn-ea"/>
                <a:cs typeface="+mn-cs"/>
              </a:rPr>
              <a:t>we should question whether reputable health sources are accessible in minority, lesser-used and indigenous languages</a:t>
            </a:r>
            <a:r>
              <a:rPr lang="en-US" sz="1050" kern="1200" dirty="0">
                <a:solidFill>
                  <a:schemeClr val="tx1"/>
                </a:solidFill>
                <a:effectLst/>
                <a:latin typeface="+mn-lt"/>
                <a:ea typeface="+mn-ea"/>
                <a:cs typeface="+mn-cs"/>
              </a:rPr>
              <a:t>, as users of these languages are more likely to have limited access to accurate information. </a:t>
            </a:r>
            <a:endParaRPr lang="fr-FR" sz="105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16</a:t>
            </a:fld>
            <a:endParaRPr lang="lt-LT"/>
          </a:p>
        </p:txBody>
      </p:sp>
    </p:spTree>
    <p:extLst>
      <p:ext uri="{BB962C8B-B14F-4D97-AF65-F5344CB8AC3E}">
        <p14:creationId xmlns:p14="http://schemas.microsoft.com/office/powerpoint/2010/main" val="683229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Several indigenous languages users do not have access to legal services in their own languages, and consequently exercise their legal right of defense. There are links between the </a:t>
            </a:r>
            <a:r>
              <a:rPr lang="en-US" sz="1050" kern="1200" dirty="0" err="1">
                <a:solidFill>
                  <a:schemeClr val="tx1"/>
                </a:solidFill>
                <a:effectLst/>
                <a:latin typeface="+mn-lt"/>
                <a:ea typeface="+mn-ea"/>
                <a:cs typeface="+mn-cs"/>
              </a:rPr>
              <a:t>minoritization</a:t>
            </a:r>
            <a:r>
              <a:rPr lang="en-US" sz="1050" kern="1200" dirty="0">
                <a:solidFill>
                  <a:schemeClr val="tx1"/>
                </a:solidFill>
                <a:effectLst/>
                <a:latin typeface="+mn-lt"/>
                <a:ea typeface="+mn-ea"/>
                <a:cs typeface="+mn-cs"/>
              </a:rPr>
              <a:t> of Indigenous languages and the systematic inequalities faced by Indigenous people in several national legal systems.</a:t>
            </a:r>
            <a:endParaRPr lang="fr-FR" sz="105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17</a:t>
            </a:fld>
            <a:endParaRPr lang="lt-LT"/>
          </a:p>
        </p:txBody>
      </p:sp>
    </p:spTree>
    <p:extLst>
      <p:ext uri="{BB962C8B-B14F-4D97-AF65-F5344CB8AC3E}">
        <p14:creationId xmlns:p14="http://schemas.microsoft.com/office/powerpoint/2010/main" val="2454290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Despite technological progress achieved, many users</a:t>
            </a:r>
            <a:r>
              <a:rPr lang="en-US" sz="1050" b="1" kern="1200" baseline="0" dirty="0">
                <a:solidFill>
                  <a:schemeClr val="tx1"/>
                </a:solidFill>
                <a:effectLst/>
                <a:latin typeface="+mn-lt"/>
                <a:ea typeface="+mn-ea"/>
                <a:cs typeface="+mn-cs"/>
              </a:rPr>
              <a:t> of minority, less-used and indigenous languages </a:t>
            </a:r>
            <a:r>
              <a:rPr lang="en-US" sz="1050" b="1" kern="1200" dirty="0">
                <a:solidFill>
                  <a:schemeClr val="tx1"/>
                </a:solidFill>
                <a:effectLst/>
                <a:latin typeface="+mn-lt"/>
                <a:ea typeface="+mn-ea"/>
                <a:cs typeface="+mn-cs"/>
              </a:rPr>
              <a:t>still experience a variety of barriers to access information in cyberspace, access websites and e-content, use the domain name system, mobile phones and applications, television, personal computers, tables and other in their own languages at school, workplace or public domain.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As</a:t>
            </a:r>
            <a:r>
              <a:rPr lang="en-US" sz="1050" kern="1200" baseline="0" dirty="0">
                <a:solidFill>
                  <a:schemeClr val="tx1"/>
                </a:solidFill>
                <a:effectLst/>
                <a:latin typeface="+mn-lt"/>
                <a:ea typeface="+mn-ea"/>
                <a:cs typeface="+mn-cs"/>
              </a:rPr>
              <a:t> it can be seen from the graphs, the </a:t>
            </a:r>
            <a:r>
              <a:rPr lang="en-US" sz="1050" kern="1200" dirty="0">
                <a:solidFill>
                  <a:schemeClr val="tx1"/>
                </a:solidFill>
                <a:effectLst/>
                <a:latin typeface="+mn-lt"/>
                <a:ea typeface="+mn-ea"/>
                <a:cs typeface="+mn-cs"/>
              </a:rPr>
              <a:t>content of the internet is still 50% in English language and therefore inaccessible for these groups. This proportion markedly contrasts with the number of languages spoken offline. Additionally,</a:t>
            </a:r>
            <a:r>
              <a:rPr lang="en-US" sz="1050" kern="1200" baseline="0" dirty="0">
                <a:solidFill>
                  <a:schemeClr val="tx1"/>
                </a:solidFill>
                <a:effectLst/>
                <a:latin typeface="+mn-lt"/>
                <a:ea typeface="+mn-ea"/>
                <a:cs typeface="+mn-cs"/>
              </a:rPr>
              <a:t> t</a:t>
            </a:r>
            <a:r>
              <a:rPr lang="en-US" sz="1050" kern="1200" dirty="0">
                <a:solidFill>
                  <a:schemeClr val="tx1"/>
                </a:solidFill>
                <a:effectLst/>
                <a:latin typeface="+mn-lt"/>
                <a:ea typeface="+mn-ea"/>
                <a:cs typeface="+mn-cs"/>
              </a:rPr>
              <a:t>he six official languages of the United Nations (Arabic, Chinese, English, French, Russian and Spanish) are all included in the above Top Ten Internet languages 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dirty="0"/>
              <a:t>Since 2011, UNESCO has collaborated with </a:t>
            </a:r>
            <a:r>
              <a:rPr lang="en-US" sz="1050" dirty="0" err="1"/>
              <a:t>EURid</a:t>
            </a:r>
            <a:r>
              <a:rPr lang="en-US" sz="1050" dirty="0"/>
              <a:t> to produce the World Report on Internationalized Domain Names, with the support of Verisign and the regional </a:t>
            </a:r>
            <a:r>
              <a:rPr lang="en-US" sz="1050" dirty="0" err="1"/>
              <a:t>ccTLD</a:t>
            </a:r>
            <a:r>
              <a:rPr lang="en-US" sz="1050" dirty="0"/>
              <a:t> </a:t>
            </a:r>
            <a:r>
              <a:rPr lang="en-US" sz="1050" dirty="0" err="1"/>
              <a:t>organisations</a:t>
            </a:r>
            <a:r>
              <a:rPr lang="en-US" sz="1050" dirty="0"/>
              <a:t>. Internationalized domain names (IDNs) have a great potential to increase linguistic diversity in the cyberspace, as they are particularly suited to support indigenous scripts and evidence shows that they are used locally. However, IDNs occupy only 2% of domain name space, and there is still technical work to do. Yet, private-sector organizations are increasingly supporting multilingualism by shifting their focus from languages ranked according to countries with the highest GDP, to developing language technologies in multiple languages, including minority ones.</a:t>
            </a:r>
          </a:p>
          <a:p>
            <a:endParaRPr lang="en-US" dirty="0"/>
          </a:p>
        </p:txBody>
      </p:sp>
      <p:sp>
        <p:nvSpPr>
          <p:cNvPr id="4" name="Slide Number Placeholder 3"/>
          <p:cNvSpPr>
            <a:spLocks noGrp="1"/>
          </p:cNvSpPr>
          <p:nvPr>
            <p:ph type="sldNum" sz="quarter" idx="10"/>
          </p:nvPr>
        </p:nvSpPr>
        <p:spPr/>
        <p:txBody>
          <a:bodyPr/>
          <a:lstStyle/>
          <a:p>
            <a:fld id="{6673BD8D-676A-4422-909D-9CA9383C3791}" type="slidenum">
              <a:rPr lang="en-GB" smtClean="0"/>
              <a:t>18</a:t>
            </a:fld>
            <a:endParaRPr lang="en-GB"/>
          </a:p>
        </p:txBody>
      </p:sp>
    </p:spTree>
    <p:extLst>
      <p:ext uri="{BB962C8B-B14F-4D97-AF65-F5344CB8AC3E}">
        <p14:creationId xmlns:p14="http://schemas.microsoft.com/office/powerpoint/2010/main" val="3227073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the contemporary globalized world, we see an increasing move towards personalized services and products. </a:t>
            </a:r>
          </a:p>
          <a:p>
            <a:endParaRPr lang="en-US" dirty="0"/>
          </a:p>
          <a:p>
            <a:r>
              <a:rPr lang="en-US" dirty="0"/>
              <a:t>While with the advent of consumerism production focused on mainstream, generic and cheap products, nowadays there is a tendency to </a:t>
            </a:r>
            <a:r>
              <a:rPr lang="en-US" dirty="0" err="1"/>
              <a:t>costumise</a:t>
            </a:r>
            <a:r>
              <a:rPr lang="en-US" dirty="0"/>
              <a:t> and </a:t>
            </a:r>
            <a:r>
              <a:rPr lang="en-US" dirty="0" err="1"/>
              <a:t>personalise</a:t>
            </a:r>
            <a:r>
              <a:rPr lang="en-US" dirty="0"/>
              <a:t> products according to individual preferences and needs. In this respect, languages should be integrated in the process. UNESCO strongly supports the development of multilingual digital content and services, in line with the 2003 Recommendation. </a:t>
            </a:r>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19</a:t>
            </a:fld>
            <a:endParaRPr lang="lt-LT"/>
          </a:p>
        </p:txBody>
      </p:sp>
    </p:spTree>
    <p:extLst>
      <p:ext uri="{BB962C8B-B14F-4D97-AF65-F5344CB8AC3E}">
        <p14:creationId xmlns:p14="http://schemas.microsoft.com/office/powerpoint/2010/main" val="267217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rgbClr val="454545"/>
                </a:solidFill>
                <a:latin typeface="+mn-lt"/>
              </a:rPr>
              <a:t>The Universal Declaration of Human Rights (UDHR) is a milestone document in the history of human rights. Drafted by representatives with different legal and cultural backgrounds from all regions of the world, the Declaration was proclaimed by the United Nations General Assembly in Paris on 10 December 1948 (</a:t>
            </a:r>
            <a:r>
              <a:rPr lang="en-US" sz="1050" dirty="0">
                <a:solidFill>
                  <a:srgbClr val="000000"/>
                </a:solidFill>
                <a:latin typeface="+mn-lt"/>
                <a:hlinkClick r:id="rId3"/>
              </a:rPr>
              <a:t>General Assembly resolution 217 A</a:t>
            </a:r>
            <a:r>
              <a:rPr lang="en-US" sz="1050" dirty="0">
                <a:solidFill>
                  <a:srgbClr val="454545"/>
                </a:solidFill>
                <a:latin typeface="+mn-lt"/>
              </a:rPr>
              <a:t>) as a common standard of achievements for all peoples and all 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rgbClr val="454545"/>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rgbClr val="454545"/>
                </a:solidFill>
                <a:latin typeface="+mn-lt"/>
              </a:rPr>
              <a:t>It sets out, for the first time, fundamental human rights to be universally protected, </a:t>
            </a:r>
            <a:r>
              <a:rPr lang="en-US" sz="1050" b="1" dirty="0">
                <a:solidFill>
                  <a:srgbClr val="454545"/>
                </a:solidFill>
                <a:latin typeface="+mn-lt"/>
              </a:rPr>
              <a:t>INCLUDING reference to language</a:t>
            </a:r>
            <a:r>
              <a:rPr lang="en-US" sz="1050" dirty="0">
                <a:solidFill>
                  <a:srgbClr val="454545"/>
                </a:solidFill>
                <a:latin typeface="+mn-lt"/>
              </a:rPr>
              <a:t>, and it has been </a:t>
            </a:r>
            <a:r>
              <a:rPr lang="en-US" sz="1050" dirty="0">
                <a:solidFill>
                  <a:srgbClr val="000000"/>
                </a:solidFill>
                <a:latin typeface="+mn-lt"/>
                <a:hlinkClick r:id="rId4"/>
              </a:rPr>
              <a:t>translated into over 500 languages.</a:t>
            </a:r>
            <a:endParaRPr lang="lt-LT" sz="1050" dirty="0">
              <a:latin typeface="+mn-lt"/>
            </a:endParaRPr>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2</a:t>
            </a:fld>
            <a:endParaRPr lang="lt-LT"/>
          </a:p>
        </p:txBody>
      </p:sp>
    </p:spTree>
    <p:extLst>
      <p:ext uri="{BB962C8B-B14F-4D97-AF65-F5344CB8AC3E}">
        <p14:creationId xmlns:p14="http://schemas.microsoft.com/office/powerpoint/2010/main" val="4178931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The key message at the core of the IYIL2019 is that </a:t>
            </a:r>
            <a:r>
              <a:rPr lang="en-US" sz="1050" b="1" kern="1200" dirty="0">
                <a:solidFill>
                  <a:schemeClr val="tx1"/>
                </a:solidFill>
                <a:effectLst/>
                <a:latin typeface="+mn-lt"/>
                <a:ea typeface="+mn-ea"/>
                <a:cs typeface="+mn-cs"/>
              </a:rPr>
              <a:t>indigenous languages matter for peace-building, sustainable development, and reconciliation in our societies.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kern="1200" dirty="0">
                <a:solidFill>
                  <a:schemeClr val="tx1"/>
                </a:solidFill>
                <a:effectLst/>
                <a:latin typeface="+mn-lt"/>
                <a:ea typeface="+mn-ea"/>
                <a:cs typeface="+mn-cs"/>
              </a:rPr>
              <a:t>Let us think about the role of language for individuals as well as for society as a whole. Beyond being communication systems, local knowledge systems, and part of human heritage: </a:t>
            </a:r>
          </a:p>
          <a:p>
            <a:pPr marL="0" indent="0">
              <a:buFont typeface="Arial" panose="020B0604020202020204" pitchFamily="34" charset="0"/>
              <a:buNone/>
            </a:pPr>
            <a:endParaRPr lang="en-US" sz="1050" dirty="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dirty="0">
                <a:cs typeface="Arial" panose="020B0604020202020204" pitchFamily="34" charset="0"/>
              </a:rPr>
              <a:t>Languages are s</a:t>
            </a:r>
            <a:r>
              <a:rPr lang="en-US" sz="1050" b="1" dirty="0">
                <a:ea typeface="Arial" charset="0"/>
                <a:cs typeface="Arial" panose="020B0604020202020204" pitchFamily="34" charset="0"/>
              </a:rPr>
              <a:t>trategic regional/national resource. </a:t>
            </a:r>
            <a:r>
              <a:rPr lang="en-US" sz="1050" dirty="0">
                <a:ea typeface="Arial" charset="0"/>
                <a:cs typeface="Arial" panose="020B0604020202020204" pitchFamily="34" charset="0"/>
              </a:rPr>
              <a:t>Having access to information, health, employment and public services in languages that people can understand contributes to the drastic improvement of people’s quality of life, finding a professional occupation, and participating in society at large.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 Languages are essential enablers and strategic national assets that allow their users to:</a:t>
            </a:r>
            <a:br>
              <a:rPr lang="en-US" sz="1050" b="1" kern="1200" dirty="0">
                <a:solidFill>
                  <a:schemeClr val="tx1"/>
                </a:solidFill>
                <a:effectLst/>
                <a:latin typeface="+mn-lt"/>
                <a:ea typeface="+mn-ea"/>
                <a:cs typeface="+mn-cs"/>
              </a:rPr>
            </a:br>
            <a:r>
              <a:rPr lang="en-US" sz="1050" b="1" kern="1200" dirty="0">
                <a:solidFill>
                  <a:schemeClr val="tx1"/>
                </a:solidFill>
                <a:effectLst/>
                <a:latin typeface="+mn-lt"/>
                <a:ea typeface="+mn-ea"/>
                <a:cs typeface="+mn-cs"/>
              </a:rPr>
              <a:t>(</a:t>
            </a:r>
            <a:r>
              <a:rPr lang="en-US" sz="1050" b="1" kern="1200" dirty="0" err="1">
                <a:solidFill>
                  <a:schemeClr val="tx1"/>
                </a:solidFill>
                <a:effectLst/>
                <a:latin typeface="+mn-lt"/>
                <a:ea typeface="+mn-ea"/>
                <a:cs typeface="+mn-cs"/>
              </a:rPr>
              <a:t>i</a:t>
            </a:r>
            <a:r>
              <a:rPr lang="en-US" sz="1050" b="1" kern="1200" dirty="0">
                <a:solidFill>
                  <a:schemeClr val="tx1"/>
                </a:solidFill>
                <a:effectLst/>
                <a:latin typeface="+mn-lt"/>
                <a:ea typeface="+mn-ea"/>
                <a:cs typeface="+mn-cs"/>
              </a:rPr>
              <a:t>) express unique modes of thinking and expression, </a:t>
            </a:r>
            <a:br>
              <a:rPr lang="en-US" sz="1050" b="1" kern="1200" dirty="0">
                <a:solidFill>
                  <a:schemeClr val="tx1"/>
                </a:solidFill>
                <a:effectLst/>
                <a:latin typeface="+mn-lt"/>
                <a:ea typeface="+mn-ea"/>
                <a:cs typeface="+mn-cs"/>
              </a:rPr>
            </a:br>
            <a:r>
              <a:rPr lang="en-US" sz="1050" b="1" kern="1200" dirty="0">
                <a:solidFill>
                  <a:schemeClr val="tx1"/>
                </a:solidFill>
                <a:effectLst/>
                <a:latin typeface="+mn-lt"/>
                <a:ea typeface="+mn-ea"/>
                <a:cs typeface="+mn-cs"/>
              </a:rPr>
              <a:t>(ii) store and put into practice their rich knowledge-systems, </a:t>
            </a:r>
            <a:br>
              <a:rPr lang="en-US" sz="1050" b="1" kern="1200" dirty="0">
                <a:solidFill>
                  <a:schemeClr val="tx1"/>
                </a:solidFill>
                <a:effectLst/>
                <a:latin typeface="+mn-lt"/>
                <a:ea typeface="+mn-ea"/>
                <a:cs typeface="+mn-cs"/>
              </a:rPr>
            </a:br>
            <a:r>
              <a:rPr lang="en-US" sz="1050" b="1" kern="1200" dirty="0">
                <a:solidFill>
                  <a:schemeClr val="tx1"/>
                </a:solidFill>
                <a:effectLst/>
                <a:latin typeface="+mn-lt"/>
                <a:ea typeface="+mn-ea"/>
                <a:cs typeface="+mn-cs"/>
              </a:rPr>
              <a:t>(iii) articulate their individual and collective political claims, </a:t>
            </a:r>
            <a:br>
              <a:rPr lang="en-US" sz="1050" b="1" kern="1200" dirty="0">
                <a:solidFill>
                  <a:schemeClr val="tx1"/>
                </a:solidFill>
                <a:effectLst/>
                <a:latin typeface="+mn-lt"/>
                <a:ea typeface="+mn-ea"/>
                <a:cs typeface="+mn-cs"/>
              </a:rPr>
            </a:br>
            <a:r>
              <a:rPr lang="en-US" sz="1050" b="1" kern="1200" dirty="0">
                <a:solidFill>
                  <a:schemeClr val="tx1"/>
                </a:solidFill>
                <a:effectLst/>
                <a:latin typeface="+mn-lt"/>
                <a:ea typeface="+mn-ea"/>
                <a:cs typeface="+mn-cs"/>
              </a:rPr>
              <a:t>(iv) engage in constructive dialogue and facilitate conflict resolution. </a:t>
            </a:r>
            <a:endParaRPr lang="fr-FR" sz="1050" b="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20</a:t>
            </a:fld>
            <a:endParaRPr lang="lt-LT"/>
          </a:p>
        </p:txBody>
      </p:sp>
    </p:spTree>
    <p:extLst>
      <p:ext uri="{BB962C8B-B14F-4D97-AF65-F5344CB8AC3E}">
        <p14:creationId xmlns:p14="http://schemas.microsoft.com/office/powerpoint/2010/main" val="966247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FFFFFF"/>
                </a:solidFill>
                <a:latin typeface="+mn-lt"/>
                <a:ea typeface="+mn-ea"/>
                <a:cs typeface="+mn-cs"/>
              </a:rPr>
              <a:t>Normative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sz="1200" b="1" dirty="0">
                <a:solidFill>
                  <a:srgbClr val="996633"/>
                </a:solidFill>
              </a:rPr>
              <a:t>Marco </a:t>
            </a:r>
            <a:r>
              <a:rPr lang="fr-FR" sz="1200" b="1" dirty="0" err="1">
                <a:solidFill>
                  <a:srgbClr val="996633"/>
                </a:solidFill>
              </a:rPr>
              <a:t>normativo</a:t>
            </a:r>
            <a:endParaRPr lang="fr-FR" sz="1200" b="1" dirty="0">
              <a:solidFill>
                <a:srgbClr val="996633"/>
              </a:solidFill>
            </a:endParaRPr>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21</a:t>
            </a:fld>
            <a:endParaRPr lang="lt-LT"/>
          </a:p>
        </p:txBody>
      </p:sp>
    </p:spTree>
    <p:extLst>
      <p:ext uri="{BB962C8B-B14F-4D97-AF65-F5344CB8AC3E}">
        <p14:creationId xmlns:p14="http://schemas.microsoft.com/office/powerpoint/2010/main" val="686154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6206054A-36A7-457A-A753-137590C46794}" type="slidenum">
              <a:rPr lang="en-US" smtClean="0"/>
              <a:t>23</a:t>
            </a:fld>
            <a:endParaRPr lang="en-US"/>
          </a:p>
        </p:txBody>
      </p:sp>
    </p:spTree>
    <p:extLst>
      <p:ext uri="{BB962C8B-B14F-4D97-AF65-F5344CB8AC3E}">
        <p14:creationId xmlns:p14="http://schemas.microsoft.com/office/powerpoint/2010/main" val="37517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1" dirty="0"/>
              <a:t>In the past </a:t>
            </a:r>
            <a:r>
              <a:rPr lang="en-US" sz="1050" b="1" baseline="0" dirty="0"/>
              <a:t>l</a:t>
            </a:r>
            <a:r>
              <a:rPr lang="en-US" sz="1050" b="1" dirty="0"/>
              <a:t>anguage policies as well as researchers throughout the world – despite considerable differences in the models and approaches adopted by the respective countries – have tended to conceive language issues as purely cultural and educational ones. </a:t>
            </a:r>
            <a:r>
              <a:rPr lang="en-US" sz="1050" dirty="0"/>
              <a:t>These are usually dealt with by organizations and centers for cultural memory and harmonization, or language development institutes. </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Different language endangerment situations require for diverse solutions, measure and interventions. </a:t>
            </a:r>
            <a:r>
              <a:rPr lang="en-US" sz="1050" b="1" dirty="0"/>
              <a:t>One size does not fit all.</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b="1" dirty="0"/>
              <a:t>There is increasing awareness that languages are repositories of diversity and complex systems of knowledge accumulated and transmitted over thousands of years, imbued with the history, memory, traditional knowledge, unique modes of thinking and expressions of the people who speak them. </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In view</a:t>
            </a:r>
            <a:r>
              <a:rPr lang="en-US" sz="1050" baseline="0" dirty="0"/>
              <a:t> of this, </a:t>
            </a:r>
            <a:r>
              <a:rPr lang="en-US" sz="1050" b="1" baseline="0" dirty="0"/>
              <a:t>t</a:t>
            </a:r>
            <a:r>
              <a:rPr lang="en-US" sz="1050" b="1" dirty="0"/>
              <a:t>here is not</a:t>
            </a:r>
            <a:r>
              <a:rPr lang="en-US" sz="1050" b="1" baseline="0" dirty="0"/>
              <a:t> only an</a:t>
            </a:r>
            <a:r>
              <a:rPr lang="en-US" sz="1050" b="1" dirty="0"/>
              <a:t> imperative need for language documentation</a:t>
            </a:r>
            <a:r>
              <a:rPr lang="en-US" sz="1050" b="1" baseline="0" dirty="0"/>
              <a:t> and preservation, but also to make efforts to ensure language revitalization via the elaboration of new tools, research directions, policy initiatives, etc</a:t>
            </a:r>
            <a:r>
              <a:rPr lang="en-US" sz="1050" baseline="0" dirty="0"/>
              <a:t>. We must build </a:t>
            </a:r>
            <a:r>
              <a:rPr lang="en-US" sz="1050" b="1" dirty="0"/>
              <a:t>support for language communities in their efforts to establish meaningful new roles for their endangered languages. </a:t>
            </a:r>
            <a:endParaRPr lang="en-US" sz="1050" baseline="0" dirty="0"/>
          </a:p>
          <a:p>
            <a:pPr marL="171450" indent="-171450">
              <a:buFont typeface="Arial" panose="020B0604020202020204" pitchFamily="34" charset="0"/>
              <a:buChar char="•"/>
            </a:pPr>
            <a:endParaRPr lang="en-US" sz="1050" baseline="0" dirty="0"/>
          </a:p>
          <a:p>
            <a:pPr marL="171450" indent="-171450">
              <a:buFont typeface="Arial" panose="020B0604020202020204" pitchFamily="34" charset="0"/>
              <a:buChar char="•"/>
            </a:pPr>
            <a:r>
              <a:rPr lang="en-US" sz="1050" baseline="0" dirty="0"/>
              <a:t> </a:t>
            </a:r>
            <a:r>
              <a:rPr lang="en-US" sz="1050" dirty="0"/>
              <a:t>There is a need to further appreciate that </a:t>
            </a:r>
            <a:r>
              <a:rPr lang="en-US" sz="1050" b="1" dirty="0"/>
              <a:t>Languages contribute to human development, and are essential to realizing sustainable development, good governance, peace and reconciliation. </a:t>
            </a:r>
          </a:p>
          <a:p>
            <a:pPr marL="0" indent="0">
              <a:buFont typeface="Arial" panose="020B0604020202020204" pitchFamily="34" charset="0"/>
              <a:buNone/>
            </a:pPr>
            <a:endParaRPr lang="en-US" sz="1050" b="1" dirty="0"/>
          </a:p>
        </p:txBody>
      </p:sp>
      <p:sp>
        <p:nvSpPr>
          <p:cNvPr id="4" name="Slide Number Placeholder 3"/>
          <p:cNvSpPr>
            <a:spLocks noGrp="1"/>
          </p:cNvSpPr>
          <p:nvPr>
            <p:ph type="sldNum" sz="quarter" idx="10"/>
          </p:nvPr>
        </p:nvSpPr>
        <p:spPr/>
        <p:txBody>
          <a:bodyPr/>
          <a:lstStyle/>
          <a:p>
            <a:fld id="{3F0A3AE0-E5A1-41B4-8E21-8855A768F60C}" type="slidenum">
              <a:rPr lang="en-US" smtClean="0"/>
              <a:t>24</a:t>
            </a:fld>
            <a:endParaRPr lang="en-US"/>
          </a:p>
        </p:txBody>
      </p:sp>
    </p:spTree>
    <p:extLst>
      <p:ext uri="{BB962C8B-B14F-4D97-AF65-F5344CB8AC3E}">
        <p14:creationId xmlns:p14="http://schemas.microsoft.com/office/powerpoint/2010/main" val="310419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Let‘s</a:t>
            </a:r>
            <a:r>
              <a:rPr lang="lt-LT" dirty="0"/>
              <a:t> </a:t>
            </a:r>
            <a:r>
              <a:rPr lang="lt-LT" dirty="0" err="1"/>
              <a:t>first</a:t>
            </a:r>
            <a:r>
              <a:rPr lang="lt-LT" dirty="0"/>
              <a:t> </a:t>
            </a:r>
            <a:r>
              <a:rPr lang="lt-LT" dirty="0" err="1"/>
              <a:t>look</a:t>
            </a:r>
            <a:r>
              <a:rPr lang="lt-LT" dirty="0"/>
              <a:t> </a:t>
            </a:r>
            <a:r>
              <a:rPr lang="lt-LT" dirty="0" err="1"/>
              <a:t>some</a:t>
            </a:r>
            <a:r>
              <a:rPr lang="lt-LT" dirty="0"/>
              <a:t> </a:t>
            </a:r>
            <a:r>
              <a:rPr lang="lt-LT" dirty="0" err="1"/>
              <a:t>inspiring</a:t>
            </a:r>
            <a:r>
              <a:rPr lang="lt-LT" dirty="0"/>
              <a:t> </a:t>
            </a:r>
            <a:r>
              <a:rPr lang="lt-LT" dirty="0" err="1"/>
              <a:t>stories</a:t>
            </a:r>
            <a:r>
              <a:rPr lang="lt-LT" dirty="0"/>
              <a:t> </a:t>
            </a:r>
            <a:r>
              <a:rPr lang="lt-LT" dirty="0" err="1"/>
              <a:t>or</a:t>
            </a:r>
            <a:r>
              <a:rPr lang="lt-LT" dirty="0"/>
              <a:t> </a:t>
            </a:r>
            <a:r>
              <a:rPr lang="lt-LT" dirty="0" err="1"/>
              <a:t>good</a:t>
            </a:r>
            <a:r>
              <a:rPr lang="lt-LT" dirty="0"/>
              <a:t> </a:t>
            </a:r>
            <a:r>
              <a:rPr lang="lt-LT" dirty="0" err="1"/>
              <a:t>examples</a:t>
            </a:r>
            <a:r>
              <a:rPr lang="lt-LT" dirty="0"/>
              <a:t>...</a:t>
            </a:r>
          </a:p>
        </p:txBody>
      </p:sp>
      <p:sp>
        <p:nvSpPr>
          <p:cNvPr id="4" name="Slide Number Placeholder 3"/>
          <p:cNvSpPr>
            <a:spLocks noGrp="1"/>
          </p:cNvSpPr>
          <p:nvPr>
            <p:ph type="sldNum" sz="quarter" idx="5"/>
          </p:nvPr>
        </p:nvSpPr>
        <p:spPr/>
        <p:txBody>
          <a:bodyPr/>
          <a:lstStyle/>
          <a:p>
            <a:fld id="{1E02C6EA-FDF6-F24C-A1BD-D1F99CA3617A}" type="slidenum">
              <a:rPr lang="lt-LT" smtClean="0"/>
              <a:t>25</a:t>
            </a:fld>
            <a:endParaRPr lang="lt-LT"/>
          </a:p>
        </p:txBody>
      </p:sp>
    </p:spTree>
    <p:extLst>
      <p:ext uri="{BB962C8B-B14F-4D97-AF65-F5344CB8AC3E}">
        <p14:creationId xmlns:p14="http://schemas.microsoft.com/office/powerpoint/2010/main" val="134021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1" dirty="0"/>
              <a:t>The state of the world’s indigenous languages</a:t>
            </a:r>
            <a:r>
              <a:rPr lang="en-US" sz="1050" b="1" baseline="0" dirty="0"/>
              <a:t> is critical, </a:t>
            </a:r>
            <a:r>
              <a:rPr lang="en-US" sz="1050" b="1" dirty="0"/>
              <a:t>since it is estimated that there are between 6,000 and 7,000 oral languages in the world today, most of them spoken by very few individuals</a:t>
            </a:r>
            <a:r>
              <a:rPr lang="en-US" sz="1050" dirty="0"/>
              <a:t>. </a:t>
            </a:r>
            <a:r>
              <a:rPr lang="en-US" sz="1050" b="1" dirty="0"/>
              <a:t>The Forum recommends the adoption of a rights-based approach towards IL issues that considers the full spectrum of human rights and fundamental freedoms in accordance with the Declaration.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With the aim of raising awareness about the potential of these languages 2019 was declared the International Year of IL through a UNGA resolution, </a:t>
            </a:r>
            <a:r>
              <a:rPr lang="en-US" sz="1050" dirty="0"/>
              <a:t>requesting UNESCO to act as lead organization</a:t>
            </a:r>
          </a:p>
          <a:p>
            <a:pPr marL="0" indent="0">
              <a:buFont typeface="Arial" panose="020B0604020202020204" pitchFamily="34" charset="0"/>
              <a:buNone/>
            </a:pPr>
            <a:endParaRPr lang="en-US" sz="1050" dirty="0"/>
          </a:p>
          <a:p>
            <a:r>
              <a:rPr lang="en-US" sz="1050" b="1" dirty="0"/>
              <a:t>Concrete achievements have been made and impact is </a:t>
            </a:r>
            <a:r>
              <a:rPr lang="en-US" sz="1050" b="1" kern="1200" dirty="0">
                <a:solidFill>
                  <a:schemeClr val="tx1"/>
                </a:solidFill>
                <a:effectLst/>
                <a:latin typeface="+mn-lt"/>
                <a:ea typeface="+mn-ea"/>
                <a:cs typeface="+mn-cs"/>
              </a:rPr>
              <a:t>:</a:t>
            </a:r>
            <a:endParaRPr lang="fr-FR"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kern="1200" dirty="0">
                <a:solidFill>
                  <a:schemeClr val="tx1"/>
                </a:solidFill>
                <a:effectLst/>
                <a:latin typeface="+mn-lt"/>
                <a:ea typeface="+mn-ea"/>
                <a:cs typeface="+mn-cs"/>
              </a:rPr>
              <a:t>Changes in legislative landscape encouraging governments to take urgent measures to support indigenous languages. </a:t>
            </a:r>
            <a:endParaRPr lang="fr-FR"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kern="1200" dirty="0">
                <a:solidFill>
                  <a:schemeClr val="tx1"/>
                </a:solidFill>
                <a:effectLst/>
                <a:latin typeface="+mn-lt"/>
                <a:ea typeface="+mn-ea"/>
                <a:cs typeface="+mn-cs"/>
              </a:rPr>
              <a:t>Encouragement for many indigenous peoples to continue learning their languages, developing new training materials and sharing traditional knowledge to younger generations. </a:t>
            </a:r>
            <a:endParaRPr lang="fr-FR"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kern="1200" dirty="0">
                <a:solidFill>
                  <a:schemeClr val="tx1"/>
                </a:solidFill>
                <a:effectLst/>
                <a:latin typeface="+mn-lt"/>
                <a:ea typeface="+mn-ea"/>
                <a:cs typeface="+mn-cs"/>
              </a:rPr>
              <a:t>Providing significant conceptual insights for future actions by </a:t>
            </a:r>
            <a:r>
              <a:rPr lang="en-US" sz="1050" b="1" kern="1200" dirty="0">
                <a:solidFill>
                  <a:schemeClr val="tx1"/>
                </a:solidFill>
                <a:effectLst/>
                <a:latin typeface="+mn-lt"/>
                <a:ea typeface="+mn-ea"/>
                <a:cs typeface="+mn-cs"/>
              </a:rPr>
              <a:t>researchers from 63 countries</a:t>
            </a:r>
            <a:r>
              <a:rPr lang="en-US" sz="105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050" kern="1200" dirty="0">
                <a:solidFill>
                  <a:schemeClr val="tx1"/>
                </a:solidFill>
                <a:effectLst/>
                <a:latin typeface="+mn-lt"/>
                <a:ea typeface="+mn-ea"/>
                <a:cs typeface="+mn-cs"/>
              </a:rPr>
              <a:t>Raising awareness by the International Year by </a:t>
            </a:r>
            <a:r>
              <a:rPr lang="en-US" sz="1050" b="1" kern="1200" dirty="0">
                <a:solidFill>
                  <a:schemeClr val="tx1"/>
                </a:solidFill>
                <a:effectLst/>
                <a:latin typeface="+mn-lt"/>
                <a:ea typeface="+mn-ea"/>
                <a:cs typeface="+mn-cs"/>
              </a:rPr>
              <a:t>200 media organizations from 109 countries. </a:t>
            </a:r>
            <a:endParaRPr lang="fr-FR" sz="105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b="1" kern="1200" dirty="0">
                <a:solidFill>
                  <a:schemeClr val="tx1"/>
                </a:solidFill>
                <a:effectLst/>
                <a:latin typeface="+mn-lt"/>
                <a:ea typeface="+mn-ea"/>
                <a:cs typeface="+mn-cs"/>
              </a:rPr>
              <a:t>Social media campaigns </a:t>
            </a:r>
            <a:r>
              <a:rPr lang="en-US" sz="1050" kern="1200" dirty="0">
                <a:solidFill>
                  <a:schemeClr val="tx1"/>
                </a:solidFill>
                <a:effectLst/>
                <a:latin typeface="+mn-lt"/>
                <a:ea typeface="+mn-ea"/>
                <a:cs typeface="+mn-cs"/>
              </a:rPr>
              <a:t>that introduced a new tide of global engagement for audiences of digital generations </a:t>
            </a:r>
          </a:p>
          <a:p>
            <a:pPr marL="171450" lvl="0" indent="-171450">
              <a:buFont typeface="Arial" panose="020B0604020202020204" pitchFamily="34" charset="0"/>
              <a:buChar char="•"/>
            </a:pPr>
            <a:r>
              <a:rPr lang="en-US" sz="1050" kern="1200" dirty="0">
                <a:solidFill>
                  <a:schemeClr val="tx1"/>
                </a:solidFill>
                <a:effectLst/>
                <a:latin typeface="+mn-lt"/>
                <a:ea typeface="+mn-ea"/>
                <a:cs typeface="+mn-cs"/>
              </a:rPr>
              <a:t>Regional and international consultations to identify recommendations for future actions, integrated in the Strategic Outcome Document</a:t>
            </a:r>
            <a:endParaRPr lang="fr-FR"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b="1" kern="1200" dirty="0">
                <a:solidFill>
                  <a:schemeClr val="tx1"/>
                </a:solidFill>
                <a:effectLst/>
                <a:latin typeface="+mn-lt"/>
                <a:ea typeface="+mn-ea"/>
                <a:cs typeface="+mn-cs"/>
              </a:rPr>
              <a:t>The International Day of Mother Tongue and the International Day of the World’s Indigenous Peoples</a:t>
            </a:r>
            <a:r>
              <a:rPr lang="en-US" sz="1050" kern="1200" dirty="0">
                <a:solidFill>
                  <a:schemeClr val="tx1"/>
                </a:solidFill>
                <a:effectLst/>
                <a:latin typeface="+mn-lt"/>
                <a:ea typeface="+mn-ea"/>
                <a:cs typeface="+mn-cs"/>
              </a:rPr>
              <a:t> greatly contributed to promotion of IYIL2019</a:t>
            </a:r>
            <a:endParaRPr lang="en-US" sz="1050" dirty="0"/>
          </a:p>
          <a:p>
            <a:endParaRPr lang="en-US" dirty="0"/>
          </a:p>
        </p:txBody>
      </p:sp>
      <p:sp>
        <p:nvSpPr>
          <p:cNvPr id="4" name="Slide Number Placeholder 3"/>
          <p:cNvSpPr>
            <a:spLocks noGrp="1"/>
          </p:cNvSpPr>
          <p:nvPr>
            <p:ph type="sldNum" sz="quarter" idx="10"/>
          </p:nvPr>
        </p:nvSpPr>
        <p:spPr/>
        <p:txBody>
          <a:bodyPr/>
          <a:lstStyle/>
          <a:p>
            <a:fld id="{3F0A3AE0-E5A1-41B4-8E21-8855A768F60C}" type="slidenum">
              <a:rPr lang="en-US" smtClean="0"/>
              <a:t>26</a:t>
            </a:fld>
            <a:endParaRPr lang="en-US"/>
          </a:p>
        </p:txBody>
      </p:sp>
    </p:spTree>
    <p:extLst>
      <p:ext uri="{BB962C8B-B14F-4D97-AF65-F5344CB8AC3E}">
        <p14:creationId xmlns:p14="http://schemas.microsoft.com/office/powerpoint/2010/main" val="3689711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buFont typeface="Arial" panose="020B0604020202020204" pitchFamily="34" charset="0"/>
              <a:buChar char="•"/>
            </a:pPr>
            <a:r>
              <a:rPr lang="en-GB" sz="1200" dirty="0">
                <a:latin typeface="Arial" panose="020B0604020202020204" pitchFamily="34" charset="0"/>
                <a:ea typeface="Times New Roman" panose="02020603050405020304" pitchFamily="18" charset="0"/>
                <a:cs typeface="Arial" panose="020B0604020202020204" pitchFamily="34" charset="0"/>
              </a:rPr>
              <a:t>in </a:t>
            </a:r>
            <a:r>
              <a:rPr lang="en-GB" sz="1200" b="1" dirty="0">
                <a:latin typeface="Arial" panose="020B0604020202020204" pitchFamily="34" charset="0"/>
                <a:ea typeface="Times New Roman" panose="02020603050405020304" pitchFamily="18" charset="0"/>
                <a:cs typeface="Arial" panose="020B0604020202020204" pitchFamily="34" charset="0"/>
              </a:rPr>
              <a:t>New York </a:t>
            </a:r>
            <a:r>
              <a:rPr lang="en-GB" sz="1200" dirty="0">
                <a:latin typeface="Arial" panose="020B0604020202020204" pitchFamily="34" charset="0"/>
                <a:ea typeface="Times New Roman" panose="02020603050405020304" pitchFamily="18" charset="0"/>
                <a:cs typeface="Arial" panose="020B0604020202020204" pitchFamily="34" charset="0"/>
              </a:rPr>
              <a:t>organized last May during the 16</a:t>
            </a:r>
            <a:r>
              <a:rPr lang="en-GB" sz="1200" baseline="30000" dirty="0">
                <a:latin typeface="Arial" panose="020B0604020202020204" pitchFamily="34" charset="0"/>
                <a:ea typeface="Times New Roman" panose="02020603050405020304" pitchFamily="18" charset="0"/>
                <a:cs typeface="Arial" panose="020B0604020202020204" pitchFamily="34" charset="0"/>
              </a:rPr>
              <a:t>th</a:t>
            </a:r>
            <a:r>
              <a:rPr lang="en-GB" sz="1200" dirty="0">
                <a:latin typeface="Arial" panose="020B0604020202020204" pitchFamily="34" charset="0"/>
                <a:ea typeface="Times New Roman" panose="02020603050405020304" pitchFamily="18" charset="0"/>
                <a:cs typeface="Arial" panose="020B0604020202020204" pitchFamily="34" charset="0"/>
              </a:rPr>
              <a:t> session of the Permanent Forum (PFII); </a:t>
            </a:r>
          </a:p>
          <a:p>
            <a:pPr marL="285750" indent="-285750" algn="just">
              <a:lnSpc>
                <a:spcPct val="107000"/>
              </a:lnSpc>
              <a:buFont typeface="Arial" panose="020B0604020202020204" pitchFamily="34" charset="0"/>
              <a:buChar char="•"/>
            </a:pP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07000"/>
              </a:lnSpc>
              <a:buFont typeface="Arial" panose="020B0604020202020204" pitchFamily="34" charset="0"/>
              <a:buChar char="•"/>
            </a:pPr>
            <a:r>
              <a:rPr lang="en-GB" sz="1200" dirty="0">
                <a:latin typeface="Arial" panose="020B0604020202020204" pitchFamily="34" charset="0"/>
                <a:ea typeface="Times New Roman" panose="02020603050405020304" pitchFamily="18" charset="0"/>
                <a:cs typeface="Arial" panose="020B0604020202020204" pitchFamily="34" charset="0"/>
              </a:rPr>
              <a:t>in </a:t>
            </a:r>
            <a:r>
              <a:rPr lang="en-GB" sz="1200" b="1" dirty="0">
                <a:latin typeface="Arial" panose="020B0604020202020204" pitchFamily="34" charset="0"/>
                <a:ea typeface="Times New Roman" panose="02020603050405020304" pitchFamily="18" charset="0"/>
                <a:cs typeface="Arial" panose="020B0604020202020204" pitchFamily="34" charset="0"/>
              </a:rPr>
              <a:t>Geneva</a:t>
            </a:r>
            <a:r>
              <a:rPr lang="en-GB" sz="1200" dirty="0">
                <a:latin typeface="Arial" panose="020B0604020202020204" pitchFamily="34" charset="0"/>
                <a:ea typeface="Times New Roman" panose="02020603050405020304" pitchFamily="18" charset="0"/>
                <a:cs typeface="Arial" panose="020B0604020202020204" pitchFamily="34" charset="0"/>
              </a:rPr>
              <a:t>, the open consultations during the Expert Mechanism on the Rights of Indigenous Peoples meeting (EMRIP); </a:t>
            </a:r>
          </a:p>
          <a:p>
            <a:pPr marL="285750" indent="-285750" algn="just">
              <a:lnSpc>
                <a:spcPct val="107000"/>
              </a:lnSpc>
              <a:buFont typeface="Arial" panose="020B0604020202020204" pitchFamily="34" charset="0"/>
              <a:buChar char="•"/>
            </a:pP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07000"/>
              </a:lnSpc>
              <a:buFont typeface="Arial" panose="020B0604020202020204" pitchFamily="34" charset="0"/>
              <a:buChar char="•"/>
            </a:pPr>
            <a:r>
              <a:rPr lang="en-GB" sz="1200" dirty="0">
                <a:latin typeface="Arial" panose="020B0604020202020204" pitchFamily="34" charset="0"/>
                <a:ea typeface="Times New Roman" panose="02020603050405020304" pitchFamily="18" charset="0"/>
                <a:cs typeface="Arial" panose="020B0604020202020204" pitchFamily="34" charset="0"/>
              </a:rPr>
              <a:t>in </a:t>
            </a:r>
            <a:r>
              <a:rPr lang="en-GB" sz="1200" b="1" dirty="0">
                <a:latin typeface="Arial" panose="020B0604020202020204" pitchFamily="34" charset="0"/>
                <a:ea typeface="Times New Roman" panose="02020603050405020304" pitchFamily="18" charset="0"/>
                <a:cs typeface="Arial" panose="020B0604020202020204" pitchFamily="34" charset="0"/>
              </a:rPr>
              <a:t>Paris</a:t>
            </a:r>
            <a:r>
              <a:rPr lang="en-GB" sz="1200" dirty="0">
                <a:latin typeface="Arial" panose="020B0604020202020204" pitchFamily="34" charset="0"/>
                <a:ea typeface="Times New Roman" panose="02020603050405020304" pitchFamily="18" charset="0"/>
                <a:cs typeface="Arial" panose="020B0604020202020204" pitchFamily="34" charset="0"/>
              </a:rPr>
              <a:t> at UNESCO Headquarters, a first multi-stakeholder meeting to elaborate the draft Action Plan; and	</a:t>
            </a:r>
          </a:p>
          <a:p>
            <a:pPr marL="285750" indent="-285750" algn="just">
              <a:lnSpc>
                <a:spcPct val="107000"/>
              </a:lnSpc>
              <a:buFont typeface="Arial" panose="020B0604020202020204" pitchFamily="34" charset="0"/>
              <a:buChar char="•"/>
            </a:pP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07000"/>
              </a:lnSpc>
              <a:buFont typeface="Arial" panose="020B0604020202020204" pitchFamily="34" charset="0"/>
              <a:buChar char="•"/>
            </a:pPr>
            <a:r>
              <a:rPr lang="en-GB" sz="1200" b="1" dirty="0">
                <a:latin typeface="Arial" panose="020B0604020202020204" pitchFamily="34" charset="0"/>
                <a:ea typeface="Times New Roman" panose="02020603050405020304" pitchFamily="18" charset="0"/>
                <a:cs typeface="Arial" panose="020B0604020202020204" pitchFamily="34" charset="0"/>
              </a:rPr>
              <a:t>Review process </a:t>
            </a:r>
            <a:r>
              <a:rPr lang="en-GB" sz="1200" dirty="0">
                <a:latin typeface="Arial" panose="020B0604020202020204" pitchFamily="34" charset="0"/>
                <a:ea typeface="Times New Roman" panose="02020603050405020304" pitchFamily="18" charset="0"/>
                <a:cs typeface="Arial" panose="020B0604020202020204" pitchFamily="34" charset="0"/>
              </a:rPr>
              <a:t>launched from December 2017 to February 2018.</a:t>
            </a:r>
          </a:p>
          <a:p>
            <a:pPr algn="just">
              <a:lnSpc>
                <a:spcPct val="107000"/>
              </a:lnSpc>
            </a:pP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07000"/>
              </a:lnSpc>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Presentation of the Action Plan at the </a:t>
            </a:r>
            <a:r>
              <a:rPr lang="en-GB" sz="1200" b="1" dirty="0">
                <a:effectLst/>
                <a:latin typeface="Arial" panose="020B0604020202020204" pitchFamily="34" charset="0"/>
                <a:ea typeface="Times New Roman" panose="02020603050405020304" pitchFamily="18" charset="0"/>
                <a:cs typeface="Arial" panose="020B0604020202020204" pitchFamily="34" charset="0"/>
              </a:rPr>
              <a:t>UN Permanent Forum on Indigenou</a:t>
            </a:r>
            <a:r>
              <a:rPr lang="en-GB" sz="1200" b="1" dirty="0">
                <a:latin typeface="Arial" panose="020B0604020202020204" pitchFamily="34" charset="0"/>
                <a:ea typeface="Times New Roman" panose="02020603050405020304" pitchFamily="18" charset="0"/>
                <a:cs typeface="Arial" panose="020B0604020202020204" pitchFamily="34" charset="0"/>
              </a:rPr>
              <a:t>s Issues</a:t>
            </a:r>
            <a:r>
              <a:rPr lang="en-GB" sz="1200" dirty="0">
                <a:latin typeface="Arial" panose="020B0604020202020204" pitchFamily="34" charset="0"/>
                <a:ea typeface="Times New Roman" panose="02020603050405020304" pitchFamily="18" charset="0"/>
                <a:cs typeface="Arial" panose="020B0604020202020204" pitchFamily="34" charset="0"/>
              </a:rPr>
              <a:t> in April 2018.</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3E9B89B-A884-4632-B380-EC3B346785E6}" type="slidenum">
              <a:rPr lang="en-US" smtClean="0"/>
              <a:t>28</a:t>
            </a:fld>
            <a:endParaRPr lang="en-US"/>
          </a:p>
        </p:txBody>
      </p:sp>
    </p:spTree>
    <p:extLst>
      <p:ext uri="{BB962C8B-B14F-4D97-AF65-F5344CB8AC3E}">
        <p14:creationId xmlns:p14="http://schemas.microsoft.com/office/powerpoint/2010/main" val="2375083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44C67D-B63D-7B45-B51A-B8FBFB46AD88}" type="slidenum">
              <a:rPr lang="lt-LT" smtClean="0"/>
              <a:t>30</a:t>
            </a:fld>
            <a:endParaRPr lang="lt-LT"/>
          </a:p>
        </p:txBody>
      </p:sp>
    </p:spTree>
    <p:extLst>
      <p:ext uri="{BB962C8B-B14F-4D97-AF65-F5344CB8AC3E}">
        <p14:creationId xmlns:p14="http://schemas.microsoft.com/office/powerpoint/2010/main" val="286716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44C67D-B63D-7B45-B51A-B8FBFB46AD88}" type="slidenum">
              <a:rPr lang="lt-LT" smtClean="0"/>
              <a:t>32</a:t>
            </a:fld>
            <a:endParaRPr lang="lt-LT"/>
          </a:p>
        </p:txBody>
      </p:sp>
    </p:spTree>
    <p:extLst>
      <p:ext uri="{BB962C8B-B14F-4D97-AF65-F5344CB8AC3E}">
        <p14:creationId xmlns:p14="http://schemas.microsoft.com/office/powerpoint/2010/main" val="2310228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UNESCO Launched a Call</a:t>
            </a:r>
            <a:r>
              <a:rPr lang="en-US" baseline="0" dirty="0"/>
              <a:t> for Research Papers within the framework of the International Year of Indigenous Languages 2019, calling for the joint action of researchers and practitioners in order to put its message across and have an impact on the way in which indigenous languages are conceived, and their value appreciated by multiple stakeholders – governments, broader civil society, academia, the private sector and other actors.</a:t>
            </a:r>
          </a:p>
          <a:p>
            <a:endParaRPr lang="en-US" baseline="0" dirty="0"/>
          </a:p>
          <a:p>
            <a:r>
              <a:rPr lang="en-US" baseline="0" dirty="0"/>
              <a:t>7 themes/subject areas were suggested for submissions, in line with the Action Plan for the Implementation of the International Year of Indigenous Languages 2019. </a:t>
            </a:r>
            <a:endParaRPr lang="fr-FR" dirty="0"/>
          </a:p>
        </p:txBody>
      </p:sp>
      <p:sp>
        <p:nvSpPr>
          <p:cNvPr id="4" name="Espace réservé du numéro de diapositive 3"/>
          <p:cNvSpPr>
            <a:spLocks noGrp="1"/>
          </p:cNvSpPr>
          <p:nvPr>
            <p:ph type="sldNum" sz="quarter" idx="10"/>
          </p:nvPr>
        </p:nvSpPr>
        <p:spPr/>
        <p:txBody>
          <a:bodyPr/>
          <a:lstStyle/>
          <a:p>
            <a:fld id="{ADE9CDEA-814E-45B5-9404-FF2DDF6502FA}" type="slidenum">
              <a:rPr lang="fr-FR" smtClean="0"/>
              <a:t>44</a:t>
            </a:fld>
            <a:endParaRPr lang="fr-FR"/>
          </a:p>
        </p:txBody>
      </p:sp>
    </p:spTree>
    <p:extLst>
      <p:ext uri="{BB962C8B-B14F-4D97-AF65-F5344CB8AC3E}">
        <p14:creationId xmlns:p14="http://schemas.microsoft.com/office/powerpoint/2010/main" val="165516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lt-LT" sz="1050" b="1" dirty="0">
                <a:latin typeface="+mn-lt"/>
              </a:rPr>
              <a:t>UNESCO Constit</a:t>
            </a:r>
            <a:r>
              <a:rPr lang="en-US" sz="1050" b="1" dirty="0" err="1">
                <a:latin typeface="+mn-lt"/>
              </a:rPr>
              <a:t>ution</a:t>
            </a:r>
            <a:r>
              <a:rPr lang="lt-LT" sz="1050" b="1" dirty="0">
                <a:latin typeface="+mn-lt"/>
              </a:rPr>
              <a:t> 1945 </a:t>
            </a:r>
            <a:r>
              <a:rPr lang="en-US" sz="1050" dirty="0">
                <a:solidFill>
                  <a:srgbClr val="222222"/>
                </a:solidFill>
                <a:latin typeface="+mn-lt"/>
              </a:rPr>
              <a:t>Core principle: "Since wars begin in the minds of men, it is in the minds of men that the </a:t>
            </a:r>
            <a:r>
              <a:rPr lang="en-US" sz="1050" dirty="0" err="1">
                <a:solidFill>
                  <a:srgbClr val="222222"/>
                </a:solidFill>
                <a:latin typeface="+mn-lt"/>
              </a:rPr>
              <a:t>defences</a:t>
            </a:r>
            <a:r>
              <a:rPr lang="en-US" sz="1050" dirty="0">
                <a:solidFill>
                  <a:srgbClr val="222222"/>
                </a:solidFill>
                <a:latin typeface="+mn-lt"/>
              </a:rPr>
              <a:t> of peace must be constructed...”</a:t>
            </a:r>
          </a:p>
          <a:p>
            <a:pPr marL="171450" indent="-171450">
              <a:buFont typeface="Courier New" panose="02070309020205020404" pitchFamily="49" charset="0"/>
              <a:buChar char="o"/>
            </a:pPr>
            <a:r>
              <a:rPr lang="lt-LT" sz="1050" dirty="0">
                <a:latin typeface="+mn-lt"/>
              </a:rPr>
              <a:t>UNESCO </a:t>
            </a:r>
            <a:r>
              <a:rPr lang="lt-LT" sz="1050" dirty="0" err="1">
                <a:latin typeface="+mn-lt"/>
              </a:rPr>
              <a:t>is</a:t>
            </a:r>
            <a:r>
              <a:rPr lang="lt-LT" sz="1050" dirty="0">
                <a:latin typeface="+mn-lt"/>
              </a:rPr>
              <a:t> also a </a:t>
            </a:r>
            <a:r>
              <a:rPr lang="lt-LT" sz="1050" dirty="0" err="1">
                <a:latin typeface="+mn-lt"/>
              </a:rPr>
              <a:t>special</a:t>
            </a:r>
            <a:r>
              <a:rPr lang="lt-LT" sz="1050" dirty="0">
                <a:latin typeface="+mn-lt"/>
              </a:rPr>
              <a:t> UN </a:t>
            </a:r>
            <a:r>
              <a:rPr lang="lt-LT" sz="1050" dirty="0" err="1">
                <a:latin typeface="+mn-lt"/>
              </a:rPr>
              <a:t>agency</a:t>
            </a:r>
            <a:r>
              <a:rPr lang="lt-LT" sz="1050" dirty="0">
                <a:latin typeface="+mn-lt"/>
              </a:rPr>
              <a:t> </a:t>
            </a:r>
            <a:r>
              <a:rPr lang="lt-LT" sz="1050" dirty="0" err="1">
                <a:latin typeface="+mn-lt"/>
              </a:rPr>
              <a:t>with</a:t>
            </a:r>
            <a:r>
              <a:rPr lang="lt-LT" sz="1050" dirty="0">
                <a:latin typeface="+mn-lt"/>
              </a:rPr>
              <a:t> a mandate to </a:t>
            </a:r>
            <a:r>
              <a:rPr lang="lt-LT" sz="1050" dirty="0" err="1">
                <a:latin typeface="+mn-lt"/>
              </a:rPr>
              <a:t>promote</a:t>
            </a:r>
            <a:r>
              <a:rPr lang="lt-LT" sz="1050" dirty="0">
                <a:latin typeface="+mn-lt"/>
              </a:rPr>
              <a:t> </a:t>
            </a:r>
            <a:r>
              <a:rPr lang="en-US" sz="1050" dirty="0">
                <a:latin typeface="+mn-lt"/>
              </a:rPr>
              <a:t>“</a:t>
            </a:r>
            <a:r>
              <a:rPr lang="en-US" sz="1050" dirty="0">
                <a:solidFill>
                  <a:srgbClr val="C00000"/>
                </a:solidFill>
                <a:latin typeface="+mn-lt"/>
              </a:rPr>
              <a:t>the free flow of ideas by word and image</a:t>
            </a:r>
            <a:r>
              <a:rPr lang="en-US" sz="1050" dirty="0">
                <a:solidFill>
                  <a:srgbClr val="FF0000"/>
                </a:solidFill>
                <a:latin typeface="+mn-lt"/>
              </a:rPr>
              <a:t>”.</a:t>
            </a:r>
          </a:p>
          <a:p>
            <a:endParaRPr lang="en-US" sz="1050" dirty="0">
              <a:solidFill>
                <a:srgbClr val="FF0000"/>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dirty="0">
                <a:latin typeface="+mn-lt"/>
              </a:rPr>
              <a:t>The Universal Declaration of Human Rights (1948) </a:t>
            </a:r>
            <a:r>
              <a:rPr lang="en-US" sz="1050" dirty="0">
                <a:latin typeface="+mn-lt"/>
              </a:rPr>
              <a:t>Article 2 states that “Everyone is entitled to all the rights and freedoms set forth in this Declaration, without distinction of any kind, such as race, </a:t>
            </a:r>
            <a:r>
              <a:rPr lang="en-US" sz="1050" dirty="0" err="1">
                <a:latin typeface="+mn-lt"/>
              </a:rPr>
              <a:t>colour</a:t>
            </a:r>
            <a:r>
              <a:rPr lang="en-US" sz="1050" dirty="0">
                <a:latin typeface="+mn-lt"/>
              </a:rPr>
              <a:t>, sex</a:t>
            </a:r>
            <a:r>
              <a:rPr lang="en-US" sz="1050" b="1" dirty="0">
                <a:latin typeface="+mn-lt"/>
              </a:rPr>
              <a:t>, </a:t>
            </a:r>
            <a:r>
              <a:rPr lang="en-US" sz="1050" b="1" dirty="0">
                <a:solidFill>
                  <a:srgbClr val="FF0000"/>
                </a:solidFill>
                <a:latin typeface="+mn-lt"/>
              </a:rPr>
              <a:t>language</a:t>
            </a:r>
            <a:r>
              <a:rPr lang="en-US" sz="1050" dirty="0">
                <a:latin typeface="+mn-lt"/>
              </a:rPr>
              <a:t>, religion, political or other opinion, national or social origin, property, birth or other status”. </a:t>
            </a:r>
          </a:p>
          <a:p>
            <a:pPr marL="171450" indent="-171450">
              <a:buFont typeface="Courier New" panose="02070309020205020404" pitchFamily="49" charset="0"/>
              <a:buChar char="o"/>
            </a:pPr>
            <a:r>
              <a:rPr lang="en-US" sz="1050" dirty="0">
                <a:latin typeface="+mn-lt"/>
              </a:rPr>
              <a:t>No distinction shall be made on the basis of the </a:t>
            </a:r>
            <a:r>
              <a:rPr lang="en-US" sz="1050" dirty="0">
                <a:solidFill>
                  <a:srgbClr val="FF0000"/>
                </a:solidFill>
                <a:latin typeface="+mn-lt"/>
              </a:rPr>
              <a:t>political, jurisdictional or international status of the country or territory to which a person belongs, whether it be independent, trust, non-self-governing or under any other limitation of sovereignty.</a:t>
            </a:r>
            <a:r>
              <a:rPr lang="en-US" sz="1050" dirty="0">
                <a:latin typeface="+mn-lt"/>
              </a:rPr>
              <a:t> </a:t>
            </a:r>
          </a:p>
          <a:p>
            <a:r>
              <a:rPr lang="en-US" sz="1050" dirty="0">
                <a:latin typeface="+mn-lt"/>
              </a:rPr>
              <a:t>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dirty="0">
                <a:latin typeface="+mn-lt"/>
              </a:rPr>
              <a:t>United Nations Declaration of Indigenous Peoples (2007)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050" dirty="0">
                <a:latin typeface="+mn-lt"/>
              </a:rPr>
              <a:t>Article 13 states that  </a:t>
            </a:r>
            <a:r>
              <a:rPr lang="en-US" sz="1050" b="1" dirty="0">
                <a:latin typeface="+mn-lt"/>
              </a:rPr>
              <a:t>“Indigenous peoples have the right to revitalize, use, develop and transmit to future generations their histories, languages</a:t>
            </a:r>
            <a:r>
              <a:rPr lang="en-US" sz="1050" dirty="0">
                <a:latin typeface="+mn-lt"/>
              </a:rPr>
              <a:t>, oral traditions, philosophies, writing systems and literatures, and to designate and retain their own names for communities, places and persons”.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050" b="1" u="none" strike="noStrike" kern="1200" dirty="0">
                <a:solidFill>
                  <a:srgbClr val="FF0000"/>
                </a:solidFill>
                <a:effectLst/>
                <a:latin typeface="+mn-lt"/>
                <a:ea typeface="+mn-ea"/>
                <a:cs typeface="+mn-cs"/>
              </a:rPr>
              <a:t>Today the 2007 Declaration is the most comprehensive international instrument on the rights of indigenous peoples.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trike="noStrike" kern="1200" dirty="0">
                <a:solidFill>
                  <a:srgbClr val="FF0000"/>
                </a:solidFill>
                <a:effectLst/>
                <a:latin typeface="+mn-lt"/>
                <a:ea typeface="+mn-ea"/>
                <a:cs typeface="+mn-cs"/>
              </a:rPr>
              <a:t>There is nearly a 60 years gap between the proclamation of the UN Declaration of Human rights in 1948 and the UN Declaration of Indigenous Peoples in 2007.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trike="noStrike" kern="1200" dirty="0">
                <a:solidFill>
                  <a:srgbClr val="FF0000"/>
                </a:solidFill>
                <a:effectLst/>
                <a:latin typeface="+mn-lt"/>
                <a:ea typeface="+mn-ea"/>
                <a:cs typeface="+mn-cs"/>
              </a:rPr>
              <a:t>Further steps have been taken towards the full integration of indigenous issues into normative frameworks and standard-setting instruments: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u="none" strike="noStrike" kern="1200" dirty="0">
              <a:solidFill>
                <a:srgbClr val="FF0000"/>
              </a:solidFill>
              <a:effectLst/>
              <a:latin typeface="+mn-lt"/>
              <a:ea typeface="+mn-ea"/>
              <a:cs typeface="+mn-cs"/>
            </a:endParaRPr>
          </a:p>
          <a:p>
            <a:pPr marL="171450" indent="-171450">
              <a:buFont typeface="Arial" panose="020B0604020202020204" pitchFamily="34" charset="0"/>
              <a:buChar char="•"/>
            </a:pPr>
            <a:r>
              <a:rPr lang="en-US" sz="1050" b="1" u="none" strike="noStrike" kern="1200" dirty="0">
                <a:solidFill>
                  <a:srgbClr val="FF0000"/>
                </a:solidFill>
                <a:effectLst/>
                <a:latin typeface="+mn-lt"/>
                <a:ea typeface="+mn-ea"/>
                <a:cs typeface="+mn-cs"/>
              </a:rPr>
              <a:t>IYIL2019: </a:t>
            </a:r>
            <a:r>
              <a:rPr lang="en-US" sz="1050" kern="1200" dirty="0">
                <a:solidFill>
                  <a:schemeClr val="tx1"/>
                </a:solidFill>
                <a:effectLst/>
                <a:latin typeface="+mn-lt"/>
                <a:ea typeface="+mn-ea"/>
                <a:cs typeface="+mn-cs"/>
              </a:rPr>
              <a:t>In 2016, the United Nations General Assembly adopted a resolution </a:t>
            </a:r>
            <a:r>
              <a:rPr lang="en-US" sz="1050" b="1" kern="1200" dirty="0">
                <a:solidFill>
                  <a:schemeClr val="tx1"/>
                </a:solidFill>
                <a:effectLst/>
                <a:latin typeface="+mn-lt"/>
                <a:ea typeface="+mn-ea"/>
                <a:cs typeface="+mn-cs"/>
              </a:rPr>
              <a:t>proclaiming 2019 as the International Year of Indigenous Languages</a:t>
            </a:r>
            <a:r>
              <a:rPr lang="en-US" sz="1050" kern="1200" dirty="0">
                <a:solidFill>
                  <a:schemeClr val="tx1"/>
                </a:solidFill>
                <a:effectLst/>
                <a:latin typeface="+mn-lt"/>
                <a:ea typeface="+mn-ea"/>
                <a:cs typeface="+mn-cs"/>
              </a:rPr>
              <a:t>, based on a recommendation by the Permanent Forum on Indigenous Issues, and requested UNESCO to act as UN lead agency for its organization.</a:t>
            </a:r>
            <a:r>
              <a:rPr lang="fr-FR" sz="105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In view of the stakeholders and resources mobilized throughout this international year, </a:t>
            </a:r>
            <a:r>
              <a:rPr lang="en-US" sz="1050" b="1" kern="1200" dirty="0">
                <a:solidFill>
                  <a:schemeClr val="tx1"/>
                </a:solidFill>
                <a:effectLst/>
                <a:latin typeface="+mn-lt"/>
                <a:ea typeface="+mn-ea"/>
                <a:cs typeface="+mn-cs"/>
              </a:rPr>
              <a:t>in December 2019 the UNGA proclaimed the International Decade of Indigenous Languages between 2022 – 2032</a:t>
            </a:r>
            <a:r>
              <a:rPr lang="en-US" sz="1050" kern="1200" dirty="0">
                <a:solidFill>
                  <a:schemeClr val="tx1"/>
                </a:solidFill>
                <a:effectLst/>
                <a:latin typeface="+mn-lt"/>
                <a:ea typeface="+mn-ea"/>
                <a:cs typeface="+mn-cs"/>
              </a:rPr>
              <a:t>. There support for the required follow up to the IYIL2019 through the establishment of </a:t>
            </a:r>
            <a:r>
              <a:rPr lang="en-US" sz="1050" b="1" kern="1200" dirty="0">
                <a:solidFill>
                  <a:schemeClr val="tx1"/>
                </a:solidFill>
                <a:effectLst/>
                <a:latin typeface="+mn-lt"/>
                <a:ea typeface="+mn-ea"/>
                <a:cs typeface="+mn-cs"/>
              </a:rPr>
              <a:t>a global action plan </a:t>
            </a:r>
            <a:r>
              <a:rPr lang="en-US" sz="1050" kern="1200" dirty="0">
                <a:solidFill>
                  <a:schemeClr val="tx1"/>
                </a:solidFill>
                <a:effectLst/>
                <a:latin typeface="+mn-lt"/>
                <a:ea typeface="+mn-ea"/>
                <a:cs typeface="+mn-cs"/>
              </a:rPr>
              <a:t>over the decade, on the basis of the recommendations identified in the Outcome Document. </a:t>
            </a:r>
            <a:endParaRPr lang="fr-FR"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mn-lt"/>
              </a:rPr>
              <a:t>___________________________________________________________________</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dirty="0">
                <a:latin typeface="+mn-lt"/>
              </a:rPr>
              <a:t>Transforming our world: the 2030 Agenda for Sustainable Development (2015) </a:t>
            </a:r>
          </a:p>
          <a:p>
            <a:pPr marL="171450" indent="-171450">
              <a:buFont typeface="Courier New" panose="02070309020205020404" pitchFamily="49" charset="0"/>
              <a:buChar char="o"/>
            </a:pPr>
            <a:r>
              <a:rPr lang="en-US" sz="1050" dirty="0">
                <a:latin typeface="+mn-lt"/>
              </a:rPr>
              <a:t> </a:t>
            </a:r>
            <a:r>
              <a:rPr lang="en-US" sz="1050" b="0" dirty="0">
                <a:latin typeface="+mn-lt"/>
              </a:rPr>
              <a:t>It emphasizes </a:t>
            </a:r>
            <a:r>
              <a:rPr lang="en-US" sz="1050" b="1" dirty="0">
                <a:latin typeface="+mn-lt"/>
              </a:rPr>
              <a:t>the responsibilities of all States, in conformity with the Charter of the United Nations, to respect, protect and promote human rights and fundamental freedoms for all, without distinction of any kind as to race, </a:t>
            </a:r>
            <a:r>
              <a:rPr lang="en-US" sz="1050" b="1" dirty="0" err="1">
                <a:latin typeface="+mn-lt"/>
              </a:rPr>
              <a:t>colour</a:t>
            </a:r>
            <a:r>
              <a:rPr lang="en-US" sz="1050" b="1" dirty="0">
                <a:latin typeface="+mn-lt"/>
              </a:rPr>
              <a:t>, sex, </a:t>
            </a:r>
            <a:r>
              <a:rPr lang="en-US" sz="1050" b="1" dirty="0">
                <a:solidFill>
                  <a:srgbClr val="FF0000"/>
                </a:solidFill>
                <a:latin typeface="+mn-lt"/>
              </a:rPr>
              <a:t>language,</a:t>
            </a:r>
            <a:r>
              <a:rPr lang="en-US" sz="1050" b="1" dirty="0">
                <a:latin typeface="+mn-lt"/>
              </a:rPr>
              <a:t> religion, political or other opinion, national or social origin, property, birth, disability or other status. </a:t>
            </a:r>
            <a:endParaRPr lang="lt-LT" sz="105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05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050" b="1" dirty="0"/>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050" dirty="0"/>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3</a:t>
            </a:fld>
            <a:endParaRPr lang="lt-LT"/>
          </a:p>
        </p:txBody>
      </p:sp>
    </p:spTree>
    <p:extLst>
      <p:ext uri="{BB962C8B-B14F-4D97-AF65-F5344CB8AC3E}">
        <p14:creationId xmlns:p14="http://schemas.microsoft.com/office/powerpoint/2010/main" val="161914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9B89B-A884-4632-B380-EC3B346785E6}" type="slidenum">
              <a:rPr lang="en-US" smtClean="0"/>
              <a:t>47</a:t>
            </a:fld>
            <a:endParaRPr lang="en-US"/>
          </a:p>
        </p:txBody>
      </p:sp>
    </p:spTree>
    <p:extLst>
      <p:ext uri="{BB962C8B-B14F-4D97-AF65-F5344CB8AC3E}">
        <p14:creationId xmlns:p14="http://schemas.microsoft.com/office/powerpoint/2010/main" val="3407942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As there are 10 years to go to achieve the set targets of the 2030 Agenda, the proclamation of a decade of indigenous languages, strongly supported by many stakeholders, becomes a global priority. </a:t>
            </a:r>
            <a:endParaRPr lang="en-US" sz="1050" dirty="0"/>
          </a:p>
          <a:p>
            <a:pPr marL="171450" indent="-171450">
              <a:buFont typeface="Arial" panose="020B0604020202020204" pitchFamily="34" charset="0"/>
              <a:buChar char="•"/>
            </a:pP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kern="1200" dirty="0">
                <a:solidFill>
                  <a:schemeClr val="tx1"/>
                </a:solidFill>
                <a:effectLst/>
                <a:latin typeface="+mn-lt"/>
                <a:ea typeface="+mn-ea"/>
                <a:cs typeface="+mn-cs"/>
              </a:rPr>
              <a:t>The IYIL2019 has highlighted the urgency to promote, protect and mainstream these languages at all levels. It has also taught us lessons to shape the future milestones for the International Decade, through the collection of good practices. </a:t>
            </a:r>
          </a:p>
          <a:p>
            <a:pPr marL="171450" indent="-171450">
              <a:buFont typeface="Arial" panose="020B0604020202020204" pitchFamily="34" charset="0"/>
              <a:buChar cha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Built on valuable insights and successful initiatives, the International Decade should be aimed to implement appropriate language policies and legislative agendas, to further academic research and data collection, as well as developed and disseminated methodologies, </a:t>
            </a:r>
            <a:r>
              <a:rPr lang="en-US" sz="1050" b="1" kern="1200" dirty="0" err="1">
                <a:solidFill>
                  <a:schemeClr val="tx1"/>
                </a:solidFill>
                <a:effectLst/>
                <a:latin typeface="+mn-lt"/>
                <a:ea typeface="+mn-ea"/>
                <a:cs typeface="+mn-cs"/>
              </a:rPr>
              <a:t>programmes</a:t>
            </a:r>
            <a:r>
              <a:rPr lang="en-US" sz="1050" b="1" kern="1200" dirty="0">
                <a:solidFill>
                  <a:schemeClr val="tx1"/>
                </a:solidFill>
                <a:effectLst/>
                <a:latin typeface="+mn-lt"/>
                <a:ea typeface="+mn-ea"/>
                <a:cs typeface="+mn-cs"/>
              </a:rPr>
              <a:t> and technological solutions such as language technologies using Artificial Intelligence.  </a:t>
            </a:r>
          </a:p>
          <a:p>
            <a:pPr marL="171450" indent="-171450">
              <a:buFont typeface="Arial" panose="020B0604020202020204" pitchFamily="34" charset="0"/>
              <a:buChar char="•"/>
            </a:pPr>
            <a:endParaRPr lang="en-US" sz="105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0" kern="1200" dirty="0">
                <a:solidFill>
                  <a:schemeClr val="tx1"/>
                </a:solidFill>
                <a:effectLst/>
                <a:latin typeface="+mn-lt"/>
                <a:ea typeface="+mn-ea"/>
                <a:cs typeface="+mn-cs"/>
              </a:rPr>
              <a:t>The two-days high-level event taking place over the course of the next two days will serve as forum to exchange views among a wide range of stakeholders and determine milestones in view of the upcoming decade. </a:t>
            </a:r>
          </a:p>
          <a:p>
            <a:pPr marL="171450" indent="-171450">
              <a:buFont typeface="Arial" panose="020B0604020202020204" pitchFamily="34" charset="0"/>
              <a:buChar char="•"/>
            </a:pPr>
            <a:endParaRPr lang="en-US" sz="105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To go back to the beginning of my presentation, let’s “think global, and act local”, engaging in in systematic and strategic efforts in all relevant areas and at every level, starting from the establishment of guidelines for the preparatory and transitional process of the upcoming International Decade, to the full integration of the needs of indigenous languages users in the 2030 SDGs Agenda. </a:t>
            </a:r>
            <a:endParaRPr lang="fr-FR" sz="1050" b="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53</a:t>
            </a:fld>
            <a:endParaRPr lang="lt-LT"/>
          </a:p>
        </p:txBody>
      </p:sp>
    </p:spTree>
    <p:extLst>
      <p:ext uri="{BB962C8B-B14F-4D97-AF65-F5344CB8AC3E}">
        <p14:creationId xmlns:p14="http://schemas.microsoft.com/office/powerpoint/2010/main" val="2624850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Key message:</a:t>
            </a:r>
          </a:p>
          <a:p>
            <a:endParaRPr lang="fr-FR" dirty="0"/>
          </a:p>
          <a:p>
            <a:r>
              <a:rPr lang="lt-LT" sz="1200" b="1" dirty="0">
                <a:latin typeface="+mn-lt"/>
                <a:ea typeface="Helvetica Neue" panose="02000503000000020004" pitchFamily="2" charset="0"/>
                <a:cs typeface="Helvetica Neue" panose="02000503000000020004" pitchFamily="2" charset="0"/>
              </a:rPr>
              <a:t>“</a:t>
            </a:r>
            <a:r>
              <a:rPr lang="lt-LT" sz="1200" b="1" dirty="0" err="1">
                <a:latin typeface="+mn-lt"/>
                <a:ea typeface="Helvetica Neue" panose="02000503000000020004" pitchFamily="2" charset="0"/>
                <a:cs typeface="Helvetica Neue" panose="02000503000000020004" pitchFamily="2" charset="0"/>
              </a:rPr>
              <a:t>Leaving</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no</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one</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behind</a:t>
            </a:r>
            <a:r>
              <a:rPr lang="lt-LT" sz="1200" b="1" dirty="0">
                <a:latin typeface="+mn-lt"/>
                <a:ea typeface="Helvetica Neue" panose="02000503000000020004" pitchFamily="2" charset="0"/>
                <a:cs typeface="Helvetica Neue" panose="02000503000000020004" pitchFamily="2" charset="0"/>
              </a:rPr>
              <a:t>“   It </a:t>
            </a:r>
            <a:r>
              <a:rPr lang="lt-LT" sz="1200" b="1" dirty="0" err="1">
                <a:latin typeface="+mn-lt"/>
                <a:ea typeface="Helvetica Neue" panose="02000503000000020004" pitchFamily="2" charset="0"/>
                <a:cs typeface="Helvetica Neue" panose="02000503000000020004" pitchFamily="2" charset="0"/>
              </a:rPr>
              <a:t>is</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not</a:t>
            </a:r>
            <a:r>
              <a:rPr lang="lt-LT" sz="1200" b="1" dirty="0">
                <a:latin typeface="+mn-lt"/>
                <a:ea typeface="Helvetica Neue" panose="02000503000000020004" pitchFamily="2" charset="0"/>
                <a:cs typeface="Helvetica Neue" panose="02000503000000020004" pitchFamily="2" charset="0"/>
              </a:rPr>
              <a:t> </a:t>
            </a:r>
            <a:r>
              <a:rPr lang="en-US" sz="1200" b="1" dirty="0">
                <a:latin typeface="+mn-lt"/>
                <a:ea typeface="Helvetica Neue" panose="02000503000000020004" pitchFamily="2" charset="0"/>
                <a:cs typeface="Helvetica Neue" panose="02000503000000020004" pitchFamily="2" charset="0"/>
              </a:rPr>
              <a:t>only </a:t>
            </a:r>
            <a:r>
              <a:rPr lang="lt-LT" sz="1200" b="1" dirty="0" err="1">
                <a:latin typeface="+mn-lt"/>
                <a:ea typeface="Helvetica Neue" panose="02000503000000020004" pitchFamily="2" charset="0"/>
                <a:cs typeface="Helvetica Neue" panose="02000503000000020004" pitchFamily="2" charset="0"/>
              </a:rPr>
              <a:t>about</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languages</a:t>
            </a:r>
            <a:r>
              <a:rPr lang="lt-LT" sz="1200" b="1" dirty="0">
                <a:latin typeface="+mn-lt"/>
                <a:ea typeface="Helvetica Neue" panose="02000503000000020004" pitchFamily="2" charset="0"/>
                <a:cs typeface="Helvetica Neue" panose="02000503000000020004" pitchFamily="2" charset="0"/>
              </a:rPr>
              <a:t>, it </a:t>
            </a:r>
            <a:r>
              <a:rPr lang="lt-LT" sz="1200" b="1" dirty="0" err="1">
                <a:latin typeface="+mn-lt"/>
                <a:ea typeface="Helvetica Neue" panose="02000503000000020004" pitchFamily="2" charset="0"/>
                <a:cs typeface="Helvetica Neue" panose="02000503000000020004" pitchFamily="2" charset="0"/>
              </a:rPr>
              <a:t>is</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about</a:t>
            </a:r>
            <a:r>
              <a:rPr lang="lt-LT" sz="1200" b="1" dirty="0">
                <a:latin typeface="+mn-lt"/>
                <a:ea typeface="Helvetica Neue" panose="02000503000000020004" pitchFamily="2" charset="0"/>
                <a:cs typeface="Helvetica Neue" panose="02000503000000020004" pitchFamily="2" charset="0"/>
              </a:rPr>
              <a:t> </a:t>
            </a:r>
            <a:r>
              <a:rPr lang="lt-LT" sz="1200" b="1" dirty="0" err="1">
                <a:latin typeface="+mn-lt"/>
                <a:ea typeface="Helvetica Neue" panose="02000503000000020004" pitchFamily="2" charset="0"/>
                <a:cs typeface="Helvetica Neue" panose="02000503000000020004" pitchFamily="2" charset="0"/>
              </a:rPr>
              <a:t>people</a:t>
            </a:r>
            <a:r>
              <a:rPr lang="lt-LT" sz="1200" b="1" dirty="0">
                <a:latin typeface="+mn-lt"/>
                <a:ea typeface="Helvetica Neue" panose="02000503000000020004" pitchFamily="2" charset="0"/>
                <a:cs typeface="Helvetica Neue" panose="02000503000000020004" pitchFamily="2" charset="0"/>
              </a:rPr>
              <a:t>. </a:t>
            </a:r>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54</a:t>
            </a:fld>
            <a:endParaRPr lang="lt-LT"/>
          </a:p>
        </p:txBody>
      </p:sp>
    </p:spTree>
    <p:extLst>
      <p:ext uri="{BB962C8B-B14F-4D97-AF65-F5344CB8AC3E}">
        <p14:creationId xmlns:p14="http://schemas.microsoft.com/office/powerpoint/2010/main" val="346169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1" dirty="0"/>
              <a:t>The number of countries implementing </a:t>
            </a:r>
            <a:r>
              <a:rPr lang="lt-LT" sz="1050" b="1" dirty="0"/>
              <a:t>comprehensive language policies</a:t>
            </a:r>
            <a:r>
              <a:rPr lang="en-US" sz="1050" b="1" dirty="0"/>
              <a:t> is not known</a:t>
            </a:r>
            <a:r>
              <a:rPr lang="lt-LT" sz="1050" b="1" dirty="0"/>
              <a:t>, </a:t>
            </a:r>
            <a:r>
              <a:rPr lang="en-US" sz="1050" b="1" dirty="0"/>
              <a:t>as </a:t>
            </a:r>
            <a:r>
              <a:rPr lang="lt-LT" sz="1050" b="1" dirty="0"/>
              <a:t>often language </a:t>
            </a:r>
            <a:r>
              <a:rPr lang="en-US" sz="1050" b="1" dirty="0"/>
              <a:t>is integrated into other </a:t>
            </a:r>
            <a:r>
              <a:rPr lang="lt-LT" sz="1050" b="1" dirty="0"/>
              <a:t>policies linked to culture and education</a:t>
            </a:r>
            <a:r>
              <a:rPr lang="en-US" sz="1050" b="1" dirty="0"/>
              <a:t>. </a:t>
            </a:r>
          </a:p>
          <a:p>
            <a:pPr marL="0" indent="0">
              <a:buFont typeface="Arial" panose="020B0604020202020204" pitchFamily="34" charset="0"/>
              <a:buNone/>
            </a:pPr>
            <a:endParaRPr lang="en-US" sz="1050" b="1" dirty="0"/>
          </a:p>
          <a:p>
            <a:pPr marL="171450" indent="-171450">
              <a:buFont typeface="Arial" panose="020B0604020202020204" pitchFamily="34" charset="0"/>
              <a:buChar char="•"/>
            </a:pPr>
            <a:r>
              <a:rPr lang="lt-LT" sz="1050" dirty="0"/>
              <a:t>Some regions/</a:t>
            </a:r>
            <a:r>
              <a:rPr lang="en-US" sz="1050" dirty="0"/>
              <a:t>countries</a:t>
            </a:r>
            <a:r>
              <a:rPr lang="lt-LT" sz="1050" dirty="0"/>
              <a:t> have language</a:t>
            </a:r>
            <a:r>
              <a:rPr lang="en-US" sz="1050" dirty="0"/>
              <a:t>-</a:t>
            </a:r>
            <a:r>
              <a:rPr lang="lt-LT" sz="1050" dirty="0"/>
              <a:t>related frameworks such as the </a:t>
            </a:r>
            <a:r>
              <a:rPr lang="en-US" sz="1050" b="1" dirty="0"/>
              <a:t>European Charter for Regional or Minority Languages (1992), </a:t>
            </a:r>
            <a:r>
              <a:rPr lang="en-US" sz="1050" dirty="0"/>
              <a:t>which stresses the value of interculturalism and multilingualism, and that protection and encouragement of regional or minority languages should not be at the detriment of the dominant/official languages. </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Some countries have adopted national laws such as Canada - </a:t>
            </a:r>
            <a:r>
              <a:rPr lang="en-US" sz="1050" b="1" i="0" kern="1200" dirty="0">
                <a:solidFill>
                  <a:schemeClr val="tx1"/>
                </a:solidFill>
                <a:effectLst/>
                <a:latin typeface="+mn-lt"/>
                <a:ea typeface="+mn-ea"/>
                <a:cs typeface="+mn-cs"/>
              </a:rPr>
              <a:t>The </a:t>
            </a:r>
            <a:r>
              <a:rPr lang="en-US" sz="1050" b="1" i="1" u="sng" kern="1200" dirty="0">
                <a:solidFill>
                  <a:schemeClr val="tx1"/>
                </a:solidFill>
                <a:effectLst/>
                <a:latin typeface="+mn-lt"/>
                <a:ea typeface="+mn-ea"/>
                <a:cs typeface="+mn-cs"/>
                <a:hlinkClick r:id="rId3"/>
              </a:rPr>
              <a:t>Indigenous Languages Act</a:t>
            </a:r>
            <a:r>
              <a:rPr lang="en-US" sz="1050" b="1" i="0" kern="1200" dirty="0">
                <a:solidFill>
                  <a:schemeClr val="tx1"/>
                </a:solidFill>
                <a:effectLst/>
                <a:latin typeface="+mn-lt"/>
                <a:ea typeface="+mn-ea"/>
                <a:cs typeface="+mn-cs"/>
              </a:rPr>
              <a:t>, </a:t>
            </a:r>
            <a:r>
              <a:rPr lang="en-US" sz="1050" b="0" i="0" kern="1200" dirty="0">
                <a:solidFill>
                  <a:schemeClr val="tx1"/>
                </a:solidFill>
                <a:effectLst/>
                <a:latin typeface="+mn-lt"/>
                <a:ea typeface="+mn-ea"/>
                <a:cs typeface="+mn-cs"/>
              </a:rPr>
              <a:t>intended to support the reclamation, revitalization, maintaining and strengthening of Indigenous languages in Canada and received Royal Assent on June 21, 2019.</a:t>
            </a:r>
          </a:p>
          <a:p>
            <a:pPr marL="171450" indent="-171450">
              <a:buFont typeface="Arial" panose="020B0604020202020204" pitchFamily="34" charset="0"/>
              <a:buChar char="•"/>
            </a:pPr>
            <a:endParaRPr lang="en-US" sz="105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The 2030 Sustainable Development Goals Agenda pledges to leave no one behind. </a:t>
            </a:r>
            <a:r>
              <a:rPr lang="en-US" sz="1050" kern="1200" dirty="0">
                <a:solidFill>
                  <a:schemeClr val="tx1"/>
                </a:solidFill>
                <a:effectLst/>
                <a:latin typeface="+mn-lt"/>
                <a:ea typeface="+mn-ea"/>
                <a:cs typeface="+mn-cs"/>
              </a:rPr>
              <a:t>However, in general, existing development mechanisms and mainstream policy agendas do not adequately reflect the needs of Indigenous language users, who are at risk of being left behind or even excluded</a:t>
            </a:r>
            <a:r>
              <a:rPr lang="en-US" sz="1050" b="1"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05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kern="1200" dirty="0">
                <a:solidFill>
                  <a:schemeClr val="tx1"/>
                </a:solidFill>
                <a:effectLst/>
                <a:latin typeface="+mn-lt"/>
                <a:ea typeface="+mn-ea"/>
                <a:cs typeface="+mn-cs"/>
              </a:rPr>
              <a:t>In many countries, speakers of non-dominant, minority, lesser-used, or indigenous languages lack access to basic public services, quality education, sustainable employment opportunities, digital technologies and content, and access to scientific information in languages that they can understand. </a:t>
            </a:r>
          </a:p>
          <a:p>
            <a:pPr marL="171450" indent="-171450">
              <a:buFont typeface="Arial" panose="020B0604020202020204" pitchFamily="34" charset="0"/>
              <a:buChar cha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050" dirty="0"/>
          </a:p>
          <a:p>
            <a:endParaRPr lang="en-US" dirty="0"/>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4</a:t>
            </a:fld>
            <a:endParaRPr lang="lt-LT"/>
          </a:p>
        </p:txBody>
      </p:sp>
    </p:spTree>
    <p:extLst>
      <p:ext uri="{BB962C8B-B14F-4D97-AF65-F5344CB8AC3E}">
        <p14:creationId xmlns:p14="http://schemas.microsoft.com/office/powerpoint/2010/main" val="336166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5</a:t>
            </a:fld>
            <a:endParaRPr lang="lt-LT"/>
          </a:p>
        </p:txBody>
      </p:sp>
    </p:spTree>
    <p:extLst>
      <p:ext uri="{BB962C8B-B14F-4D97-AF65-F5344CB8AC3E}">
        <p14:creationId xmlns:p14="http://schemas.microsoft.com/office/powerpoint/2010/main" val="22568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i="0" u="none" strike="noStrike" kern="1200" dirty="0">
                <a:solidFill>
                  <a:schemeClr val="tx1"/>
                </a:solidFill>
                <a:effectLst/>
                <a:latin typeface="+mn-lt"/>
                <a:ea typeface="+mn-ea"/>
                <a:cs typeface="+mn-cs"/>
              </a:rPr>
              <a:t>There are about 370 million Indigenous people in the world today, according to </a:t>
            </a:r>
            <a:r>
              <a:rPr lang="en-US" sz="1050" b="1" i="0" u="none" strike="noStrike" kern="1200" dirty="0">
                <a:solidFill>
                  <a:schemeClr val="tx1"/>
                </a:solidFill>
                <a:effectLst/>
                <a:latin typeface="+mn-lt"/>
                <a:ea typeface="+mn-ea"/>
                <a:cs typeface="+mn-cs"/>
                <a:hlinkClick r:id="rId3"/>
              </a:rPr>
              <a:t>estimates</a:t>
            </a:r>
            <a:r>
              <a:rPr lang="en-US" sz="1050" b="0" i="0" u="none" strike="noStrike" kern="1200" dirty="0">
                <a:solidFill>
                  <a:schemeClr val="tx1"/>
                </a:solidFill>
                <a:effectLst/>
                <a:latin typeface="+mn-lt"/>
                <a:ea typeface="+mn-ea"/>
                <a:cs typeface="+mn-cs"/>
              </a:rPr>
              <a:t>. </a:t>
            </a:r>
            <a:r>
              <a:rPr lang="en-US" sz="1050" b="1" i="0" u="none" strike="noStrike" kern="1200" dirty="0">
                <a:solidFill>
                  <a:schemeClr val="tx1"/>
                </a:solidFill>
                <a:effectLst/>
                <a:latin typeface="+mn-lt"/>
                <a:ea typeface="+mn-ea"/>
                <a:cs typeface="+mn-cs"/>
              </a:rPr>
              <a:t>Present in over 90 countries, </a:t>
            </a:r>
            <a:r>
              <a:rPr lang="en-US" sz="1050" b="1" i="0" u="none" strike="noStrike" kern="1200" dirty="0">
                <a:solidFill>
                  <a:schemeClr val="tx1"/>
                </a:solidFill>
                <a:effectLst/>
                <a:latin typeface="+mn-lt"/>
                <a:ea typeface="+mn-ea"/>
                <a:cs typeface="+mn-cs"/>
                <a:hlinkClick r:id="rId4"/>
              </a:rPr>
              <a:t>indigenous communities represent about 5% of the world’s population but make up 15% of the world’s extreme poor </a:t>
            </a:r>
            <a:r>
              <a:rPr lang="en-US" sz="1050" b="1" i="0" u="none" strike="noStrike" kern="1200" dirty="0">
                <a:solidFill>
                  <a:schemeClr val="tx1"/>
                </a:solidFill>
                <a:effectLst/>
                <a:latin typeface="+mn-lt"/>
                <a:ea typeface="+mn-ea"/>
                <a:cs typeface="+mn-cs"/>
              </a:rPr>
              <a:t>, and 1/3 of the rural poor. </a:t>
            </a:r>
            <a:r>
              <a:rPr lang="en-US" sz="1050" b="0" i="0" u="none" strike="noStrike" kern="1200" dirty="0">
                <a:solidFill>
                  <a:schemeClr val="tx1"/>
                </a:solidFill>
                <a:effectLst/>
                <a:latin typeface="+mn-lt"/>
                <a:ea typeface="+mn-ea"/>
                <a:cs typeface="+mn-cs"/>
              </a:rPr>
              <a:t>They live, own and occupy approximately one quarter of the world’s lands and waters which represents 80% of the world’s biodiversity.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i="0" u="none" strike="noStrike" kern="1200" dirty="0">
                <a:solidFill>
                  <a:schemeClr val="tx1"/>
                </a:solidFill>
                <a:effectLst/>
                <a:latin typeface="+mn-lt"/>
                <a:ea typeface="+mn-ea"/>
                <a:cs typeface="+mn-cs"/>
              </a:rPr>
              <a:t>Wherever they live, Indigenous Peoples face distinct pressures, including being among the poorest and most marginalized in their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1"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50" b="1" kern="1200" dirty="0">
                <a:solidFill>
                  <a:schemeClr val="tx1"/>
                </a:solidFill>
                <a:effectLst/>
                <a:latin typeface="+mn-lt"/>
                <a:ea typeface="+mn-ea"/>
                <a:cs typeface="+mn-cs"/>
              </a:rPr>
              <a:t>The endangerment of indigenous languages is a trend that concerns both developing and developed countries. </a:t>
            </a:r>
          </a:p>
          <a:p>
            <a:pPr marL="171450" lvl="0" indent="-171450">
              <a:buFont typeface="Arial" panose="020B0604020202020204" pitchFamily="34" charset="0"/>
              <a:buChar char="•"/>
            </a:pPr>
            <a:r>
              <a:rPr lang="en-US" sz="1050" b="1" kern="1200" dirty="0">
                <a:solidFill>
                  <a:schemeClr val="tx1"/>
                </a:solidFill>
                <a:effectLst/>
                <a:latin typeface="+mn-lt"/>
                <a:ea typeface="+mn-ea"/>
                <a:cs typeface="+mn-cs"/>
              </a:rPr>
              <a:t>A language is in danger when its speakers and users stop using it, use it less and less, or stop passing it on from one generation to the next. </a:t>
            </a:r>
            <a:r>
              <a:rPr lang="en-US" sz="1050" kern="1200" dirty="0">
                <a:solidFill>
                  <a:schemeClr val="tx1"/>
                </a:solidFill>
                <a:effectLst/>
                <a:latin typeface="+mn-lt"/>
                <a:ea typeface="+mn-ea"/>
                <a:cs typeface="+mn-cs"/>
              </a:rPr>
              <a:t>Of the approximately 6,700 languages known in the world, more than 2,680 languages are now endangered </a:t>
            </a:r>
          </a:p>
          <a:p>
            <a:pPr marL="0" lvl="0" indent="0">
              <a:buFont typeface="Arial" panose="020B0604020202020204" pitchFamily="34" charset="0"/>
              <a:buNone/>
            </a:pPr>
            <a:endParaRPr lang="en-US" sz="105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1200" dirty="0">
                <a:solidFill>
                  <a:schemeClr val="tx1"/>
                </a:solidFill>
                <a:effectLst/>
                <a:latin typeface="+mn-lt"/>
                <a:ea typeface="+mn-ea"/>
                <a:cs typeface="+mn-cs"/>
              </a:rPr>
              <a:t>It is estimated that a majority of users of vulnerable languages including indigenous ones are from low- or middle-income economies.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Forced migration due to conflict or lack of opportunity/healthcare/public services/discrimination and other is another important reason for the endangerment of indigenous languages</a:t>
            </a:r>
            <a:r>
              <a:rPr lang="en-US" sz="1050" kern="1200" dirty="0">
                <a:solidFill>
                  <a:schemeClr val="tx1"/>
                </a:solidFill>
                <a:effectLst/>
                <a:latin typeface="+mn-lt"/>
                <a:ea typeface="+mn-ea"/>
                <a:cs typeface="+mn-cs"/>
              </a:rPr>
              <a:t>. </a:t>
            </a:r>
            <a:r>
              <a:rPr lang="en-US" sz="1050" b="1" kern="1200" dirty="0">
                <a:solidFill>
                  <a:schemeClr val="tx1"/>
                </a:solidFill>
                <a:effectLst/>
                <a:latin typeface="+mn-lt"/>
                <a:ea typeface="+mn-ea"/>
                <a:cs typeface="+mn-cs"/>
              </a:rPr>
              <a:t>Once a family decides to leave its home, the family members, in particular children/youth become more vulnerable to external conditions, and their communication with other family members, is limited /interrupted. </a:t>
            </a:r>
            <a:endParaRPr lang="fr-FR" sz="1050" b="1" kern="1200" dirty="0">
              <a:solidFill>
                <a:schemeClr val="tx1"/>
              </a:solidFill>
              <a:effectLst/>
              <a:latin typeface="+mn-lt"/>
              <a:ea typeface="+mn-ea"/>
              <a:cs typeface="+mn-cs"/>
            </a:endParaRPr>
          </a:p>
          <a:p>
            <a:pPr marL="0" lvl="0" indent="0">
              <a:buFont typeface="Arial" panose="020B0604020202020204" pitchFamily="34" charset="0"/>
              <a:buNone/>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endParaRPr lang="fr-FR" sz="1050" dirty="0"/>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6</a:t>
            </a:fld>
            <a:endParaRPr lang="lt-LT"/>
          </a:p>
        </p:txBody>
      </p:sp>
    </p:spTree>
    <p:extLst>
      <p:ext uri="{BB962C8B-B14F-4D97-AF65-F5344CB8AC3E}">
        <p14:creationId xmlns:p14="http://schemas.microsoft.com/office/powerpoint/2010/main" val="396526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1050" dirty="0">
                <a:ea typeface="Helvetica Neue" panose="02000503000000020004" pitchFamily="2" charset="0"/>
                <a:cs typeface="Helvetica Neue" panose="02000503000000020004" pitchFamily="2" charset="0"/>
              </a:rPr>
              <a:t>The lack of recognition and social exclusion </a:t>
            </a:r>
            <a:r>
              <a:rPr lang="lt-LT" sz="1050" dirty="0">
                <a:ea typeface="Helvetica Neue" panose="02000503000000020004" pitchFamily="2" charset="0"/>
                <a:cs typeface="Helvetica Neue" panose="02000503000000020004" pitchFamily="2" charset="0"/>
              </a:rPr>
              <a:t>of </a:t>
            </a:r>
            <a:r>
              <a:rPr lang="en-US" sz="1050" dirty="0">
                <a:ea typeface="Helvetica Neue" panose="02000503000000020004" pitchFamily="2" charset="0"/>
                <a:cs typeface="Helvetica Neue" panose="02000503000000020004" pitchFamily="2" charset="0"/>
              </a:rPr>
              <a:t>indigenous languages users puts them </a:t>
            </a:r>
            <a:r>
              <a:rPr lang="lt-LT" sz="1050" dirty="0">
                <a:ea typeface="Helvetica Neue" panose="02000503000000020004" pitchFamily="2" charset="0"/>
                <a:cs typeface="Helvetica Neue" panose="02000503000000020004" pitchFamily="2" charset="0"/>
              </a:rPr>
              <a:t>into</a:t>
            </a:r>
            <a:r>
              <a:rPr lang="en-US" sz="1050" dirty="0">
                <a:ea typeface="Helvetica Neue" panose="02000503000000020004" pitchFamily="2" charset="0"/>
                <a:cs typeface="Helvetica Neue" panose="02000503000000020004" pitchFamily="2" charset="0"/>
              </a:rPr>
              <a:t> greater risk of experiencing </a:t>
            </a:r>
            <a:r>
              <a:rPr lang="lt-LT" sz="1050" dirty="0">
                <a:ea typeface="Helvetica Neue" panose="02000503000000020004" pitchFamily="2" charset="0"/>
                <a:cs typeface="Helvetica Neue" panose="02000503000000020004" pitchFamily="2" charset="0"/>
              </a:rPr>
              <a:t>poverty, hunger, unemployment, push</a:t>
            </a:r>
            <a:r>
              <a:rPr lang="en-US" sz="1050" dirty="0" err="1">
                <a:ea typeface="Helvetica Neue" panose="02000503000000020004" pitchFamily="2" charset="0"/>
                <a:cs typeface="Helvetica Neue" panose="02000503000000020004" pitchFamily="2" charset="0"/>
              </a:rPr>
              <a:t>ing</a:t>
            </a:r>
            <a:r>
              <a:rPr lang="en-US" sz="1050" dirty="0">
                <a:ea typeface="Helvetica Neue" panose="02000503000000020004" pitchFamily="2" charset="0"/>
                <a:cs typeface="Helvetica Neue" panose="02000503000000020004" pitchFamily="2" charset="0"/>
              </a:rPr>
              <a:t> them to </a:t>
            </a:r>
            <a:r>
              <a:rPr lang="lt-LT" sz="1050" dirty="0">
                <a:ea typeface="Helvetica Neue" panose="02000503000000020004" pitchFamily="2" charset="0"/>
                <a:cs typeface="Helvetica Neue" panose="02000503000000020004" pitchFamily="2" charset="0"/>
              </a:rPr>
              <a:t>the margins of societies</a:t>
            </a:r>
            <a:r>
              <a:rPr lang="en-US" sz="1050" dirty="0">
                <a:ea typeface="Helvetica Neue" panose="02000503000000020004" pitchFamily="2" charset="0"/>
                <a:cs typeface="Helvetica Neue" panose="02000503000000020004" pitchFamily="2" charset="0"/>
              </a:rPr>
              <a:t>; </a:t>
            </a:r>
            <a:r>
              <a:rPr lang="en-US" sz="1050" kern="1200" dirty="0">
                <a:solidFill>
                  <a:schemeClr val="tx1"/>
                </a:solidFill>
                <a:effectLst/>
                <a:latin typeface="+mn-lt"/>
                <a:ea typeface="+mn-ea"/>
                <a:cs typeface="+mn-cs"/>
              </a:rPr>
              <a:t>. </a:t>
            </a:r>
            <a:r>
              <a:rPr lang="en-US" sz="1050" b="1" kern="1200" dirty="0">
                <a:solidFill>
                  <a:schemeClr val="tx1"/>
                </a:solidFill>
                <a:effectLst/>
                <a:latin typeface="+mn-lt"/>
                <a:ea typeface="+mn-ea"/>
                <a:cs typeface="+mn-cs"/>
              </a:rPr>
              <a:t>If immediate action is not taken, there will be a gradual loss of indigenous languages and the rich knowledge systems associated to them</a:t>
            </a:r>
            <a:r>
              <a:rPr lang="en-US" sz="1050" kern="1200" dirty="0">
                <a:solidFill>
                  <a:schemeClr val="tx1"/>
                </a:solidFill>
                <a:effectLst/>
                <a:latin typeface="+mn-lt"/>
                <a:ea typeface="+mn-ea"/>
                <a:cs typeface="+mn-cs"/>
              </a:rPr>
              <a:t>.</a:t>
            </a:r>
          </a:p>
          <a:p>
            <a:pPr marL="0" indent="0">
              <a:buFont typeface="Arial" panose="020B0604020202020204" pitchFamily="34" charset="0"/>
              <a:buNone/>
            </a:pPr>
            <a:endParaRPr lang="lt-LT" sz="1050"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050" b="1" dirty="0">
                <a:ea typeface="Helvetica Neue" panose="02000503000000020004" pitchFamily="2" charset="0"/>
                <a:cs typeface="Helvetica Neue" panose="02000503000000020004" pitchFamily="2" charset="0"/>
              </a:rPr>
              <a:t>Therefore, p</a:t>
            </a:r>
            <a:r>
              <a:rPr lang="lt-LT" sz="1050" b="1" dirty="0">
                <a:ea typeface="Helvetica Neue" panose="02000503000000020004" pitchFamily="2" charset="0"/>
                <a:cs typeface="Helvetica Neue" panose="02000503000000020004" pitchFamily="2" charset="0"/>
              </a:rPr>
              <a:t>ublic recognition</a:t>
            </a:r>
            <a:r>
              <a:rPr lang="en-US" sz="1050" b="1" dirty="0">
                <a:ea typeface="Helvetica Neue" panose="02000503000000020004" pitchFamily="2" charset="0"/>
                <a:cs typeface="Helvetica Neue" panose="02000503000000020004" pitchFamily="2" charset="0"/>
              </a:rPr>
              <a:t> a</a:t>
            </a:r>
            <a:r>
              <a:rPr lang="lt-LT" sz="1050" b="1" dirty="0">
                <a:ea typeface="Helvetica Neue" panose="02000503000000020004" pitchFamily="2" charset="0"/>
                <a:cs typeface="Helvetica Neue" panose="02000503000000020004" pitchFamily="2" charset="0"/>
              </a:rPr>
              <a:t>ccorded to a certain language contributes to the recognition </a:t>
            </a:r>
            <a:r>
              <a:rPr lang="en-US" sz="1050" b="1" dirty="0">
                <a:ea typeface="Helvetica Neue" panose="02000503000000020004" pitchFamily="2" charset="0"/>
                <a:cs typeface="Helvetica Neue" panose="02000503000000020004" pitchFamily="2" charset="0"/>
              </a:rPr>
              <a:t>and social inclusion </a:t>
            </a:r>
            <a:r>
              <a:rPr lang="lt-LT" sz="1050" b="1" dirty="0">
                <a:ea typeface="Helvetica Neue" panose="02000503000000020004" pitchFamily="2" charset="0"/>
                <a:cs typeface="Helvetica Neue" panose="02000503000000020004" pitchFamily="2" charset="0"/>
              </a:rPr>
              <a:t>of </a:t>
            </a:r>
            <a:r>
              <a:rPr lang="en-US" sz="1050" b="1" dirty="0">
                <a:ea typeface="Helvetica Neue" panose="02000503000000020004" pitchFamily="2" charset="0"/>
                <a:cs typeface="Helvetica Neue" panose="02000503000000020004" pitchFamily="2" charset="0"/>
              </a:rPr>
              <a:t>the entire </a:t>
            </a:r>
            <a:r>
              <a:rPr lang="lt-LT" sz="1050" b="1" dirty="0">
                <a:ea typeface="Helvetica Neue" panose="02000503000000020004" pitchFamily="2" charset="0"/>
                <a:cs typeface="Helvetica Neue" panose="02000503000000020004" pitchFamily="2" charset="0"/>
              </a:rPr>
              <a:t>community</a:t>
            </a:r>
            <a:r>
              <a:rPr lang="en-US" sz="1050" b="1" dirty="0">
                <a:ea typeface="Helvetica Neue" panose="02000503000000020004" pitchFamily="2" charset="0"/>
                <a:cs typeface="Helvetica Neue" panose="02000503000000020004" pitchFamily="2" charset="0"/>
              </a:rPr>
              <a:t> of its users;</a:t>
            </a:r>
          </a:p>
          <a:p>
            <a:pPr marL="171450" indent="-171450">
              <a:buFont typeface="Arial" panose="020B0604020202020204" pitchFamily="34" charset="0"/>
              <a:buChar cha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It is in this context that the proclamation of a </a:t>
            </a:r>
            <a:r>
              <a:rPr lang="en-US" sz="1050" b="1" kern="1200" dirty="0">
                <a:solidFill>
                  <a:schemeClr val="tx1"/>
                </a:solidFill>
                <a:effectLst/>
                <a:highlight>
                  <a:srgbClr val="FFFF00"/>
                </a:highlight>
                <a:latin typeface="+mn-lt"/>
                <a:ea typeface="+mn-ea"/>
                <a:cs typeface="+mn-cs"/>
              </a:rPr>
              <a:t>DECADE OF INDIGENOUS LANGUAGES</a:t>
            </a:r>
            <a:r>
              <a:rPr lang="en-US" sz="1050" b="1" kern="1200" dirty="0">
                <a:solidFill>
                  <a:schemeClr val="tx1"/>
                </a:solidFill>
                <a:effectLst/>
                <a:latin typeface="+mn-lt"/>
                <a:ea typeface="+mn-ea"/>
                <a:cs typeface="+mn-cs"/>
              </a:rPr>
              <a:t>, strongly supported by many stakeholders, becomes a global priority, as there are nearly 10 years to go to achieve the set targets of the 2030 Agenda. </a:t>
            </a:r>
            <a:r>
              <a:rPr lang="en-US" sz="1050" kern="1200" dirty="0">
                <a:solidFill>
                  <a:schemeClr val="tx1"/>
                </a:solidFill>
                <a:effectLst/>
                <a:latin typeface="+mn-lt"/>
                <a:ea typeface="+mn-ea"/>
                <a:cs typeface="+mn-cs"/>
              </a:rPr>
              <a:t> One of the objectives is mainstreaming a view of </a:t>
            </a:r>
            <a:r>
              <a:rPr lang="lt-LT" sz="1050" b="1" dirty="0">
                <a:ea typeface="Helvetica Neue" panose="02000503000000020004" pitchFamily="2" charset="0"/>
                <a:cs typeface="Helvetica Neue" panose="02000503000000020004" pitchFamily="2" charset="0"/>
              </a:rPr>
              <a:t>Linguistic diversity is an increadibly valuable resource</a:t>
            </a:r>
            <a:r>
              <a:rPr lang="en-US" sz="1050" b="1" dirty="0">
                <a:ea typeface="Helvetica Neue" panose="02000503000000020004" pitchFamily="2" charset="0"/>
                <a:cs typeface="Helvetica Neue" panose="02000503000000020004" pitchFamily="2" charset="0"/>
              </a:rPr>
              <a:t> that contributes to global human development and that promoting linguistic diversity involved protecting the human rights and fundamental freedoms of language users. </a:t>
            </a: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Therefore, policy collaboration and continuity of action are essential for promoting, protecting and strengthening Indigenous languages as well as empowering their users around the world. </a:t>
            </a:r>
            <a:r>
              <a:rPr lang="en-US" sz="1050" kern="1200" dirty="0">
                <a:solidFill>
                  <a:schemeClr val="tx1"/>
                </a:solidFill>
                <a:effectLst/>
                <a:latin typeface="+mn-lt"/>
                <a:ea typeface="+mn-ea"/>
                <a:cs typeface="+mn-cs"/>
              </a:rPr>
              <a:t>This approach implies capitalizing on the full range of international, regional and national normative instruments and existing tools from previous years, and develop a global action plan that includes concrete recommendations for strategic and joint actions. </a:t>
            </a:r>
            <a:endParaRPr lang="fr-FR" sz="105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7</a:t>
            </a:fld>
            <a:endParaRPr lang="lt-LT"/>
          </a:p>
        </p:txBody>
      </p:sp>
    </p:spTree>
    <p:extLst>
      <p:ext uri="{BB962C8B-B14F-4D97-AF65-F5344CB8AC3E}">
        <p14:creationId xmlns:p14="http://schemas.microsoft.com/office/powerpoint/2010/main" val="331788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rtl="0">
              <a:buFont typeface="Arial" panose="020B0604020202020204" pitchFamily="34" charset="0"/>
              <a:buChar char="•"/>
            </a:pPr>
            <a:r>
              <a:rPr lang="en-US" sz="1050" b="1" kern="1200" dirty="0">
                <a:solidFill>
                  <a:schemeClr val="tx1"/>
                </a:solidFill>
                <a:effectLst/>
                <a:latin typeface="+mn-lt"/>
                <a:ea typeface="+mn-ea"/>
                <a:cs typeface="+mn-cs"/>
              </a:rPr>
              <a:t>Indigenous women face significant challenges to the full enjoyment of their human rights.</a:t>
            </a:r>
            <a:r>
              <a:rPr lang="en-US" sz="1050" kern="1200" dirty="0">
                <a:solidFill>
                  <a:schemeClr val="tx1"/>
                </a:solidFill>
                <a:effectLst/>
                <a:latin typeface="+mn-lt"/>
                <a:ea typeface="+mn-ea"/>
                <a:cs typeface="+mn-cs"/>
              </a:rPr>
              <a:t> Indigenous women experience multiple forms of discrimination, often lack access to education, health care and ancestral lands, face disproportionately high rates of poverty and are subjected to violence, such as domestic violence and sexual abuse, including in the contexts of trafficking and armed conflict. </a:t>
            </a:r>
          </a:p>
          <a:p>
            <a:pPr marL="171450" lvl="0" indent="-171450" rtl="0">
              <a:buFont typeface="Arial" panose="020B0604020202020204" pitchFamily="34" charset="0"/>
              <a:buChar char="•"/>
            </a:pPr>
            <a:endParaRPr lang="fr-FR"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b="1" kern="1200" dirty="0">
                <a:solidFill>
                  <a:schemeClr val="tx1"/>
                </a:solidFill>
                <a:effectLst/>
                <a:latin typeface="+mn-lt"/>
                <a:ea typeface="+mn-ea"/>
                <a:cs typeface="+mn-cs"/>
              </a:rPr>
              <a:t>Women are traditionally “the keepers” of indigenous languages, ensuring the transmission to younger generations</a:t>
            </a:r>
            <a:r>
              <a:rPr lang="en-US" sz="1050" kern="1200" dirty="0">
                <a:solidFill>
                  <a:schemeClr val="tx1"/>
                </a:solidFill>
                <a:effectLst/>
                <a:latin typeface="+mn-lt"/>
                <a:ea typeface="+mn-ea"/>
                <a:cs typeface="+mn-cs"/>
              </a:rPr>
              <a:t>. However, in view of the growing rates of poverty in rural areas – where most indigenous communities are based – </a:t>
            </a:r>
            <a:r>
              <a:rPr lang="en-US" sz="1050" b="1" kern="1200" dirty="0">
                <a:solidFill>
                  <a:schemeClr val="tx1"/>
                </a:solidFill>
                <a:effectLst/>
                <a:latin typeface="+mn-lt"/>
                <a:ea typeface="+mn-ea"/>
                <a:cs typeface="+mn-cs"/>
              </a:rPr>
              <a:t>there has been an increase in migration of indigenous women</a:t>
            </a:r>
            <a:r>
              <a:rPr lang="en-US" sz="1050" b="0" kern="1200" dirty="0">
                <a:solidFill>
                  <a:schemeClr val="tx1"/>
                </a:solidFill>
                <a:effectLst/>
                <a:latin typeface="+mn-lt"/>
                <a:ea typeface="+mn-ea"/>
                <a:cs typeface="+mn-cs"/>
              </a:rPr>
              <a:t>, in search of employment, to cities, where they face the danger of exploitation and inhumane treatment. </a:t>
            </a:r>
            <a:r>
              <a:rPr lang="en-US" sz="1050" kern="1200" dirty="0">
                <a:solidFill>
                  <a:schemeClr val="tx1"/>
                </a:solidFill>
                <a:effectLst/>
                <a:latin typeface="+mn-lt"/>
                <a:ea typeface="+mn-ea"/>
                <a:cs typeface="+mn-cs"/>
              </a:rPr>
              <a:t>This has often forced indigenous women to leave their children behind and being </a:t>
            </a:r>
            <a:r>
              <a:rPr lang="en-US" sz="1050" b="1" kern="1200" dirty="0">
                <a:solidFill>
                  <a:schemeClr val="tx1"/>
                </a:solidFill>
                <a:effectLst/>
                <a:latin typeface="+mn-lt"/>
                <a:ea typeface="+mn-ea"/>
                <a:cs typeface="+mn-cs"/>
              </a:rPr>
              <a:t>unable to exercise their role as educators at home</a:t>
            </a:r>
            <a:r>
              <a:rPr lang="en-US" sz="105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50" kern="1200" dirty="0">
                <a:solidFill>
                  <a:schemeClr val="tx1"/>
                </a:solidFill>
                <a:effectLst/>
                <a:latin typeface="+mn-lt"/>
                <a:ea typeface="+mn-ea"/>
                <a:cs typeface="+mn-cs"/>
              </a:rPr>
              <a:t>Additionally, </a:t>
            </a:r>
            <a:r>
              <a:rPr lang="en-US" sz="1050" b="1" kern="1200" dirty="0">
                <a:solidFill>
                  <a:schemeClr val="tx1"/>
                </a:solidFill>
                <a:effectLst/>
                <a:latin typeface="+mn-lt"/>
                <a:ea typeface="+mn-ea"/>
                <a:cs typeface="+mn-cs"/>
              </a:rPr>
              <a:t>indigenous women and men are deprived of educational opportunities because of lack of mother tongue education, geographical barriers to accessing schools as well as economic obstacles</a:t>
            </a:r>
            <a:r>
              <a:rPr lang="en-US" sz="1050" kern="1200" dirty="0">
                <a:solidFill>
                  <a:schemeClr val="tx1"/>
                </a:solidFill>
                <a:effectLst/>
                <a:latin typeface="+mn-lt"/>
                <a:ea typeface="+mn-ea"/>
                <a:cs typeface="+mn-cs"/>
              </a:rPr>
              <a:t>. Such barriers are more stringent for indigenous women, who also face </a:t>
            </a:r>
            <a:r>
              <a:rPr lang="en-US" sz="1050" b="1" kern="1200" dirty="0">
                <a:solidFill>
                  <a:schemeClr val="tx1"/>
                </a:solidFill>
                <a:effectLst/>
                <a:latin typeface="+mn-lt"/>
                <a:ea typeface="+mn-ea"/>
                <a:cs typeface="+mn-cs"/>
              </a:rPr>
              <a:t>gender-based discrimination (as it can be seen from the graph in the slide).</a:t>
            </a:r>
            <a:endParaRPr lang="fr-FR" sz="1050" b="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844C67D-B63D-7B45-B51A-B8FBFB46AD88}" type="slidenum">
              <a:rPr lang="lt-LT" smtClean="0"/>
              <a:t>8</a:t>
            </a:fld>
            <a:endParaRPr lang="lt-LT"/>
          </a:p>
        </p:txBody>
      </p:sp>
    </p:spTree>
    <p:extLst>
      <p:ext uri="{BB962C8B-B14F-4D97-AF65-F5344CB8AC3E}">
        <p14:creationId xmlns:p14="http://schemas.microsoft.com/office/powerpoint/2010/main" val="78516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lt-LT" sz="1050" dirty="0">
                <a:ea typeface="Helvetica Neue" panose="02000503000000020004" pitchFamily="2" charset="0"/>
                <a:cs typeface="Helvetica Neue" panose="02000503000000020004" pitchFamily="2" charset="0"/>
              </a:rPr>
              <a:t>Loss in general is inevitable, while some forms of loss affect just one person, one family, other can affect an entire community or nation.</a:t>
            </a:r>
          </a:p>
          <a:p>
            <a:endParaRPr lang="lt-LT" sz="1050"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050" dirty="0">
                <a:ea typeface="Helvetica Neue" panose="02000503000000020004" pitchFamily="2" charset="0"/>
                <a:cs typeface="Helvetica Neue" panose="02000503000000020004" pitchFamily="2" charset="0"/>
              </a:rPr>
              <a:t>When a language is lost, the result can be a loss of identity, one that may impact the health and vitality of a community for generations to come.</a:t>
            </a:r>
            <a:endParaRPr lang="en-US" sz="1050" b="1"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1"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i="0" u="none" strike="noStrike" kern="1200" dirty="0">
                <a:solidFill>
                  <a:schemeClr val="tx1"/>
                </a:solidFill>
                <a:effectLst/>
                <a:latin typeface="+mn-lt"/>
                <a:ea typeface="+mn-ea"/>
                <a:cs typeface="+mn-cs"/>
              </a:rPr>
              <a:t>Languages usually reach the point of crisis after being displaced by a socially, politically and economically dominant one</a:t>
            </a:r>
            <a:r>
              <a:rPr lang="en-US" sz="1050" b="0" i="0" u="none" strike="noStrike" kern="1200" dirty="0">
                <a:solidFill>
                  <a:schemeClr val="tx1"/>
                </a:solidFill>
                <a:effectLst/>
                <a:latin typeface="+mn-lt"/>
                <a:ea typeface="+mn-ea"/>
                <a:cs typeface="+mn-cs"/>
              </a:rPr>
              <a:t>. Sometimes, especially in immigrant communities, parents will decide not to teach their children their heritage language, perceiving it as a potential hindrance to their success in life, by proving a language of prestige.</a:t>
            </a:r>
            <a:endParaRPr lang="en-US" sz="1050" dirty="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ea typeface="Helvetica Neue" panose="02000503000000020004" pitchFamily="2" charset="0"/>
                <a:cs typeface="Helvetica Neue" panose="02000503000000020004" pitchFamily="2" charset="0"/>
              </a:rPr>
              <a:t>Additionally, </a:t>
            </a:r>
            <a:r>
              <a:rPr lang="en-US" sz="1050" b="1" u="none" strike="noStrike" kern="1200" dirty="0">
                <a:solidFill>
                  <a:schemeClr val="tx1"/>
                </a:solidFill>
                <a:effectLst/>
                <a:latin typeface="+mn-lt"/>
                <a:ea typeface="+mn-ea"/>
                <a:cs typeface="+mn-cs"/>
              </a:rPr>
              <a:t>the decline of linguistic diversity is linked to the loss of biodiversity. 70% of the world's languages were found within the planet's biodiversity hotspots</a:t>
            </a:r>
            <a:r>
              <a:rPr lang="en-US" sz="1050" u="none" strike="noStrike" kern="1200" dirty="0">
                <a:solidFill>
                  <a:schemeClr val="tx1"/>
                </a:solidFill>
                <a:effectLst/>
                <a:latin typeface="+mn-lt"/>
                <a:ea typeface="+mn-ea"/>
                <a:cs typeface="+mn-cs"/>
              </a:rPr>
              <a:t>. Data showed that as these important environmental areas were degraded over time, cultures and languages in the area were also being lost. Indeed, the sharp </a:t>
            </a:r>
            <a:r>
              <a:rPr lang="lt-LT" sz="1050" dirty="0">
                <a:ea typeface="Helvetica Neue" panose="02000503000000020004" pitchFamily="2" charset="0"/>
                <a:cs typeface="Helvetica Neue" panose="02000503000000020004" pitchFamily="2" charset="0"/>
              </a:rPr>
              <a:t>decline in biodiversity </a:t>
            </a:r>
            <a:r>
              <a:rPr lang="en-US" sz="1050" dirty="0">
                <a:ea typeface="Helvetica Neue" panose="02000503000000020004" pitchFamily="2" charset="0"/>
                <a:cs typeface="Helvetica Neue" panose="02000503000000020004" pitchFamily="2" charset="0"/>
              </a:rPr>
              <a:t>that can be observed </a:t>
            </a:r>
            <a:r>
              <a:rPr lang="lt-LT" sz="1050" dirty="0">
                <a:ea typeface="Helvetica Neue" panose="02000503000000020004" pitchFamily="2" charset="0"/>
                <a:cs typeface="Helvetica Neue" panose="02000503000000020004" pitchFamily="2" charset="0"/>
              </a:rPr>
              <a:t>is affecting every region of the world, threathening the ability of people to find necessary goods for their life such as water, clean air and food.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u="none" strike="noStrike" kern="1200" dirty="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5"/>
          </p:nvPr>
        </p:nvSpPr>
        <p:spPr/>
        <p:txBody>
          <a:bodyPr/>
          <a:lstStyle/>
          <a:p>
            <a:fld id="{1E02C6EA-FDF6-F24C-A1BD-D1F99CA3617A}" type="slidenum">
              <a:rPr lang="lt-LT" smtClean="0"/>
              <a:t>9</a:t>
            </a:fld>
            <a:endParaRPr lang="lt-LT"/>
          </a:p>
        </p:txBody>
      </p:sp>
    </p:spTree>
    <p:extLst>
      <p:ext uri="{BB962C8B-B14F-4D97-AF65-F5344CB8AC3E}">
        <p14:creationId xmlns:p14="http://schemas.microsoft.com/office/powerpoint/2010/main" val="112523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9E1C-2AD3-6F43-90CA-AC58AB785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6C6B9D5D-20AC-B14D-B78E-6323B9C26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0250A53B-3044-3947-AB51-C086BFC104AB}"/>
              </a:ext>
            </a:extLst>
          </p:cNvPr>
          <p:cNvSpPr>
            <a:spLocks noGrp="1"/>
          </p:cNvSpPr>
          <p:nvPr>
            <p:ph type="dt" sz="half" idx="10"/>
          </p:nvPr>
        </p:nvSpPr>
        <p:spPr/>
        <p:txBody>
          <a:bodyPr/>
          <a:lstStyle/>
          <a:p>
            <a:fld id="{1D81268D-77EF-4972-B6B1-3FB32ED61D2D}" type="datetime1">
              <a:rPr lang="lt-LT" smtClean="0"/>
              <a:t>2020-02-24</a:t>
            </a:fld>
            <a:endParaRPr lang="lt-LT"/>
          </a:p>
        </p:txBody>
      </p:sp>
      <p:sp>
        <p:nvSpPr>
          <p:cNvPr id="5" name="Footer Placeholder 4">
            <a:extLst>
              <a:ext uri="{FF2B5EF4-FFF2-40B4-BE49-F238E27FC236}">
                <a16:creationId xmlns:a16="http://schemas.microsoft.com/office/drawing/2014/main" id="{0A9DD776-C388-694C-8176-E1405FF6A3E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DF390EF-EA98-FF4F-82E6-4678C04A3F66}"/>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277558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37D3-A994-0A4E-BEC4-33995E5B332A}"/>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E1775902-66C0-9B4B-8388-DCE3878143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18F534A-C57D-E14D-92BE-28DC3F850A3A}"/>
              </a:ext>
            </a:extLst>
          </p:cNvPr>
          <p:cNvSpPr>
            <a:spLocks noGrp="1"/>
          </p:cNvSpPr>
          <p:nvPr>
            <p:ph type="dt" sz="half" idx="10"/>
          </p:nvPr>
        </p:nvSpPr>
        <p:spPr/>
        <p:txBody>
          <a:bodyPr/>
          <a:lstStyle/>
          <a:p>
            <a:fld id="{E57C4BDC-A136-4A7E-BAE7-309A0FC9A711}" type="datetime1">
              <a:rPr lang="lt-LT" smtClean="0"/>
              <a:t>2020-02-24</a:t>
            </a:fld>
            <a:endParaRPr lang="lt-LT"/>
          </a:p>
        </p:txBody>
      </p:sp>
      <p:sp>
        <p:nvSpPr>
          <p:cNvPr id="5" name="Footer Placeholder 4">
            <a:extLst>
              <a:ext uri="{FF2B5EF4-FFF2-40B4-BE49-F238E27FC236}">
                <a16:creationId xmlns:a16="http://schemas.microsoft.com/office/drawing/2014/main" id="{6BD7E0CF-5866-0943-A9FA-BD0257C0B85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7527CEB-BCBD-174D-870E-097F4CCFE4A0}"/>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105183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3A878-E649-514F-8319-BB519137F4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8678559-A1F1-9148-8B81-067C301F1E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8FDE3191-896C-0F44-BABE-84355D2B6C5D}"/>
              </a:ext>
            </a:extLst>
          </p:cNvPr>
          <p:cNvSpPr>
            <a:spLocks noGrp="1"/>
          </p:cNvSpPr>
          <p:nvPr>
            <p:ph type="dt" sz="half" idx="10"/>
          </p:nvPr>
        </p:nvSpPr>
        <p:spPr/>
        <p:txBody>
          <a:bodyPr/>
          <a:lstStyle/>
          <a:p>
            <a:fld id="{E62BCA2F-1631-4E9A-84DE-6C251ECC55FE}" type="datetime1">
              <a:rPr lang="lt-LT" smtClean="0"/>
              <a:t>2020-02-24</a:t>
            </a:fld>
            <a:endParaRPr lang="lt-LT"/>
          </a:p>
        </p:txBody>
      </p:sp>
      <p:sp>
        <p:nvSpPr>
          <p:cNvPr id="5" name="Footer Placeholder 4">
            <a:extLst>
              <a:ext uri="{FF2B5EF4-FFF2-40B4-BE49-F238E27FC236}">
                <a16:creationId xmlns:a16="http://schemas.microsoft.com/office/drawing/2014/main" id="{DC459F3A-1A20-5E45-944E-B5FE9592AAD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D783467-5801-D44A-983D-0128CC3E8BB2}"/>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7402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8A71E2C-3DFE-48DF-AFA4-505A9C903C32}" type="datetime1">
              <a:rPr lang="lt-LT" smtClean="0"/>
              <a:t>2020-02-24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90784-368B-4F4B-861C-5AC79F3343AF}" type="slidenum">
              <a:rPr lang="en-US" smtClean="0"/>
              <a:t>‹#›</a:t>
            </a:fld>
            <a:endParaRPr lang="en-US"/>
          </a:p>
        </p:txBody>
      </p:sp>
    </p:spTree>
    <p:extLst>
      <p:ext uri="{BB962C8B-B14F-4D97-AF65-F5344CB8AC3E}">
        <p14:creationId xmlns:p14="http://schemas.microsoft.com/office/powerpoint/2010/main" val="67923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CCCD-65D3-C246-B84C-BE6E66139A40}"/>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6563338F-C7BF-EF4B-ABA9-2EAB8A7B24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61EAE980-18CD-B244-B592-E1B6E8C11733}"/>
              </a:ext>
            </a:extLst>
          </p:cNvPr>
          <p:cNvSpPr>
            <a:spLocks noGrp="1"/>
          </p:cNvSpPr>
          <p:nvPr>
            <p:ph type="dt" sz="half" idx="10"/>
          </p:nvPr>
        </p:nvSpPr>
        <p:spPr/>
        <p:txBody>
          <a:bodyPr/>
          <a:lstStyle/>
          <a:p>
            <a:fld id="{C58D1248-E85A-4419-A60B-2BAB67615A03}" type="datetime1">
              <a:rPr lang="lt-LT" smtClean="0"/>
              <a:t>2020-02-24</a:t>
            </a:fld>
            <a:endParaRPr lang="lt-LT"/>
          </a:p>
        </p:txBody>
      </p:sp>
      <p:sp>
        <p:nvSpPr>
          <p:cNvPr id="5" name="Footer Placeholder 4">
            <a:extLst>
              <a:ext uri="{FF2B5EF4-FFF2-40B4-BE49-F238E27FC236}">
                <a16:creationId xmlns:a16="http://schemas.microsoft.com/office/drawing/2014/main" id="{E66F5BE9-7D26-C04C-B88A-88278DF76C8C}"/>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E0954C5-E1BE-7F4D-8A7E-6DCA1CB93FA4}"/>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191537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D34D-4C71-F342-91CB-736221C41B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1BB22B64-9B69-C94F-8E31-A178F2E7C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6A288A-8CD2-FC40-AC0E-DA704D921CBE}"/>
              </a:ext>
            </a:extLst>
          </p:cNvPr>
          <p:cNvSpPr>
            <a:spLocks noGrp="1"/>
          </p:cNvSpPr>
          <p:nvPr>
            <p:ph type="dt" sz="half" idx="10"/>
          </p:nvPr>
        </p:nvSpPr>
        <p:spPr/>
        <p:txBody>
          <a:bodyPr/>
          <a:lstStyle/>
          <a:p>
            <a:fld id="{3FED2AB0-A2F9-49DC-A35C-066B8D5EC3EF}" type="datetime1">
              <a:rPr lang="lt-LT" smtClean="0"/>
              <a:t>2020-02-24</a:t>
            </a:fld>
            <a:endParaRPr lang="lt-LT"/>
          </a:p>
        </p:txBody>
      </p:sp>
      <p:sp>
        <p:nvSpPr>
          <p:cNvPr id="5" name="Footer Placeholder 4">
            <a:extLst>
              <a:ext uri="{FF2B5EF4-FFF2-40B4-BE49-F238E27FC236}">
                <a16:creationId xmlns:a16="http://schemas.microsoft.com/office/drawing/2014/main" id="{CC3AE693-3860-9149-AC97-2D8AB043885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206088D-0E8F-DA40-90AD-F4C59F41463A}"/>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271006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ED4A-4D45-5C41-B775-E756943D4076}"/>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134BCCC-DB36-4240-9CFD-A5206BEE76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AB9767DB-84E2-104D-8DE1-797B87363D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AD92F518-47F8-CF47-9A98-4AE75A23A1CC}"/>
              </a:ext>
            </a:extLst>
          </p:cNvPr>
          <p:cNvSpPr>
            <a:spLocks noGrp="1"/>
          </p:cNvSpPr>
          <p:nvPr>
            <p:ph type="dt" sz="half" idx="10"/>
          </p:nvPr>
        </p:nvSpPr>
        <p:spPr/>
        <p:txBody>
          <a:bodyPr/>
          <a:lstStyle/>
          <a:p>
            <a:fld id="{26CC55CE-8817-44CC-A47D-33A2A217588C}" type="datetime1">
              <a:rPr lang="lt-LT" smtClean="0"/>
              <a:t>2020-02-24</a:t>
            </a:fld>
            <a:endParaRPr lang="lt-LT"/>
          </a:p>
        </p:txBody>
      </p:sp>
      <p:sp>
        <p:nvSpPr>
          <p:cNvPr id="6" name="Footer Placeholder 5">
            <a:extLst>
              <a:ext uri="{FF2B5EF4-FFF2-40B4-BE49-F238E27FC236}">
                <a16:creationId xmlns:a16="http://schemas.microsoft.com/office/drawing/2014/main" id="{1B08335F-F526-F645-8CE8-92B283BA7E21}"/>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0E862D5D-88B3-C648-883A-F20D73A553F2}"/>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149655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BA45-9E47-484E-8A7E-69BB2A30CCFD}"/>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870C1A7E-DFF1-5A45-8F46-EDD8B92D3F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44D9C1-6A90-284E-9CE1-62AE4742A4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7F820065-6FE3-F44D-830D-7C8E58585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717456-F468-454D-8BC9-05BCD4DB5D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857F835B-3346-0F46-9C48-8B2AFB9E205D}"/>
              </a:ext>
            </a:extLst>
          </p:cNvPr>
          <p:cNvSpPr>
            <a:spLocks noGrp="1"/>
          </p:cNvSpPr>
          <p:nvPr>
            <p:ph type="dt" sz="half" idx="10"/>
          </p:nvPr>
        </p:nvSpPr>
        <p:spPr/>
        <p:txBody>
          <a:bodyPr/>
          <a:lstStyle/>
          <a:p>
            <a:fld id="{15524B4E-6F5E-4D71-87C4-79BAC8C29A72}" type="datetime1">
              <a:rPr lang="lt-LT" smtClean="0"/>
              <a:t>2020-02-24</a:t>
            </a:fld>
            <a:endParaRPr lang="lt-LT"/>
          </a:p>
        </p:txBody>
      </p:sp>
      <p:sp>
        <p:nvSpPr>
          <p:cNvPr id="8" name="Footer Placeholder 7">
            <a:extLst>
              <a:ext uri="{FF2B5EF4-FFF2-40B4-BE49-F238E27FC236}">
                <a16:creationId xmlns:a16="http://schemas.microsoft.com/office/drawing/2014/main" id="{8BA44365-64AE-1A4B-96AA-9E527BE6D99C}"/>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BEE65DE6-C1A9-7E46-AD3B-628049699D68}"/>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289894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0715-B74A-DD4B-9F50-4E01305B01F9}"/>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F9917766-C086-1440-93F7-0D201B11337A}"/>
              </a:ext>
            </a:extLst>
          </p:cNvPr>
          <p:cNvSpPr>
            <a:spLocks noGrp="1"/>
          </p:cNvSpPr>
          <p:nvPr>
            <p:ph type="dt" sz="half" idx="10"/>
          </p:nvPr>
        </p:nvSpPr>
        <p:spPr/>
        <p:txBody>
          <a:bodyPr/>
          <a:lstStyle/>
          <a:p>
            <a:fld id="{A30891CF-EE9B-4B2E-8B66-0BCC506B4596}" type="datetime1">
              <a:rPr lang="lt-LT" smtClean="0"/>
              <a:t>2020-02-24</a:t>
            </a:fld>
            <a:endParaRPr lang="lt-LT"/>
          </a:p>
        </p:txBody>
      </p:sp>
      <p:sp>
        <p:nvSpPr>
          <p:cNvPr id="4" name="Footer Placeholder 3">
            <a:extLst>
              <a:ext uri="{FF2B5EF4-FFF2-40B4-BE49-F238E27FC236}">
                <a16:creationId xmlns:a16="http://schemas.microsoft.com/office/drawing/2014/main" id="{CB8E6179-BE37-A046-8F72-7250B7658524}"/>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D246ADA-A38D-FD41-92DF-05B667E63866}"/>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418571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3AD15-E251-2F4F-80B6-AD46AE2081DB}"/>
              </a:ext>
            </a:extLst>
          </p:cNvPr>
          <p:cNvSpPr>
            <a:spLocks noGrp="1"/>
          </p:cNvSpPr>
          <p:nvPr>
            <p:ph type="dt" sz="half" idx="10"/>
          </p:nvPr>
        </p:nvSpPr>
        <p:spPr/>
        <p:txBody>
          <a:bodyPr/>
          <a:lstStyle/>
          <a:p>
            <a:fld id="{3171F7BB-F133-4D92-B688-975029C7A61F}" type="datetime1">
              <a:rPr lang="lt-LT" smtClean="0"/>
              <a:t>2020-02-24</a:t>
            </a:fld>
            <a:endParaRPr lang="lt-LT"/>
          </a:p>
        </p:txBody>
      </p:sp>
      <p:sp>
        <p:nvSpPr>
          <p:cNvPr id="3" name="Footer Placeholder 2">
            <a:extLst>
              <a:ext uri="{FF2B5EF4-FFF2-40B4-BE49-F238E27FC236}">
                <a16:creationId xmlns:a16="http://schemas.microsoft.com/office/drawing/2014/main" id="{EB30B070-86DA-7349-8B17-5F1EFFB181B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9F3C16A-8240-D649-BBA4-27ABCA0BBEF1}"/>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221517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8EC4-E784-2542-8276-172F2223E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72B5E2CA-635B-9D49-A238-8167A135F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A725655B-35B1-7A43-8CFC-6789823D8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43D0A1-B479-A94F-AC39-120880B8EA98}"/>
              </a:ext>
            </a:extLst>
          </p:cNvPr>
          <p:cNvSpPr>
            <a:spLocks noGrp="1"/>
          </p:cNvSpPr>
          <p:nvPr>
            <p:ph type="dt" sz="half" idx="10"/>
          </p:nvPr>
        </p:nvSpPr>
        <p:spPr/>
        <p:txBody>
          <a:bodyPr/>
          <a:lstStyle/>
          <a:p>
            <a:fld id="{B4D49A90-B57A-4DD6-8AD0-276C4A406E6B}" type="datetime1">
              <a:rPr lang="lt-LT" smtClean="0"/>
              <a:t>2020-02-24</a:t>
            </a:fld>
            <a:endParaRPr lang="lt-LT"/>
          </a:p>
        </p:txBody>
      </p:sp>
      <p:sp>
        <p:nvSpPr>
          <p:cNvPr id="6" name="Footer Placeholder 5">
            <a:extLst>
              <a:ext uri="{FF2B5EF4-FFF2-40B4-BE49-F238E27FC236}">
                <a16:creationId xmlns:a16="http://schemas.microsoft.com/office/drawing/2014/main" id="{EDCB92FD-9381-3F44-BC46-3D9F21CAF2C9}"/>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EEE5D002-BD75-D44C-BE27-7FA1090E4D60}"/>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69750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97D0-1DFD-6C4A-96CD-51D171840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FB971CF-ADAB-044C-993B-9DE9CA245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33CA9E0D-D933-F14C-8E55-847963506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677D98-039A-EB4A-92C4-70806E927D14}"/>
              </a:ext>
            </a:extLst>
          </p:cNvPr>
          <p:cNvSpPr>
            <a:spLocks noGrp="1"/>
          </p:cNvSpPr>
          <p:nvPr>
            <p:ph type="dt" sz="half" idx="10"/>
          </p:nvPr>
        </p:nvSpPr>
        <p:spPr/>
        <p:txBody>
          <a:bodyPr/>
          <a:lstStyle/>
          <a:p>
            <a:fld id="{10D081D3-32FE-4510-B010-D059C9AA3108}" type="datetime1">
              <a:rPr lang="lt-LT" smtClean="0"/>
              <a:t>2020-02-24</a:t>
            </a:fld>
            <a:endParaRPr lang="lt-LT"/>
          </a:p>
        </p:txBody>
      </p:sp>
      <p:sp>
        <p:nvSpPr>
          <p:cNvPr id="6" name="Footer Placeholder 5">
            <a:extLst>
              <a:ext uri="{FF2B5EF4-FFF2-40B4-BE49-F238E27FC236}">
                <a16:creationId xmlns:a16="http://schemas.microsoft.com/office/drawing/2014/main" id="{71D7EF10-1171-B84A-9CBD-CE52ADD0973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10AECC94-ECB9-F447-A15E-9EECCFE5838C}"/>
              </a:ext>
            </a:extLst>
          </p:cNvPr>
          <p:cNvSpPr>
            <a:spLocks noGrp="1"/>
          </p:cNvSpPr>
          <p:nvPr>
            <p:ph type="sldNum" sz="quarter" idx="12"/>
          </p:nvPr>
        </p:nvSpPr>
        <p:spPr/>
        <p:txBody>
          <a:bodyPr/>
          <a:lstStyle/>
          <a:p>
            <a:fld id="{E02FF757-2869-254B-8F09-850A09E7852D}" type="slidenum">
              <a:rPr lang="lt-LT" smtClean="0"/>
              <a:t>‹#›</a:t>
            </a:fld>
            <a:endParaRPr lang="lt-LT"/>
          </a:p>
        </p:txBody>
      </p:sp>
    </p:spTree>
    <p:extLst>
      <p:ext uri="{BB962C8B-B14F-4D97-AF65-F5344CB8AC3E}">
        <p14:creationId xmlns:p14="http://schemas.microsoft.com/office/powerpoint/2010/main" val="168001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D3A0C-DD36-3349-8E5A-FC6282DFE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70339CF-983F-B449-9523-2D28B5C2D0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669BCD8-AB16-4348-846A-751980F3E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5A191-6AE8-4CA5-AAE8-A41B6F1A1374}" type="datetime1">
              <a:rPr lang="lt-LT" smtClean="0"/>
              <a:t>2020-02-24</a:t>
            </a:fld>
            <a:endParaRPr lang="lt-LT"/>
          </a:p>
        </p:txBody>
      </p:sp>
      <p:sp>
        <p:nvSpPr>
          <p:cNvPr id="5" name="Footer Placeholder 4">
            <a:extLst>
              <a:ext uri="{FF2B5EF4-FFF2-40B4-BE49-F238E27FC236}">
                <a16:creationId xmlns:a16="http://schemas.microsoft.com/office/drawing/2014/main" id="{63CD1958-E51A-3E4E-A7D1-AD30F73AA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693C0000-421F-754B-B8BA-754B7E935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FF757-2869-254B-8F09-850A09E7852D}" type="slidenum">
              <a:rPr lang="lt-LT" smtClean="0"/>
              <a:t>‹#›</a:t>
            </a:fld>
            <a:endParaRPr lang="lt-LT"/>
          </a:p>
        </p:txBody>
      </p:sp>
    </p:spTree>
    <p:extLst>
      <p:ext uri="{BB962C8B-B14F-4D97-AF65-F5344CB8AC3E}">
        <p14:creationId xmlns:p14="http://schemas.microsoft.com/office/powerpoint/2010/main" val="3615045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bbc.com/news/technology-51497800"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hyperlink" Target="https://www.un.org/pga/74/event/high-level-event-for-the-closing-of-the-2019-international-year-of-indigenous-languages/" TargetMode="External"/><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cambridge.org/US/academic/subjects/economics/economic-development-and-growth/indigenous-peoples-poverty-and-developmen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5354-46B1-2743-B87D-E001D4A13488}"/>
              </a:ext>
            </a:extLst>
          </p:cNvPr>
          <p:cNvSpPr>
            <a:spLocks noGrp="1"/>
          </p:cNvSpPr>
          <p:nvPr>
            <p:ph type="ctrTitle"/>
          </p:nvPr>
        </p:nvSpPr>
        <p:spPr>
          <a:xfrm>
            <a:off x="2047225" y="2903376"/>
            <a:ext cx="9417424" cy="1379828"/>
          </a:xfrm>
        </p:spPr>
        <p:txBody>
          <a:bodyPr>
            <a:noAutofit/>
          </a:bodyPr>
          <a:lstStyle/>
          <a:p>
            <a:pPr algn="l"/>
            <a:r>
              <a:rPr lang="en-US" sz="3200" b="1" dirty="0">
                <a:latin typeface="+mn-lt"/>
              </a:rPr>
              <a:t>Linguistic diversity: global and local challenges </a:t>
            </a:r>
            <a:r>
              <a:rPr lang="lt-LT" sz="3200" b="1" dirty="0">
                <a:latin typeface="+mn-lt"/>
                <a:ea typeface="Helvetica Neue" panose="02000503000000020004" pitchFamily="2" charset="0"/>
                <a:cs typeface="Helvetica Neue" panose="02000503000000020004" pitchFamily="2" charset="0"/>
              </a:rPr>
              <a:t/>
            </a:r>
            <a:br>
              <a:rPr lang="lt-LT" sz="3200" b="1" dirty="0">
                <a:latin typeface="+mn-lt"/>
                <a:ea typeface="Helvetica Neue" panose="02000503000000020004" pitchFamily="2" charset="0"/>
                <a:cs typeface="Helvetica Neue" panose="02000503000000020004" pitchFamily="2" charset="0"/>
              </a:rPr>
            </a:br>
            <a:r>
              <a:rPr lang="lt-LT" sz="3200" b="1" dirty="0" err="1">
                <a:solidFill>
                  <a:srgbClr val="C00000"/>
                </a:solidFill>
                <a:latin typeface="+mn-lt"/>
                <a:ea typeface="Helvetica Neue" panose="02000503000000020004" pitchFamily="2" charset="0"/>
                <a:cs typeface="Helvetica Neue" panose="02000503000000020004" pitchFamily="2" charset="0"/>
              </a:rPr>
              <a:t>Diversidad</a:t>
            </a:r>
            <a:r>
              <a:rPr lang="lt-LT" sz="3200" b="1" dirty="0">
                <a:solidFill>
                  <a:srgbClr val="C00000"/>
                </a:solidFill>
                <a:latin typeface="+mn-lt"/>
                <a:ea typeface="Helvetica Neue" panose="02000503000000020004" pitchFamily="2" charset="0"/>
                <a:cs typeface="Helvetica Neue" panose="02000503000000020004" pitchFamily="2" charset="0"/>
              </a:rPr>
              <a:t> </a:t>
            </a:r>
            <a:r>
              <a:rPr lang="lt-LT" sz="3200" b="1" dirty="0" err="1">
                <a:solidFill>
                  <a:srgbClr val="C00000"/>
                </a:solidFill>
                <a:latin typeface="+mn-lt"/>
                <a:ea typeface="Helvetica Neue" panose="02000503000000020004" pitchFamily="2" charset="0"/>
                <a:cs typeface="Helvetica Neue" panose="02000503000000020004" pitchFamily="2" charset="0"/>
              </a:rPr>
              <a:t>lingüística</a:t>
            </a:r>
            <a:r>
              <a:rPr lang="lt-LT" sz="3200" b="1" dirty="0">
                <a:solidFill>
                  <a:srgbClr val="C00000"/>
                </a:solidFill>
                <a:latin typeface="+mn-lt"/>
                <a:ea typeface="Helvetica Neue" panose="02000503000000020004" pitchFamily="2" charset="0"/>
                <a:cs typeface="Helvetica Neue" panose="02000503000000020004" pitchFamily="2" charset="0"/>
              </a:rPr>
              <a:t>: </a:t>
            </a:r>
            <a:r>
              <a:rPr lang="lt-LT" sz="3200" b="1" dirty="0" err="1">
                <a:solidFill>
                  <a:srgbClr val="C00000"/>
                </a:solidFill>
                <a:latin typeface="+mn-lt"/>
                <a:ea typeface="Helvetica Neue" panose="02000503000000020004" pitchFamily="2" charset="0"/>
                <a:cs typeface="Helvetica Neue" panose="02000503000000020004" pitchFamily="2" charset="0"/>
              </a:rPr>
              <a:t>desafíos</a:t>
            </a:r>
            <a:r>
              <a:rPr lang="lt-LT" sz="3200" b="1" dirty="0">
                <a:solidFill>
                  <a:srgbClr val="C00000"/>
                </a:solidFill>
                <a:latin typeface="+mn-lt"/>
                <a:ea typeface="Helvetica Neue" panose="02000503000000020004" pitchFamily="2" charset="0"/>
                <a:cs typeface="Helvetica Neue" panose="02000503000000020004" pitchFamily="2" charset="0"/>
              </a:rPr>
              <a:t> </a:t>
            </a:r>
            <a:r>
              <a:rPr lang="lt-LT" sz="3200" b="1" dirty="0" err="1">
                <a:solidFill>
                  <a:srgbClr val="C00000"/>
                </a:solidFill>
                <a:latin typeface="+mn-lt"/>
                <a:ea typeface="Helvetica Neue" panose="02000503000000020004" pitchFamily="2" charset="0"/>
                <a:cs typeface="Helvetica Neue" panose="02000503000000020004" pitchFamily="2" charset="0"/>
              </a:rPr>
              <a:t>globales</a:t>
            </a:r>
            <a:r>
              <a:rPr lang="lt-LT" sz="3200" b="1" dirty="0">
                <a:solidFill>
                  <a:srgbClr val="C00000"/>
                </a:solidFill>
                <a:latin typeface="+mn-lt"/>
                <a:ea typeface="Helvetica Neue" panose="02000503000000020004" pitchFamily="2" charset="0"/>
                <a:cs typeface="Helvetica Neue" panose="02000503000000020004" pitchFamily="2" charset="0"/>
              </a:rPr>
              <a:t> y </a:t>
            </a:r>
            <a:r>
              <a:rPr lang="lt-LT" sz="3200" b="1" dirty="0" err="1">
                <a:solidFill>
                  <a:srgbClr val="C00000"/>
                </a:solidFill>
                <a:latin typeface="+mn-lt"/>
                <a:ea typeface="Helvetica Neue" panose="02000503000000020004" pitchFamily="2" charset="0"/>
                <a:cs typeface="Helvetica Neue" panose="02000503000000020004" pitchFamily="2" charset="0"/>
              </a:rPr>
              <a:t>locales</a:t>
            </a:r>
            <a:r>
              <a:rPr lang="lt-LT" sz="3200" b="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lt-LT" sz="3200" b="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lt-LT" sz="3200" b="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Image 2">
            <a:extLst>
              <a:ext uri="{FF2B5EF4-FFF2-40B4-BE49-F238E27FC236}">
                <a16:creationId xmlns:a16="http://schemas.microsoft.com/office/drawing/2014/main" id="{A2B22E4F-62BE-E849-984F-76D0BE64C3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81" t="13604" r="9959"/>
          <a:stretch/>
        </p:blipFill>
        <p:spPr>
          <a:xfrm>
            <a:off x="424069" y="408886"/>
            <a:ext cx="3468944" cy="2218372"/>
          </a:xfrm>
          <a:prstGeom prst="rect">
            <a:avLst/>
          </a:prstGeom>
        </p:spPr>
      </p:pic>
      <p:sp>
        <p:nvSpPr>
          <p:cNvPr id="7" name="Subtitle 2">
            <a:extLst>
              <a:ext uri="{FF2B5EF4-FFF2-40B4-BE49-F238E27FC236}">
                <a16:creationId xmlns:a16="http://schemas.microsoft.com/office/drawing/2014/main" id="{A0C9770D-0F9D-F540-A28D-AF1D1AD9A1B7}"/>
              </a:ext>
            </a:extLst>
          </p:cNvPr>
          <p:cNvSpPr txBox="1">
            <a:spLocks/>
          </p:cNvSpPr>
          <p:nvPr/>
        </p:nvSpPr>
        <p:spPr>
          <a:xfrm>
            <a:off x="2047225" y="4708843"/>
            <a:ext cx="5282747" cy="16043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lt-LT" sz="2000" b="1" dirty="0"/>
              <a:t/>
            </a:r>
            <a:br>
              <a:rPr lang="lt-LT" sz="2000" b="1" dirty="0"/>
            </a:br>
            <a:r>
              <a:rPr lang="lt-LT" sz="1800" dirty="0" err="1">
                <a:ea typeface="Helvetica Neue" panose="02000503000000020004" pitchFamily="2" charset="0"/>
                <a:cs typeface="Helvetica Neue" panose="02000503000000020004" pitchFamily="2" charset="0"/>
              </a:rPr>
              <a:t>Dr</a:t>
            </a:r>
            <a:r>
              <a:rPr lang="lt-LT" sz="1800" dirty="0">
                <a:ea typeface="Helvetica Neue" panose="02000503000000020004" pitchFamily="2" charset="0"/>
                <a:cs typeface="Helvetica Neue" panose="02000503000000020004" pitchFamily="2" charset="0"/>
              </a:rPr>
              <a:t> Irmgarda Kasinskaite-Buddeberg</a:t>
            </a:r>
            <a:br>
              <a:rPr lang="lt-LT" sz="1800" dirty="0">
                <a:ea typeface="Helvetica Neue" panose="02000503000000020004" pitchFamily="2" charset="0"/>
                <a:cs typeface="Helvetica Neue" panose="02000503000000020004" pitchFamily="2" charset="0"/>
              </a:rPr>
            </a:br>
            <a:r>
              <a:rPr lang="lt-LT" sz="1800" dirty="0" err="1">
                <a:ea typeface="Helvetica Neue" panose="02000503000000020004" pitchFamily="2" charset="0"/>
                <a:cs typeface="Helvetica Neue" panose="02000503000000020004" pitchFamily="2" charset="0"/>
              </a:rPr>
              <a:t>Programme</a:t>
            </a:r>
            <a:r>
              <a:rPr lang="lt-LT" sz="1800" dirty="0">
                <a:ea typeface="Helvetica Neue" panose="02000503000000020004" pitchFamily="2" charset="0"/>
                <a:cs typeface="Helvetica Neue" panose="02000503000000020004" pitchFamily="2" charset="0"/>
              </a:rPr>
              <a:t> </a:t>
            </a:r>
            <a:r>
              <a:rPr lang="lt-LT" sz="1800" dirty="0" err="1">
                <a:ea typeface="Helvetica Neue" panose="02000503000000020004" pitchFamily="2" charset="0"/>
                <a:cs typeface="Helvetica Neue" panose="02000503000000020004" pitchFamily="2" charset="0"/>
              </a:rPr>
              <a:t>specialist</a:t>
            </a:r>
            <a:r>
              <a:rPr lang="lt-LT" sz="1800" dirty="0">
                <a:ea typeface="Helvetica Neue" panose="02000503000000020004" pitchFamily="2" charset="0"/>
                <a:cs typeface="Helvetica Neue" panose="02000503000000020004" pitchFamily="2" charset="0"/>
              </a:rPr>
              <a:t/>
            </a:r>
            <a:br>
              <a:rPr lang="lt-LT" sz="1800" dirty="0">
                <a:ea typeface="Helvetica Neue" panose="02000503000000020004" pitchFamily="2" charset="0"/>
                <a:cs typeface="Helvetica Neue" panose="02000503000000020004" pitchFamily="2" charset="0"/>
              </a:rPr>
            </a:br>
            <a:r>
              <a:rPr lang="lt-LT" sz="1800" dirty="0" err="1">
                <a:ea typeface="Helvetica Neue" panose="02000503000000020004" pitchFamily="2" charset="0"/>
                <a:cs typeface="Helvetica Neue" panose="02000503000000020004" pitchFamily="2" charset="0"/>
              </a:rPr>
              <a:t>Communication</a:t>
            </a:r>
            <a:r>
              <a:rPr lang="lt-LT" sz="1800" dirty="0">
                <a:ea typeface="Helvetica Neue" panose="02000503000000020004" pitchFamily="2" charset="0"/>
                <a:cs typeface="Helvetica Neue" panose="02000503000000020004" pitchFamily="2" charset="0"/>
              </a:rPr>
              <a:t> </a:t>
            </a:r>
            <a:r>
              <a:rPr lang="lt-LT" sz="1800" dirty="0" err="1">
                <a:ea typeface="Helvetica Neue" panose="02000503000000020004" pitchFamily="2" charset="0"/>
                <a:cs typeface="Helvetica Neue" panose="02000503000000020004" pitchFamily="2" charset="0"/>
              </a:rPr>
              <a:t>and</a:t>
            </a:r>
            <a:r>
              <a:rPr lang="lt-LT" sz="1800" dirty="0">
                <a:ea typeface="Helvetica Neue" panose="02000503000000020004" pitchFamily="2" charset="0"/>
                <a:cs typeface="Helvetica Neue" panose="02000503000000020004" pitchFamily="2" charset="0"/>
              </a:rPr>
              <a:t> </a:t>
            </a:r>
            <a:r>
              <a:rPr lang="lt-LT" sz="1800" dirty="0" err="1">
                <a:ea typeface="Helvetica Neue" panose="02000503000000020004" pitchFamily="2" charset="0"/>
                <a:cs typeface="Helvetica Neue" panose="02000503000000020004" pitchFamily="2" charset="0"/>
              </a:rPr>
              <a:t>Information</a:t>
            </a:r>
            <a:r>
              <a:rPr lang="lt-LT" sz="1800" dirty="0">
                <a:ea typeface="Helvetica Neue" panose="02000503000000020004" pitchFamily="2" charset="0"/>
                <a:cs typeface="Helvetica Neue" panose="02000503000000020004" pitchFamily="2" charset="0"/>
              </a:rPr>
              <a:t> </a:t>
            </a:r>
            <a:r>
              <a:rPr lang="lt-LT" sz="1800" dirty="0" err="1">
                <a:ea typeface="Helvetica Neue" panose="02000503000000020004" pitchFamily="2" charset="0"/>
                <a:cs typeface="Helvetica Neue" panose="02000503000000020004" pitchFamily="2" charset="0"/>
              </a:rPr>
              <a:t>Sector</a:t>
            </a:r>
            <a:r>
              <a:rPr lang="lt-LT" sz="1800" dirty="0">
                <a:ea typeface="Helvetica Neue" panose="02000503000000020004" pitchFamily="2" charset="0"/>
                <a:cs typeface="Helvetica Neue" panose="02000503000000020004" pitchFamily="2" charset="0"/>
              </a:rPr>
              <a:t/>
            </a:r>
            <a:br>
              <a:rPr lang="lt-LT" sz="1800" dirty="0">
                <a:ea typeface="Helvetica Neue" panose="02000503000000020004" pitchFamily="2" charset="0"/>
                <a:cs typeface="Helvetica Neue" panose="02000503000000020004" pitchFamily="2" charset="0"/>
              </a:rPr>
            </a:br>
            <a:r>
              <a:rPr lang="lt-LT" sz="1800" dirty="0">
                <a:ea typeface="Helvetica Neue" panose="02000503000000020004" pitchFamily="2" charset="0"/>
                <a:cs typeface="Helvetica Neue" panose="02000503000000020004" pitchFamily="2" charset="0"/>
              </a:rPr>
              <a:t>UNESCO</a:t>
            </a:r>
          </a:p>
        </p:txBody>
      </p:sp>
      <p:sp>
        <p:nvSpPr>
          <p:cNvPr id="3" name="Subtitle 2">
            <a:extLst>
              <a:ext uri="{FF2B5EF4-FFF2-40B4-BE49-F238E27FC236}">
                <a16:creationId xmlns:a16="http://schemas.microsoft.com/office/drawing/2014/main" id="{5EC51559-8F60-014F-B1A3-EBA8524E208F}"/>
              </a:ext>
            </a:extLst>
          </p:cNvPr>
          <p:cNvSpPr>
            <a:spLocks noGrp="1"/>
          </p:cNvSpPr>
          <p:nvPr>
            <p:ph type="subTitle" idx="1"/>
          </p:nvPr>
        </p:nvSpPr>
        <p:spPr>
          <a:xfrm>
            <a:off x="2047224" y="3898535"/>
            <a:ext cx="9848853" cy="816441"/>
          </a:xfrm>
        </p:spPr>
        <p:txBody>
          <a:bodyPr>
            <a:noAutofit/>
          </a:bodyPr>
          <a:lstStyle/>
          <a:p>
            <a:pPr algn="l"/>
            <a:r>
              <a:rPr lang="lt-LT" sz="1800" dirty="0">
                <a:ea typeface="Helvetica Neue" panose="02000503000000020004" pitchFamily="2" charset="0"/>
                <a:cs typeface="Helvetica Neue" panose="02000503000000020004" pitchFamily="2" charset="0"/>
              </a:rPr>
              <a:t>International Congress on Languages at Risk, 24 February 2020 in Mexico City, Mexico</a:t>
            </a:r>
            <a:br>
              <a:rPr lang="lt-LT" sz="1800" dirty="0">
                <a:ea typeface="Helvetica Neue" panose="02000503000000020004" pitchFamily="2" charset="0"/>
                <a:cs typeface="Helvetica Neue" panose="02000503000000020004" pitchFamily="2" charset="0"/>
              </a:rPr>
            </a:br>
            <a:r>
              <a:rPr lang="lt-LT" sz="1800" dirty="0">
                <a:solidFill>
                  <a:schemeClr val="accent5">
                    <a:lumMod val="50000"/>
                  </a:schemeClr>
                </a:solidFill>
                <a:ea typeface="Helvetica Neue" panose="02000503000000020004" pitchFamily="2" charset="0"/>
                <a:cs typeface="Helvetica Neue" panose="02000503000000020004" pitchFamily="2" charset="0"/>
              </a:rPr>
              <a:t>Congreso internacional sobre lenguas en riesgo 24 de febrero de 2020 en la Ciudad de México, </a:t>
            </a:r>
            <a:r>
              <a:rPr lang="lt-LT" sz="1800" dirty="0" smtClean="0">
                <a:solidFill>
                  <a:schemeClr val="accent5">
                    <a:lumMod val="50000"/>
                  </a:schemeClr>
                </a:solidFill>
                <a:ea typeface="Helvetica Neue" panose="02000503000000020004" pitchFamily="2" charset="0"/>
                <a:cs typeface="Helvetica Neue" panose="02000503000000020004" pitchFamily="2" charset="0"/>
              </a:rPr>
              <a:t>Méxic</a:t>
            </a:r>
            <a:r>
              <a:rPr lang="es-MX" sz="1800" dirty="0" smtClean="0">
                <a:solidFill>
                  <a:schemeClr val="accent5">
                    <a:lumMod val="50000"/>
                  </a:schemeClr>
                </a:solidFill>
                <a:ea typeface="Helvetica Neue" panose="02000503000000020004" pitchFamily="2" charset="0"/>
                <a:cs typeface="Helvetica Neue" panose="02000503000000020004" pitchFamily="2" charset="0"/>
              </a:rPr>
              <a:t>o</a:t>
            </a:r>
            <a:endParaRPr lang="lt-LT" sz="1800" dirty="0">
              <a:solidFill>
                <a:schemeClr val="accent5">
                  <a:lumMod val="50000"/>
                </a:schemeClr>
              </a:solidFill>
              <a:ea typeface="Helvetica Neue" panose="02000503000000020004" pitchFamily="2" charset="0"/>
              <a:cs typeface="Helvetica Neue" panose="02000503000000020004" pitchFamily="2" charset="0"/>
            </a:endParaRPr>
          </a:p>
        </p:txBody>
      </p:sp>
      <p:sp>
        <p:nvSpPr>
          <p:cNvPr id="4" name="Slide Number Placeholder 3"/>
          <p:cNvSpPr>
            <a:spLocks noGrp="1"/>
          </p:cNvSpPr>
          <p:nvPr>
            <p:ph type="sldNum" sz="quarter" idx="12"/>
          </p:nvPr>
        </p:nvSpPr>
        <p:spPr/>
        <p:txBody>
          <a:bodyPr/>
          <a:lstStyle/>
          <a:p>
            <a:fld id="{E02FF757-2869-254B-8F09-850A09E7852D}" type="slidenum">
              <a:rPr lang="lt-LT" smtClean="0"/>
              <a:t>1</a:t>
            </a:fld>
            <a:endParaRPr lang="lt-LT"/>
          </a:p>
        </p:txBody>
      </p:sp>
    </p:spTree>
    <p:extLst>
      <p:ext uri="{BB962C8B-B14F-4D97-AF65-F5344CB8AC3E}">
        <p14:creationId xmlns:p14="http://schemas.microsoft.com/office/powerpoint/2010/main" val="60963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388E2-5DE5-4008-A3C3-76CE72AF032D}"/>
              </a:ext>
            </a:extLst>
          </p:cNvPr>
          <p:cNvSpPr>
            <a:spLocks noGrp="1"/>
          </p:cNvSpPr>
          <p:nvPr>
            <p:ph type="ctrTitle"/>
          </p:nvPr>
        </p:nvSpPr>
        <p:spPr>
          <a:xfrm>
            <a:off x="1524000" y="2428407"/>
            <a:ext cx="2598295" cy="1081556"/>
          </a:xfrm>
        </p:spPr>
        <p:txBody>
          <a:bodyPr/>
          <a:lstStyle/>
          <a:p>
            <a:r>
              <a:rPr lang="en-US" dirty="0"/>
              <a:t>L</a:t>
            </a:r>
            <a:endParaRPr lang="fr-FR" dirty="0"/>
          </a:p>
        </p:txBody>
      </p:sp>
      <p:sp>
        <p:nvSpPr>
          <p:cNvPr id="4" name="Ellipse 3">
            <a:extLst>
              <a:ext uri="{FF2B5EF4-FFF2-40B4-BE49-F238E27FC236}">
                <a16:creationId xmlns:a16="http://schemas.microsoft.com/office/drawing/2014/main" id="{A445120E-1B08-4660-8E7A-F15445103788}"/>
              </a:ext>
            </a:extLst>
          </p:cNvPr>
          <p:cNvSpPr/>
          <p:nvPr/>
        </p:nvSpPr>
        <p:spPr>
          <a:xfrm>
            <a:off x="1558977" y="1638260"/>
            <a:ext cx="3742545" cy="3743406"/>
          </a:xfrm>
          <a:prstGeom prst="ellipse">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Languages</a:t>
            </a:r>
          </a:p>
          <a:p>
            <a:pPr algn="ctr"/>
            <a:endParaRPr lang="en-US" sz="3200" b="1" dirty="0"/>
          </a:p>
          <a:p>
            <a:pPr algn="ctr"/>
            <a:r>
              <a:rPr lang="en-US" sz="3200" b="1" dirty="0" err="1">
                <a:solidFill>
                  <a:schemeClr val="bg1"/>
                </a:solidFill>
              </a:rPr>
              <a:t>Idiomas</a:t>
            </a:r>
            <a:r>
              <a:rPr lang="en-US" sz="3200" b="1" dirty="0"/>
              <a:t> </a:t>
            </a:r>
            <a:endParaRPr lang="fr-FR" sz="3200" b="1" dirty="0"/>
          </a:p>
        </p:txBody>
      </p:sp>
      <p:sp>
        <p:nvSpPr>
          <p:cNvPr id="5" name="Ellipse 4">
            <a:extLst>
              <a:ext uri="{FF2B5EF4-FFF2-40B4-BE49-F238E27FC236}">
                <a16:creationId xmlns:a16="http://schemas.microsoft.com/office/drawing/2014/main" id="{2CFF6325-E547-41E8-B743-D9325F4A1DA7}"/>
              </a:ext>
            </a:extLst>
          </p:cNvPr>
          <p:cNvSpPr/>
          <p:nvPr/>
        </p:nvSpPr>
        <p:spPr>
          <a:xfrm>
            <a:off x="6890479" y="1696701"/>
            <a:ext cx="3777522" cy="368496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a:p>
            <a:pPr algn="ctr"/>
            <a:r>
              <a:rPr lang="en-US" sz="2800" b="1" dirty="0"/>
              <a:t>People/ Language users</a:t>
            </a:r>
          </a:p>
          <a:p>
            <a:pPr algn="ctr"/>
            <a:endParaRPr lang="en-US" sz="2800" dirty="0"/>
          </a:p>
          <a:p>
            <a:pPr algn="ctr"/>
            <a:r>
              <a:rPr lang="en-US" sz="2800" b="1" dirty="0">
                <a:solidFill>
                  <a:schemeClr val="bg1"/>
                </a:solidFill>
              </a:rPr>
              <a:t>Personas/ </a:t>
            </a:r>
            <a:r>
              <a:rPr lang="en-US" sz="2800" b="1" dirty="0" err="1">
                <a:solidFill>
                  <a:schemeClr val="bg1"/>
                </a:solidFill>
              </a:rPr>
              <a:t>usuarios</a:t>
            </a:r>
            <a:r>
              <a:rPr lang="en-US" sz="2800" b="1" dirty="0">
                <a:solidFill>
                  <a:schemeClr val="bg1"/>
                </a:solidFill>
              </a:rPr>
              <a:t> de </a:t>
            </a:r>
            <a:r>
              <a:rPr lang="en-US" sz="2800" b="1" dirty="0" err="1">
                <a:solidFill>
                  <a:schemeClr val="bg1"/>
                </a:solidFill>
              </a:rPr>
              <a:t>idiomas</a:t>
            </a:r>
            <a:r>
              <a:rPr lang="en-US" sz="2800" b="1" dirty="0">
                <a:solidFill>
                  <a:schemeClr val="bg1"/>
                </a:solidFill>
              </a:rPr>
              <a:t> </a:t>
            </a:r>
          </a:p>
          <a:p>
            <a:pPr algn="ctr"/>
            <a:r>
              <a:rPr lang="en-US" dirty="0"/>
              <a:t> </a:t>
            </a:r>
            <a:endParaRPr lang="fr-FR" dirty="0"/>
          </a:p>
        </p:txBody>
      </p:sp>
      <p:sp>
        <p:nvSpPr>
          <p:cNvPr id="6" name="ZoneTexte 5">
            <a:extLst>
              <a:ext uri="{FF2B5EF4-FFF2-40B4-BE49-F238E27FC236}">
                <a16:creationId xmlns:a16="http://schemas.microsoft.com/office/drawing/2014/main" id="{7A9E8BC6-641F-4C42-8132-D4214D6E56E6}"/>
              </a:ext>
            </a:extLst>
          </p:cNvPr>
          <p:cNvSpPr txBox="1"/>
          <p:nvPr/>
        </p:nvSpPr>
        <p:spPr>
          <a:xfrm>
            <a:off x="2122357" y="351947"/>
            <a:ext cx="8087193" cy="954107"/>
          </a:xfrm>
          <a:prstGeom prst="rect">
            <a:avLst/>
          </a:prstGeom>
          <a:noFill/>
        </p:spPr>
        <p:txBody>
          <a:bodyPr wrap="square" rtlCol="0">
            <a:spAutoFit/>
          </a:bodyPr>
          <a:lstStyle/>
          <a:p>
            <a:pPr algn="ctr"/>
            <a:r>
              <a:rPr lang="en-US" sz="2800" b="1" dirty="0"/>
              <a:t>The survival of languages is strictly dependent </a:t>
            </a:r>
          </a:p>
          <a:p>
            <a:pPr algn="ctr"/>
            <a:r>
              <a:rPr lang="en-US" sz="2800" b="1" dirty="0"/>
              <a:t>on people’s ability to use them in their everyday life</a:t>
            </a:r>
            <a:endParaRPr lang="fr-FR" sz="2800" b="1" dirty="0"/>
          </a:p>
        </p:txBody>
      </p:sp>
      <p:sp>
        <p:nvSpPr>
          <p:cNvPr id="7" name="Flèche : droite 6">
            <a:extLst>
              <a:ext uri="{FF2B5EF4-FFF2-40B4-BE49-F238E27FC236}">
                <a16:creationId xmlns:a16="http://schemas.microsoft.com/office/drawing/2014/main" id="{A72D74AD-8779-4CE3-BA19-A62D8BD4BFDD}"/>
              </a:ext>
            </a:extLst>
          </p:cNvPr>
          <p:cNvSpPr/>
          <p:nvPr/>
        </p:nvSpPr>
        <p:spPr>
          <a:xfrm rot="10800000">
            <a:off x="5441430" y="2965437"/>
            <a:ext cx="1274164" cy="459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8BF18D12-76A2-4319-9709-FD4AFD7E5EBE}"/>
              </a:ext>
            </a:extLst>
          </p:cNvPr>
          <p:cNvSpPr/>
          <p:nvPr/>
        </p:nvSpPr>
        <p:spPr>
          <a:xfrm>
            <a:off x="5528872" y="3757458"/>
            <a:ext cx="1274164" cy="459816"/>
          </a:xfrm>
          <a:prstGeom prst="rightArrow">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B598AB0-D4EE-4FFC-B0CC-D7FE3919488E}"/>
              </a:ext>
            </a:extLst>
          </p:cNvPr>
          <p:cNvSpPr/>
          <p:nvPr/>
        </p:nvSpPr>
        <p:spPr>
          <a:xfrm>
            <a:off x="1558977" y="5656975"/>
            <a:ext cx="9708631" cy="954107"/>
          </a:xfrm>
          <a:prstGeom prst="rect">
            <a:avLst/>
          </a:prstGeom>
        </p:spPr>
        <p:txBody>
          <a:bodyPr wrap="square">
            <a:spAutoFit/>
          </a:bodyPr>
          <a:lstStyle/>
          <a:p>
            <a:pPr algn="ctr"/>
            <a:r>
              <a:rPr lang="es-ES" sz="2800" b="1" dirty="0">
                <a:solidFill>
                  <a:srgbClr val="996633"/>
                </a:solidFill>
              </a:rPr>
              <a:t>La supervivencia de los idiomas depende estrictamente </a:t>
            </a:r>
          </a:p>
          <a:p>
            <a:pPr algn="ctr"/>
            <a:r>
              <a:rPr lang="es-ES" sz="2800" b="1" dirty="0" smtClean="0">
                <a:solidFill>
                  <a:srgbClr val="996633"/>
                </a:solidFill>
              </a:rPr>
              <a:t>de </a:t>
            </a:r>
            <a:r>
              <a:rPr lang="es-ES" sz="2800" b="1" dirty="0">
                <a:solidFill>
                  <a:srgbClr val="996633"/>
                </a:solidFill>
              </a:rPr>
              <a:t>la capacidad de las personas para usarlos en la vida diaria</a:t>
            </a:r>
          </a:p>
        </p:txBody>
      </p:sp>
      <p:sp>
        <p:nvSpPr>
          <p:cNvPr id="3" name="Slide Number Placeholder 2"/>
          <p:cNvSpPr>
            <a:spLocks noGrp="1"/>
          </p:cNvSpPr>
          <p:nvPr>
            <p:ph type="sldNum" sz="quarter" idx="12"/>
          </p:nvPr>
        </p:nvSpPr>
        <p:spPr/>
        <p:txBody>
          <a:bodyPr/>
          <a:lstStyle/>
          <a:p>
            <a:fld id="{E02FF757-2869-254B-8F09-850A09E7852D}" type="slidenum">
              <a:rPr lang="lt-LT" smtClean="0"/>
              <a:t>10</a:t>
            </a:fld>
            <a:endParaRPr lang="lt-LT"/>
          </a:p>
        </p:txBody>
      </p:sp>
    </p:spTree>
    <p:extLst>
      <p:ext uri="{BB962C8B-B14F-4D97-AF65-F5344CB8AC3E}">
        <p14:creationId xmlns:p14="http://schemas.microsoft.com/office/powerpoint/2010/main" val="198244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2F09F-2298-5D4C-9C77-E8B89EB5EBEE}"/>
              </a:ext>
            </a:extLst>
          </p:cNvPr>
          <p:cNvSpPr/>
          <p:nvPr/>
        </p:nvSpPr>
        <p:spPr>
          <a:xfrm>
            <a:off x="-26894"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3A2A1ABA-AECF-C743-A8D9-BE7917AF4B8E}"/>
              </a:ext>
            </a:extLst>
          </p:cNvPr>
          <p:cNvSpPr>
            <a:spLocks noGrp="1"/>
          </p:cNvSpPr>
          <p:nvPr>
            <p:ph type="title"/>
          </p:nvPr>
        </p:nvSpPr>
        <p:spPr>
          <a:xfrm>
            <a:off x="1053353" y="368271"/>
            <a:ext cx="10515600" cy="2614772"/>
          </a:xfrm>
        </p:spPr>
        <p:txBody>
          <a:bodyPr>
            <a:normAutofit fontScale="90000"/>
          </a:bodyPr>
          <a:lstStyle/>
          <a:p>
            <a:pPr algn="ctr"/>
            <a:r>
              <a:rPr lang="en-US" b="1" dirty="0">
                <a:latin typeface="+mn-lt"/>
                <a:ea typeface="Arial Unicode MS" panose="020B0604020202020204" pitchFamily="34" charset="-128"/>
                <a:cs typeface="Arial Unicode MS" panose="020B0604020202020204" pitchFamily="34" charset="-128"/>
              </a:rPr>
              <a:t/>
            </a:r>
            <a:br>
              <a:rPr lang="en-US" b="1" dirty="0">
                <a:latin typeface="+mn-lt"/>
                <a:ea typeface="Arial Unicode MS" panose="020B0604020202020204" pitchFamily="34" charset="-128"/>
                <a:cs typeface="Arial Unicode MS" panose="020B0604020202020204" pitchFamily="34" charset="-128"/>
              </a:rPr>
            </a:br>
            <a:r>
              <a:rPr lang="en-US" b="1" dirty="0">
                <a:latin typeface="+mn-lt"/>
                <a:ea typeface="Arial Unicode MS" panose="020B0604020202020204" pitchFamily="34" charset="-128"/>
                <a:cs typeface="Arial Unicode MS" panose="020B0604020202020204" pitchFamily="34" charset="-128"/>
              </a:rPr>
              <a:t>Integrating indigenous languages into the </a:t>
            </a:r>
            <a:br>
              <a:rPr lang="en-US" b="1" dirty="0">
                <a:latin typeface="+mn-lt"/>
                <a:ea typeface="Arial Unicode MS" panose="020B0604020202020204" pitchFamily="34" charset="-128"/>
                <a:cs typeface="Arial Unicode MS" panose="020B0604020202020204" pitchFamily="34" charset="-128"/>
              </a:rPr>
            </a:br>
            <a:r>
              <a:rPr lang="en-US" b="1" dirty="0">
                <a:latin typeface="+mn-lt"/>
                <a:ea typeface="Arial Unicode MS" panose="020B0604020202020204" pitchFamily="34" charset="-128"/>
                <a:cs typeface="Arial Unicode MS" panose="020B0604020202020204" pitchFamily="34" charset="-128"/>
              </a:rPr>
              <a:t>global development agenda: </a:t>
            </a:r>
            <a:br>
              <a:rPr lang="en-US" b="1" dirty="0">
                <a:latin typeface="+mn-lt"/>
                <a:ea typeface="Arial Unicode MS" panose="020B0604020202020204" pitchFamily="34" charset="-128"/>
                <a:cs typeface="Arial Unicode MS" panose="020B0604020202020204" pitchFamily="34" charset="-128"/>
              </a:rPr>
            </a:br>
            <a:r>
              <a:rPr lang="lt-LT" b="1" dirty="0">
                <a:latin typeface="+mn-lt"/>
                <a:ea typeface="Arial Unicode MS" panose="020B0604020202020204" pitchFamily="34" charset="-128"/>
                <a:cs typeface="Arial Unicode MS" panose="020B0604020202020204" pitchFamily="34" charset="-128"/>
              </a:rPr>
              <a:t>Why</a:t>
            </a:r>
            <a:r>
              <a:rPr lang="en-US" b="1" dirty="0">
                <a:latin typeface="+mn-lt"/>
                <a:ea typeface="Arial Unicode MS" panose="020B0604020202020204" pitchFamily="34" charset="-128"/>
                <a:cs typeface="Arial Unicode MS" panose="020B0604020202020204" pitchFamily="34" charset="-128"/>
              </a:rPr>
              <a:t> is it important?</a:t>
            </a:r>
            <a:br>
              <a:rPr lang="en-US" b="1" dirty="0">
                <a:latin typeface="+mn-lt"/>
                <a:ea typeface="Arial Unicode MS" panose="020B0604020202020204" pitchFamily="34" charset="-128"/>
                <a:cs typeface="Arial Unicode MS" panose="020B0604020202020204" pitchFamily="34" charset="-128"/>
              </a:rPr>
            </a:br>
            <a:r>
              <a:rPr lang="en-US" b="1" dirty="0">
                <a:latin typeface="+mn-lt"/>
                <a:ea typeface="Arial Unicode MS" panose="020B0604020202020204" pitchFamily="34" charset="-128"/>
                <a:cs typeface="Arial Unicode MS" panose="020B0604020202020204" pitchFamily="34" charset="-128"/>
              </a:rPr>
              <a:t>What actors should lead the process? and How? </a:t>
            </a:r>
            <a:br>
              <a:rPr lang="en-US" b="1" dirty="0">
                <a:latin typeface="+mn-lt"/>
                <a:ea typeface="Arial Unicode MS" panose="020B0604020202020204" pitchFamily="34" charset="-128"/>
                <a:cs typeface="Arial Unicode MS" panose="020B0604020202020204" pitchFamily="34" charset="-128"/>
              </a:rPr>
            </a:br>
            <a:endParaRPr lang="lt-LT" b="1" dirty="0">
              <a:latin typeface="+mn-lt"/>
              <a:ea typeface="Arial Unicode MS" panose="020B0604020202020204" pitchFamily="34" charset="-128"/>
              <a:cs typeface="Arial Unicode MS" panose="020B0604020202020204" pitchFamily="34" charset="-128"/>
            </a:endParaRPr>
          </a:p>
        </p:txBody>
      </p:sp>
      <p:sp>
        <p:nvSpPr>
          <p:cNvPr id="3" name="Rectangle 2">
            <a:extLst>
              <a:ext uri="{FF2B5EF4-FFF2-40B4-BE49-F238E27FC236}">
                <a16:creationId xmlns:a16="http://schemas.microsoft.com/office/drawing/2014/main" id="{3E33A4EE-51AC-8F48-88D4-BE08F2C7776C}"/>
              </a:ext>
            </a:extLst>
          </p:cNvPr>
          <p:cNvSpPr/>
          <p:nvPr/>
        </p:nvSpPr>
        <p:spPr>
          <a:xfrm>
            <a:off x="1387594" y="3629714"/>
            <a:ext cx="9416811" cy="2554545"/>
          </a:xfrm>
          <a:prstGeom prst="rect">
            <a:avLst/>
          </a:prstGeom>
        </p:spPr>
        <p:txBody>
          <a:bodyPr wrap="square">
            <a:spAutoFit/>
          </a:bodyPr>
          <a:lstStyle/>
          <a:p>
            <a:pPr algn="ctr"/>
            <a:r>
              <a:rPr lang="lt-LT" sz="4000" b="1" dirty="0">
                <a:solidFill>
                  <a:schemeClr val="accent2">
                    <a:lumMod val="50000"/>
                  </a:schemeClr>
                </a:solidFill>
              </a:rPr>
              <a:t>¿</a:t>
            </a:r>
            <a:r>
              <a:rPr lang="es-ES" sz="4000" b="1" dirty="0">
                <a:solidFill>
                  <a:schemeClr val="accent2">
                    <a:lumMod val="50000"/>
                  </a:schemeClr>
                </a:solidFill>
              </a:rPr>
              <a:t> Integración de las lenguas indígenas </a:t>
            </a:r>
            <a:r>
              <a:rPr lang="es-ES" sz="4000" b="1" dirty="0" smtClean="0">
                <a:solidFill>
                  <a:schemeClr val="accent2">
                    <a:lumMod val="50000"/>
                  </a:schemeClr>
                </a:solidFill>
              </a:rPr>
              <a:t>la agenda mundial </a:t>
            </a:r>
            <a:r>
              <a:rPr lang="es-ES" sz="4000" b="1" dirty="0">
                <a:solidFill>
                  <a:schemeClr val="accent2">
                    <a:lumMod val="50000"/>
                  </a:schemeClr>
                </a:solidFill>
              </a:rPr>
              <a:t>de desarrollo: </a:t>
            </a:r>
          </a:p>
          <a:p>
            <a:pPr algn="ctr"/>
            <a:r>
              <a:rPr lang="es-ES" sz="4000" b="1" dirty="0">
                <a:solidFill>
                  <a:schemeClr val="accent2">
                    <a:lumMod val="50000"/>
                  </a:schemeClr>
                </a:solidFill>
              </a:rPr>
              <a:t>¿Por qué es importante? ¿Qué actores deberían dirigir el proceso? y ¿Cómo? </a:t>
            </a:r>
            <a:endParaRPr lang="lt-LT" sz="4000" b="1"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11</a:t>
            </a:fld>
            <a:endParaRPr lang="lt-LT"/>
          </a:p>
        </p:txBody>
      </p:sp>
    </p:spTree>
    <p:extLst>
      <p:ext uri="{BB962C8B-B14F-4D97-AF65-F5344CB8AC3E}">
        <p14:creationId xmlns:p14="http://schemas.microsoft.com/office/powerpoint/2010/main" val="1152081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C0CC-B528-E543-A7E2-FC7C3DDE8DD6}"/>
              </a:ext>
            </a:extLst>
          </p:cNvPr>
          <p:cNvSpPr>
            <a:spLocks noGrp="1"/>
          </p:cNvSpPr>
          <p:nvPr>
            <p:ph type="title"/>
          </p:nvPr>
        </p:nvSpPr>
        <p:spPr>
          <a:xfrm>
            <a:off x="332009" y="342666"/>
            <a:ext cx="6098265" cy="857461"/>
          </a:xfrm>
        </p:spPr>
        <p:txBody>
          <a:bodyPr>
            <a:noAutofit/>
          </a:bodyPr>
          <a:lstStyle/>
          <a:p>
            <a:r>
              <a:rPr lang="en-US" sz="2400" b="1" dirty="0">
                <a:latin typeface="Calibri corps"/>
              </a:rPr>
              <a:t>Empowering language-users requires</a:t>
            </a:r>
            <a:endParaRPr lang="lt-LT" sz="2400" b="1" dirty="0">
              <a:latin typeface="Calibri corps"/>
            </a:endParaRPr>
          </a:p>
        </p:txBody>
      </p:sp>
      <p:sp>
        <p:nvSpPr>
          <p:cNvPr id="3" name="TextBox 2">
            <a:extLst>
              <a:ext uri="{FF2B5EF4-FFF2-40B4-BE49-F238E27FC236}">
                <a16:creationId xmlns:a16="http://schemas.microsoft.com/office/drawing/2014/main" id="{D06DCB77-3665-E048-A2FA-4F1099AB983C}"/>
              </a:ext>
            </a:extLst>
          </p:cNvPr>
          <p:cNvSpPr txBox="1"/>
          <p:nvPr/>
        </p:nvSpPr>
        <p:spPr>
          <a:xfrm>
            <a:off x="332009" y="1356062"/>
            <a:ext cx="5484539" cy="3970318"/>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Addressing the causes affecting people’s capacity to use their languages </a:t>
            </a:r>
            <a:r>
              <a:rPr lang="en-US" dirty="0"/>
              <a:t>in their everyday lives by developing appropriate resources, mobilizing partners, and providing new opportunities;</a:t>
            </a:r>
            <a:br>
              <a:rPr lang="en-US" dirty="0"/>
            </a:br>
            <a:endParaRPr lang="en-US" dirty="0"/>
          </a:p>
          <a:p>
            <a:pPr marL="285750" indent="-285750">
              <a:buFont typeface="Arial" panose="020B0604020202020204" pitchFamily="34" charset="0"/>
              <a:buChar char="•"/>
            </a:pPr>
            <a:r>
              <a:rPr lang="en-US" b="1" dirty="0"/>
              <a:t>Investing in building </a:t>
            </a:r>
            <a:r>
              <a:rPr lang="lt-LT" b="1" dirty="0"/>
              <a:t>human capacities to </a:t>
            </a:r>
            <a:r>
              <a:rPr lang="en-US" b="1" dirty="0"/>
              <a:t>allow language-users </a:t>
            </a:r>
            <a:r>
              <a:rPr lang="lt-LT" b="1" dirty="0"/>
              <a:t>make </a:t>
            </a:r>
            <a:r>
              <a:rPr lang="en-US" b="1" dirty="0"/>
              <a:t>their </a:t>
            </a:r>
            <a:r>
              <a:rPr lang="lt-LT" b="1" dirty="0"/>
              <a:t>own decisions </a:t>
            </a:r>
            <a:r>
              <a:rPr lang="en-US" dirty="0"/>
              <a:t>and engage in </a:t>
            </a:r>
            <a:r>
              <a:rPr lang="lt-LT" dirty="0" err="1"/>
              <a:t>concrete</a:t>
            </a:r>
            <a:r>
              <a:rPr lang="lt-LT" dirty="0"/>
              <a:t> </a:t>
            </a:r>
            <a:r>
              <a:rPr lang="lt-LT" dirty="0" err="1"/>
              <a:t>actions</a:t>
            </a:r>
            <a:r>
              <a:rPr lang="en-US" dirty="0"/>
              <a:t>;</a:t>
            </a:r>
            <a:br>
              <a:rPr lang="en-US" dirty="0"/>
            </a:br>
            <a:r>
              <a:rPr lang="en-US" dirty="0"/>
              <a:t> </a:t>
            </a:r>
          </a:p>
          <a:p>
            <a:pPr marL="285750" indent="-285750">
              <a:buFont typeface="Arial" panose="020B0604020202020204" pitchFamily="34" charset="0"/>
              <a:buChar char="•"/>
            </a:pPr>
            <a:r>
              <a:rPr lang="en-US" b="1" dirty="0"/>
              <a:t>Integration of language issues into a </a:t>
            </a:r>
            <a:r>
              <a:rPr lang="lt-LT" b="1" dirty="0" err="1"/>
              <a:t>broader</a:t>
            </a:r>
            <a:r>
              <a:rPr lang="lt-LT" b="1" dirty="0"/>
              <a:t> </a:t>
            </a:r>
            <a:r>
              <a:rPr lang="lt-LT" b="1" dirty="0" err="1"/>
              <a:t>context</a:t>
            </a:r>
            <a:r>
              <a:rPr lang="lt-LT" b="1" dirty="0"/>
              <a:t>, </a:t>
            </a:r>
            <a:r>
              <a:rPr lang="en-US" dirty="0" smtClean="0"/>
              <a:t>including</a:t>
            </a:r>
            <a:r>
              <a:rPr lang="en-US" b="1" dirty="0" smtClean="0"/>
              <a:t> </a:t>
            </a:r>
            <a:r>
              <a:rPr lang="lt-LT" dirty="0" err="1" smtClean="0"/>
              <a:t>political</a:t>
            </a:r>
            <a:r>
              <a:rPr lang="lt-LT" dirty="0"/>
              <a:t>, economic, cultural, technological and societal </a:t>
            </a:r>
            <a:r>
              <a:rPr lang="en-US" dirty="0"/>
              <a:t>development strategies</a:t>
            </a:r>
            <a:r>
              <a:rPr lang="lt-LT" dirty="0"/>
              <a:t>.</a:t>
            </a:r>
            <a:endParaRPr lang="en-US" dirty="0"/>
          </a:p>
          <a:p>
            <a:endParaRPr lang="lt-LT" dirty="0"/>
          </a:p>
        </p:txBody>
      </p:sp>
      <p:sp>
        <p:nvSpPr>
          <p:cNvPr id="4" name="Rectangle 3">
            <a:extLst>
              <a:ext uri="{FF2B5EF4-FFF2-40B4-BE49-F238E27FC236}">
                <a16:creationId xmlns:a16="http://schemas.microsoft.com/office/drawing/2014/main" id="{78BEA8C1-F8B2-437F-974D-4245A4F04FFA}"/>
              </a:ext>
            </a:extLst>
          </p:cNvPr>
          <p:cNvSpPr/>
          <p:nvPr/>
        </p:nvSpPr>
        <p:spPr>
          <a:xfrm>
            <a:off x="5952932" y="517582"/>
            <a:ext cx="6307494" cy="461665"/>
          </a:xfrm>
          <a:prstGeom prst="rect">
            <a:avLst/>
          </a:prstGeom>
        </p:spPr>
        <p:txBody>
          <a:bodyPr wrap="square">
            <a:spAutoFit/>
          </a:bodyPr>
          <a:lstStyle/>
          <a:p>
            <a:r>
              <a:rPr lang="fr-FR" sz="2400" b="1" dirty="0" err="1">
                <a:solidFill>
                  <a:srgbClr val="996633"/>
                </a:solidFill>
              </a:rPr>
              <a:t>Empoderar</a:t>
            </a:r>
            <a:r>
              <a:rPr lang="fr-FR" sz="2400" b="1" dirty="0">
                <a:solidFill>
                  <a:srgbClr val="996633"/>
                </a:solidFill>
              </a:rPr>
              <a:t> a los </a:t>
            </a:r>
            <a:r>
              <a:rPr lang="fr-FR" sz="2400" b="1" dirty="0" err="1">
                <a:solidFill>
                  <a:srgbClr val="996633"/>
                </a:solidFill>
              </a:rPr>
              <a:t>usuarios</a:t>
            </a:r>
            <a:r>
              <a:rPr lang="fr-FR" sz="2400" b="1" dirty="0">
                <a:solidFill>
                  <a:srgbClr val="996633"/>
                </a:solidFill>
              </a:rPr>
              <a:t> </a:t>
            </a:r>
            <a:r>
              <a:rPr lang="fr-FR" sz="2400" b="1" dirty="0" err="1">
                <a:solidFill>
                  <a:srgbClr val="996633"/>
                </a:solidFill>
              </a:rPr>
              <a:t>del</a:t>
            </a:r>
            <a:r>
              <a:rPr lang="fr-FR" sz="2400" b="1" dirty="0">
                <a:solidFill>
                  <a:srgbClr val="996633"/>
                </a:solidFill>
              </a:rPr>
              <a:t> </a:t>
            </a:r>
            <a:r>
              <a:rPr lang="fr-FR" sz="2400" b="1" dirty="0" err="1">
                <a:solidFill>
                  <a:srgbClr val="996633"/>
                </a:solidFill>
              </a:rPr>
              <a:t>lenguaje</a:t>
            </a:r>
            <a:r>
              <a:rPr lang="fr-FR" sz="2400" b="1" dirty="0">
                <a:solidFill>
                  <a:srgbClr val="996633"/>
                </a:solidFill>
              </a:rPr>
              <a:t> </a:t>
            </a:r>
            <a:r>
              <a:rPr lang="fr-FR" sz="2400" b="1" dirty="0" err="1">
                <a:solidFill>
                  <a:srgbClr val="996633"/>
                </a:solidFill>
              </a:rPr>
              <a:t>requiere</a:t>
            </a:r>
            <a:endParaRPr lang="fr-FR" sz="2400" b="1" dirty="0">
              <a:solidFill>
                <a:srgbClr val="996633"/>
              </a:solidFill>
            </a:endParaRPr>
          </a:p>
        </p:txBody>
      </p:sp>
      <p:sp>
        <p:nvSpPr>
          <p:cNvPr id="5" name="Rectangle 4">
            <a:extLst>
              <a:ext uri="{FF2B5EF4-FFF2-40B4-BE49-F238E27FC236}">
                <a16:creationId xmlns:a16="http://schemas.microsoft.com/office/drawing/2014/main" id="{A6BEAC2C-D7AC-4D89-B828-B17A2962A901}"/>
              </a:ext>
            </a:extLst>
          </p:cNvPr>
          <p:cNvSpPr/>
          <p:nvPr/>
        </p:nvSpPr>
        <p:spPr>
          <a:xfrm>
            <a:off x="5952932" y="1671231"/>
            <a:ext cx="5609803" cy="3970318"/>
          </a:xfrm>
          <a:prstGeom prst="rect">
            <a:avLst/>
          </a:prstGeom>
        </p:spPr>
        <p:txBody>
          <a:bodyPr wrap="square">
            <a:spAutoFit/>
          </a:bodyPr>
          <a:lstStyle/>
          <a:p>
            <a:pPr marL="285750" indent="-285750">
              <a:buFont typeface="Arial" panose="020B0604020202020204" pitchFamily="34" charset="0"/>
              <a:buChar char="•"/>
            </a:pPr>
            <a:r>
              <a:rPr lang="fr-FR" b="1" dirty="0" err="1">
                <a:solidFill>
                  <a:schemeClr val="tx2"/>
                </a:solidFill>
              </a:rPr>
              <a:t>Abordar</a:t>
            </a:r>
            <a:r>
              <a:rPr lang="fr-FR" b="1" dirty="0">
                <a:solidFill>
                  <a:schemeClr val="tx2"/>
                </a:solidFill>
              </a:rPr>
              <a:t> las causas que </a:t>
            </a:r>
            <a:r>
              <a:rPr lang="fr-FR" b="1" dirty="0" err="1" smtClean="0">
                <a:solidFill>
                  <a:schemeClr val="tx2"/>
                </a:solidFill>
              </a:rPr>
              <a:t>inciden</a:t>
            </a:r>
            <a:r>
              <a:rPr lang="fr-FR" b="1" dirty="0" smtClean="0">
                <a:solidFill>
                  <a:schemeClr val="tx2"/>
                </a:solidFill>
              </a:rPr>
              <a:t> en la </a:t>
            </a:r>
            <a:r>
              <a:rPr lang="fr-FR" b="1" dirty="0" err="1">
                <a:solidFill>
                  <a:schemeClr val="tx2"/>
                </a:solidFill>
              </a:rPr>
              <a:t>capacidad</a:t>
            </a:r>
            <a:r>
              <a:rPr lang="fr-FR" b="1" dirty="0">
                <a:solidFill>
                  <a:schemeClr val="tx2"/>
                </a:solidFill>
              </a:rPr>
              <a:t> de las </a:t>
            </a:r>
            <a:r>
              <a:rPr lang="fr-FR" b="1" dirty="0" err="1">
                <a:solidFill>
                  <a:schemeClr val="tx2"/>
                </a:solidFill>
              </a:rPr>
              <a:t>personas</a:t>
            </a:r>
            <a:r>
              <a:rPr lang="fr-FR" b="1" dirty="0">
                <a:solidFill>
                  <a:schemeClr val="tx2"/>
                </a:solidFill>
              </a:rPr>
              <a:t> para </a:t>
            </a:r>
            <a:r>
              <a:rPr lang="fr-FR" b="1" dirty="0" err="1">
                <a:solidFill>
                  <a:schemeClr val="tx2"/>
                </a:solidFill>
              </a:rPr>
              <a:t>utilizar</a:t>
            </a:r>
            <a:r>
              <a:rPr lang="fr-FR" b="1" dirty="0">
                <a:solidFill>
                  <a:schemeClr val="tx2"/>
                </a:solidFill>
              </a:rPr>
              <a:t> sus </a:t>
            </a:r>
            <a:r>
              <a:rPr lang="fr-FR" b="1" dirty="0" err="1">
                <a:solidFill>
                  <a:schemeClr val="tx2"/>
                </a:solidFill>
              </a:rPr>
              <a:t>idiomas</a:t>
            </a:r>
            <a:r>
              <a:rPr lang="fr-FR" b="1" dirty="0">
                <a:solidFill>
                  <a:schemeClr val="tx2"/>
                </a:solidFill>
              </a:rPr>
              <a:t> </a:t>
            </a:r>
            <a:r>
              <a:rPr lang="fr-FR" dirty="0">
                <a:solidFill>
                  <a:schemeClr val="tx2"/>
                </a:solidFill>
              </a:rPr>
              <a:t>en su vida </a:t>
            </a:r>
            <a:r>
              <a:rPr lang="fr-FR" dirty="0" err="1">
                <a:solidFill>
                  <a:schemeClr val="tx2"/>
                </a:solidFill>
              </a:rPr>
              <a:t>cotidiana</a:t>
            </a:r>
            <a:r>
              <a:rPr lang="fr-FR" dirty="0">
                <a:solidFill>
                  <a:schemeClr val="tx2"/>
                </a:solidFill>
              </a:rPr>
              <a:t> </a:t>
            </a:r>
            <a:r>
              <a:rPr lang="fr-FR" dirty="0" err="1">
                <a:solidFill>
                  <a:schemeClr val="tx2"/>
                </a:solidFill>
              </a:rPr>
              <a:t>mediante</a:t>
            </a:r>
            <a:r>
              <a:rPr lang="fr-FR" dirty="0">
                <a:solidFill>
                  <a:schemeClr val="tx2"/>
                </a:solidFill>
              </a:rPr>
              <a:t> el </a:t>
            </a:r>
            <a:r>
              <a:rPr lang="fr-FR" dirty="0" err="1">
                <a:solidFill>
                  <a:schemeClr val="tx2"/>
                </a:solidFill>
              </a:rPr>
              <a:t>desarrollo</a:t>
            </a:r>
            <a:r>
              <a:rPr lang="fr-FR" dirty="0">
                <a:solidFill>
                  <a:schemeClr val="tx2"/>
                </a:solidFill>
              </a:rPr>
              <a:t> de </a:t>
            </a:r>
            <a:r>
              <a:rPr lang="fr-FR" dirty="0" err="1">
                <a:solidFill>
                  <a:schemeClr val="tx2"/>
                </a:solidFill>
              </a:rPr>
              <a:t>recursos</a:t>
            </a:r>
            <a:r>
              <a:rPr lang="fr-FR" dirty="0">
                <a:solidFill>
                  <a:schemeClr val="tx2"/>
                </a:solidFill>
              </a:rPr>
              <a:t> </a:t>
            </a:r>
            <a:r>
              <a:rPr lang="fr-FR" dirty="0" err="1">
                <a:solidFill>
                  <a:schemeClr val="tx2"/>
                </a:solidFill>
              </a:rPr>
              <a:t>adecuados</a:t>
            </a:r>
            <a:r>
              <a:rPr lang="fr-FR" dirty="0">
                <a:solidFill>
                  <a:schemeClr val="tx2"/>
                </a:solidFill>
              </a:rPr>
              <a:t>, la </a:t>
            </a:r>
            <a:r>
              <a:rPr lang="fr-FR" dirty="0" err="1">
                <a:solidFill>
                  <a:schemeClr val="tx2"/>
                </a:solidFill>
              </a:rPr>
              <a:t>movilización</a:t>
            </a:r>
            <a:r>
              <a:rPr lang="fr-FR" dirty="0">
                <a:solidFill>
                  <a:schemeClr val="tx2"/>
                </a:solidFill>
              </a:rPr>
              <a:t> de </a:t>
            </a:r>
            <a:r>
              <a:rPr lang="fr-FR" dirty="0" err="1">
                <a:solidFill>
                  <a:schemeClr val="tx2"/>
                </a:solidFill>
              </a:rPr>
              <a:t>socios</a:t>
            </a:r>
            <a:r>
              <a:rPr lang="fr-FR" dirty="0">
                <a:solidFill>
                  <a:schemeClr val="tx2"/>
                </a:solidFill>
              </a:rPr>
              <a:t> y la </a:t>
            </a:r>
            <a:r>
              <a:rPr lang="fr-FR" dirty="0" err="1">
                <a:solidFill>
                  <a:schemeClr val="tx2"/>
                </a:solidFill>
              </a:rPr>
              <a:t>creación</a:t>
            </a:r>
            <a:r>
              <a:rPr lang="fr-FR" dirty="0">
                <a:solidFill>
                  <a:schemeClr val="tx2"/>
                </a:solidFill>
              </a:rPr>
              <a:t> de </a:t>
            </a:r>
            <a:r>
              <a:rPr lang="fr-FR" dirty="0" err="1">
                <a:solidFill>
                  <a:schemeClr val="tx2"/>
                </a:solidFill>
              </a:rPr>
              <a:t>nuevas</a:t>
            </a:r>
            <a:r>
              <a:rPr lang="fr-FR" dirty="0">
                <a:solidFill>
                  <a:schemeClr val="tx2"/>
                </a:solidFill>
              </a:rPr>
              <a:t> </a:t>
            </a:r>
            <a:r>
              <a:rPr lang="fr-FR" dirty="0" err="1">
                <a:solidFill>
                  <a:schemeClr val="tx2"/>
                </a:solidFill>
              </a:rPr>
              <a:t>oportunidades</a:t>
            </a:r>
            <a:r>
              <a:rPr lang="fr-FR" dirty="0">
                <a:solidFill>
                  <a:schemeClr val="tx2"/>
                </a:solidFill>
              </a:rPr>
              <a:t>;</a:t>
            </a:r>
            <a:br>
              <a:rPr lang="fr-FR" dirty="0">
                <a:solidFill>
                  <a:schemeClr val="tx2"/>
                </a:solidFill>
              </a:rPr>
            </a:br>
            <a:endParaRPr lang="fr-FR" dirty="0">
              <a:solidFill>
                <a:schemeClr val="tx2"/>
              </a:solidFill>
            </a:endParaRPr>
          </a:p>
          <a:p>
            <a:pPr marL="285750" indent="-285750">
              <a:buFont typeface="Arial" panose="020B0604020202020204" pitchFamily="34" charset="0"/>
              <a:buChar char="•"/>
            </a:pPr>
            <a:r>
              <a:rPr lang="fr-FR" b="1" dirty="0">
                <a:solidFill>
                  <a:schemeClr val="tx2"/>
                </a:solidFill>
              </a:rPr>
              <a:t>Invertir en la </a:t>
            </a:r>
            <a:r>
              <a:rPr lang="fr-FR" b="1" dirty="0" err="1">
                <a:solidFill>
                  <a:schemeClr val="tx2"/>
                </a:solidFill>
              </a:rPr>
              <a:t>creación</a:t>
            </a:r>
            <a:r>
              <a:rPr lang="fr-FR" b="1" dirty="0">
                <a:solidFill>
                  <a:schemeClr val="tx2"/>
                </a:solidFill>
              </a:rPr>
              <a:t> de </a:t>
            </a:r>
            <a:r>
              <a:rPr lang="fr-FR" b="1" dirty="0" err="1">
                <a:solidFill>
                  <a:schemeClr val="tx2"/>
                </a:solidFill>
              </a:rPr>
              <a:t>capacidades</a:t>
            </a:r>
            <a:r>
              <a:rPr lang="fr-FR" b="1" dirty="0">
                <a:solidFill>
                  <a:schemeClr val="tx2"/>
                </a:solidFill>
              </a:rPr>
              <a:t> </a:t>
            </a:r>
            <a:r>
              <a:rPr lang="fr-FR" b="1" dirty="0" err="1">
                <a:solidFill>
                  <a:schemeClr val="tx2"/>
                </a:solidFill>
              </a:rPr>
              <a:t>humanas</a:t>
            </a:r>
            <a:r>
              <a:rPr lang="fr-FR" b="1" dirty="0">
                <a:solidFill>
                  <a:schemeClr val="tx2"/>
                </a:solidFill>
              </a:rPr>
              <a:t> para </a:t>
            </a:r>
            <a:r>
              <a:rPr lang="fr-FR" b="1" dirty="0" err="1">
                <a:solidFill>
                  <a:schemeClr val="tx2"/>
                </a:solidFill>
              </a:rPr>
              <a:t>permitir</a:t>
            </a:r>
            <a:r>
              <a:rPr lang="fr-FR" b="1" dirty="0">
                <a:solidFill>
                  <a:schemeClr val="tx2"/>
                </a:solidFill>
              </a:rPr>
              <a:t> que los </a:t>
            </a:r>
            <a:r>
              <a:rPr lang="fr-FR" b="1" dirty="0" err="1">
                <a:solidFill>
                  <a:schemeClr val="tx2"/>
                </a:solidFill>
              </a:rPr>
              <a:t>usuarios</a:t>
            </a:r>
            <a:r>
              <a:rPr lang="fr-FR" b="1" dirty="0">
                <a:solidFill>
                  <a:schemeClr val="tx2"/>
                </a:solidFill>
              </a:rPr>
              <a:t> </a:t>
            </a:r>
            <a:r>
              <a:rPr lang="fr-FR" b="1" dirty="0" err="1">
                <a:solidFill>
                  <a:schemeClr val="tx2"/>
                </a:solidFill>
              </a:rPr>
              <a:t>del</a:t>
            </a:r>
            <a:r>
              <a:rPr lang="fr-FR" b="1" dirty="0">
                <a:solidFill>
                  <a:schemeClr val="tx2"/>
                </a:solidFill>
              </a:rPr>
              <a:t> </a:t>
            </a:r>
            <a:r>
              <a:rPr lang="fr-FR" b="1" dirty="0" err="1">
                <a:solidFill>
                  <a:schemeClr val="tx2"/>
                </a:solidFill>
              </a:rPr>
              <a:t>lenguaje</a:t>
            </a:r>
            <a:r>
              <a:rPr lang="fr-FR" dirty="0">
                <a:solidFill>
                  <a:schemeClr val="tx2"/>
                </a:solidFill>
              </a:rPr>
              <a:t> </a:t>
            </a:r>
            <a:r>
              <a:rPr lang="fr-FR" dirty="0" err="1">
                <a:solidFill>
                  <a:schemeClr val="tx2"/>
                </a:solidFill>
              </a:rPr>
              <a:t>tomen</a:t>
            </a:r>
            <a:r>
              <a:rPr lang="fr-FR" dirty="0">
                <a:solidFill>
                  <a:schemeClr val="tx2"/>
                </a:solidFill>
              </a:rPr>
              <a:t> sus </a:t>
            </a:r>
            <a:r>
              <a:rPr lang="fr-FR" dirty="0" err="1">
                <a:solidFill>
                  <a:schemeClr val="tx2"/>
                </a:solidFill>
              </a:rPr>
              <a:t>propias</a:t>
            </a:r>
            <a:r>
              <a:rPr lang="fr-FR" dirty="0">
                <a:solidFill>
                  <a:schemeClr val="tx2"/>
                </a:solidFill>
              </a:rPr>
              <a:t> </a:t>
            </a:r>
            <a:r>
              <a:rPr lang="fr-FR" dirty="0" err="1">
                <a:solidFill>
                  <a:schemeClr val="tx2"/>
                </a:solidFill>
              </a:rPr>
              <a:t>decisiones</a:t>
            </a:r>
            <a:r>
              <a:rPr lang="fr-FR" dirty="0">
                <a:solidFill>
                  <a:schemeClr val="tx2"/>
                </a:solidFill>
              </a:rPr>
              <a:t> y </a:t>
            </a:r>
            <a:r>
              <a:rPr lang="fr-FR" dirty="0" err="1">
                <a:solidFill>
                  <a:schemeClr val="tx2"/>
                </a:solidFill>
              </a:rPr>
              <a:t>participen</a:t>
            </a:r>
            <a:r>
              <a:rPr lang="fr-FR" dirty="0">
                <a:solidFill>
                  <a:schemeClr val="tx2"/>
                </a:solidFill>
              </a:rPr>
              <a:t> en </a:t>
            </a:r>
            <a:r>
              <a:rPr lang="fr-FR" dirty="0" err="1">
                <a:solidFill>
                  <a:schemeClr val="tx2"/>
                </a:solidFill>
              </a:rPr>
              <a:t>acciones</a:t>
            </a:r>
            <a:r>
              <a:rPr lang="fr-FR" dirty="0">
                <a:solidFill>
                  <a:schemeClr val="tx2"/>
                </a:solidFill>
              </a:rPr>
              <a:t> </a:t>
            </a:r>
            <a:r>
              <a:rPr lang="fr-FR" dirty="0" err="1">
                <a:solidFill>
                  <a:schemeClr val="tx2"/>
                </a:solidFill>
              </a:rPr>
              <a:t>concretas</a:t>
            </a:r>
            <a:r>
              <a:rPr lang="fr-FR" dirty="0">
                <a:solidFill>
                  <a:schemeClr val="tx2"/>
                </a:solidFill>
              </a:rPr>
              <a:t>; </a:t>
            </a:r>
            <a:br>
              <a:rPr lang="fr-FR" dirty="0">
                <a:solidFill>
                  <a:schemeClr val="tx2"/>
                </a:solidFill>
              </a:rPr>
            </a:br>
            <a:endParaRPr lang="fr-FR" dirty="0">
              <a:solidFill>
                <a:schemeClr val="tx2"/>
              </a:solidFill>
            </a:endParaRPr>
          </a:p>
          <a:p>
            <a:pPr marL="285750" indent="-285750">
              <a:buFont typeface="Arial" panose="020B0604020202020204" pitchFamily="34" charset="0"/>
              <a:buChar char="•"/>
            </a:pPr>
            <a:r>
              <a:rPr lang="fr-FR" b="1" dirty="0" err="1">
                <a:solidFill>
                  <a:schemeClr val="tx2"/>
                </a:solidFill>
              </a:rPr>
              <a:t>Integración</a:t>
            </a:r>
            <a:r>
              <a:rPr lang="fr-FR" b="1" dirty="0">
                <a:solidFill>
                  <a:schemeClr val="tx2"/>
                </a:solidFill>
              </a:rPr>
              <a:t> de las </a:t>
            </a:r>
            <a:r>
              <a:rPr lang="fr-FR" b="1" dirty="0" err="1">
                <a:solidFill>
                  <a:schemeClr val="tx2"/>
                </a:solidFill>
              </a:rPr>
              <a:t>cuestiones</a:t>
            </a:r>
            <a:r>
              <a:rPr lang="fr-FR" b="1" dirty="0">
                <a:solidFill>
                  <a:schemeClr val="tx2"/>
                </a:solidFill>
              </a:rPr>
              <a:t> </a:t>
            </a:r>
            <a:r>
              <a:rPr lang="fr-FR" b="1" dirty="0" err="1">
                <a:solidFill>
                  <a:schemeClr val="tx2"/>
                </a:solidFill>
              </a:rPr>
              <a:t>idiomóticas</a:t>
            </a:r>
            <a:r>
              <a:rPr lang="fr-FR" b="1" dirty="0">
                <a:solidFill>
                  <a:schemeClr val="tx2"/>
                </a:solidFill>
              </a:rPr>
              <a:t> en </a:t>
            </a:r>
            <a:r>
              <a:rPr lang="fr-FR" b="1" dirty="0" err="1">
                <a:solidFill>
                  <a:schemeClr val="tx2"/>
                </a:solidFill>
              </a:rPr>
              <a:t>estrategias</a:t>
            </a:r>
            <a:r>
              <a:rPr lang="fr-FR" b="1" dirty="0">
                <a:solidFill>
                  <a:schemeClr val="tx2"/>
                </a:solidFill>
              </a:rPr>
              <a:t> de </a:t>
            </a:r>
            <a:r>
              <a:rPr lang="fr-FR" b="1" dirty="0" err="1">
                <a:solidFill>
                  <a:schemeClr val="tx2"/>
                </a:solidFill>
              </a:rPr>
              <a:t>desarrollo</a:t>
            </a:r>
            <a:r>
              <a:rPr lang="fr-FR" b="1" dirty="0">
                <a:solidFill>
                  <a:schemeClr val="tx2"/>
                </a:solidFill>
              </a:rPr>
              <a:t> </a:t>
            </a:r>
            <a:r>
              <a:rPr lang="fr-FR" dirty="0" err="1">
                <a:solidFill>
                  <a:schemeClr val="tx2"/>
                </a:solidFill>
              </a:rPr>
              <a:t>políticas</a:t>
            </a:r>
            <a:r>
              <a:rPr lang="fr-FR" dirty="0">
                <a:solidFill>
                  <a:schemeClr val="tx2"/>
                </a:solidFill>
              </a:rPr>
              <a:t>, </a:t>
            </a:r>
            <a:r>
              <a:rPr lang="fr-FR" dirty="0" err="1">
                <a:solidFill>
                  <a:schemeClr val="tx2"/>
                </a:solidFill>
              </a:rPr>
              <a:t>económicas</a:t>
            </a:r>
            <a:r>
              <a:rPr lang="fr-FR" dirty="0">
                <a:solidFill>
                  <a:schemeClr val="tx2"/>
                </a:solidFill>
              </a:rPr>
              <a:t>, culturales, </a:t>
            </a:r>
            <a:r>
              <a:rPr lang="fr-FR" dirty="0" err="1">
                <a:solidFill>
                  <a:schemeClr val="tx2"/>
                </a:solidFill>
              </a:rPr>
              <a:t>tecnológicas</a:t>
            </a:r>
            <a:r>
              <a:rPr lang="fr-FR" dirty="0">
                <a:solidFill>
                  <a:schemeClr val="tx2"/>
                </a:solidFill>
              </a:rPr>
              <a:t> y sociales </a:t>
            </a:r>
            <a:r>
              <a:rPr lang="fr-FR" dirty="0" err="1">
                <a:solidFill>
                  <a:schemeClr val="tx2"/>
                </a:solidFill>
              </a:rPr>
              <a:t>más</a:t>
            </a:r>
            <a:r>
              <a:rPr lang="fr-FR" dirty="0">
                <a:solidFill>
                  <a:schemeClr val="tx2"/>
                </a:solidFill>
              </a:rPr>
              <a:t> </a:t>
            </a:r>
            <a:r>
              <a:rPr lang="fr-FR" dirty="0" err="1">
                <a:solidFill>
                  <a:schemeClr val="tx2"/>
                </a:solidFill>
              </a:rPr>
              <a:t>amplias</a:t>
            </a:r>
            <a:r>
              <a:rPr lang="fr-FR" dirty="0">
                <a:solidFill>
                  <a:schemeClr val="tx2"/>
                </a:solidFill>
              </a:rPr>
              <a:t>.</a:t>
            </a:r>
          </a:p>
          <a:p>
            <a:endParaRPr lang="fr-FR" dirty="0">
              <a:solidFill>
                <a:schemeClr val="tx2"/>
              </a:solidFill>
            </a:endParaRPr>
          </a:p>
        </p:txBody>
      </p:sp>
      <p:sp>
        <p:nvSpPr>
          <p:cNvPr id="6" name="Slide Number Placeholder 5"/>
          <p:cNvSpPr>
            <a:spLocks noGrp="1"/>
          </p:cNvSpPr>
          <p:nvPr>
            <p:ph type="sldNum" sz="quarter" idx="12"/>
          </p:nvPr>
        </p:nvSpPr>
        <p:spPr/>
        <p:txBody>
          <a:bodyPr/>
          <a:lstStyle/>
          <a:p>
            <a:fld id="{E02FF757-2869-254B-8F09-850A09E7852D}" type="slidenum">
              <a:rPr lang="lt-LT" sz="1600" smtClean="0"/>
              <a:t>12</a:t>
            </a:fld>
            <a:endParaRPr lang="lt-LT" sz="1600"/>
          </a:p>
        </p:txBody>
      </p:sp>
    </p:spTree>
    <p:extLst>
      <p:ext uri="{BB962C8B-B14F-4D97-AF65-F5344CB8AC3E}">
        <p14:creationId xmlns:p14="http://schemas.microsoft.com/office/powerpoint/2010/main" val="394149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FD0827C-A0B7-884A-8E48-1F26912C81B4}"/>
              </a:ext>
            </a:extLst>
          </p:cNvPr>
          <p:cNvGraphicFramePr/>
          <p:nvPr>
            <p:extLst>
              <p:ext uri="{D42A27DB-BD31-4B8C-83A1-F6EECF244321}">
                <p14:modId xmlns:p14="http://schemas.microsoft.com/office/powerpoint/2010/main" val="3986287028"/>
              </p:ext>
            </p:extLst>
          </p:nvPr>
        </p:nvGraphicFramePr>
        <p:xfrm>
          <a:off x="5939119" y="1035424"/>
          <a:ext cx="6252881" cy="4780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19848FEB-B920-694A-8655-5F18AA2CA75B}"/>
              </a:ext>
            </a:extLst>
          </p:cNvPr>
          <p:cNvSpPr txBox="1">
            <a:spLocks/>
          </p:cNvSpPr>
          <p:nvPr/>
        </p:nvSpPr>
        <p:spPr>
          <a:xfrm>
            <a:off x="1126829" y="537607"/>
            <a:ext cx="5616388" cy="13255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b="1" dirty="0">
                <a:latin typeface="+mn-lt"/>
                <a:ea typeface="Arial Unicode MS" panose="020B0604020202020204" pitchFamily="34" charset="-128"/>
                <a:cs typeface="Arial Unicode MS" panose="020B0604020202020204" pitchFamily="34" charset="-128"/>
              </a:rPr>
              <a:t>Think global, act local</a:t>
            </a:r>
            <a:br>
              <a:rPr lang="lt-LT" b="1" dirty="0">
                <a:latin typeface="+mn-lt"/>
                <a:ea typeface="Arial Unicode MS" panose="020B0604020202020204" pitchFamily="34" charset="-128"/>
                <a:cs typeface="Arial Unicode MS" panose="020B0604020202020204" pitchFamily="34" charset="-128"/>
              </a:rPr>
            </a:br>
            <a:r>
              <a:rPr lang="lt-LT" b="1" dirty="0">
                <a:solidFill>
                  <a:srgbClr val="996633"/>
                </a:solidFill>
                <a:latin typeface="+mn-lt"/>
                <a:ea typeface="Arial Unicode MS" panose="020B0604020202020204" pitchFamily="34" charset="-128"/>
                <a:cs typeface="Arial Unicode MS" panose="020B0604020202020204" pitchFamily="34" charset="-128"/>
              </a:rPr>
              <a:t>Piensa global, actúa local</a:t>
            </a:r>
          </a:p>
        </p:txBody>
      </p:sp>
      <p:sp>
        <p:nvSpPr>
          <p:cNvPr id="6" name="Title 1">
            <a:extLst>
              <a:ext uri="{FF2B5EF4-FFF2-40B4-BE49-F238E27FC236}">
                <a16:creationId xmlns:a16="http://schemas.microsoft.com/office/drawing/2014/main" id="{B5FFF2A7-A3E7-4C4D-9BA5-48A5CF0F23C7}"/>
              </a:ext>
            </a:extLst>
          </p:cNvPr>
          <p:cNvSpPr txBox="1">
            <a:spLocks/>
          </p:cNvSpPr>
          <p:nvPr/>
        </p:nvSpPr>
        <p:spPr>
          <a:xfrm>
            <a:off x="1126829" y="2954898"/>
            <a:ext cx="6061898" cy="1914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ea typeface="Arial Unicode MS" panose="020B0604020202020204" pitchFamily="34" charset="-128"/>
                <a:cs typeface="Arial Unicode MS" panose="020B0604020202020204" pitchFamily="34" charset="-128"/>
              </a:rPr>
              <a:t>Empowerment encompasses different levels and constitutes a gradual process. </a:t>
            </a:r>
          </a:p>
          <a:p>
            <a:endParaRPr lang="lt-LT" sz="3600" b="1" dirty="0">
              <a:solidFill>
                <a:schemeClr val="accent2">
                  <a:lumMod val="50000"/>
                </a:schemeClr>
              </a:solidFill>
              <a:latin typeface="+mn-lt"/>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878DFA90-D550-41B0-9485-11D16AD5F659}"/>
              </a:ext>
            </a:extLst>
          </p:cNvPr>
          <p:cNvSpPr/>
          <p:nvPr/>
        </p:nvSpPr>
        <p:spPr>
          <a:xfrm>
            <a:off x="1126829" y="4318404"/>
            <a:ext cx="5616388" cy="1384995"/>
          </a:xfrm>
          <a:prstGeom prst="rect">
            <a:avLst/>
          </a:prstGeom>
        </p:spPr>
        <p:txBody>
          <a:bodyPr wrap="square">
            <a:spAutoFit/>
          </a:bodyPr>
          <a:lstStyle/>
          <a:p>
            <a:r>
              <a:rPr lang="fr-FR" sz="2800" b="1" dirty="0">
                <a:solidFill>
                  <a:srgbClr val="996633"/>
                </a:solidFill>
              </a:rPr>
              <a:t>El </a:t>
            </a:r>
            <a:r>
              <a:rPr lang="fr-FR" sz="2800" b="1" dirty="0" err="1">
                <a:solidFill>
                  <a:srgbClr val="996633"/>
                </a:solidFill>
              </a:rPr>
              <a:t>empoderamiento</a:t>
            </a:r>
            <a:r>
              <a:rPr lang="fr-FR" sz="2800" b="1" dirty="0">
                <a:solidFill>
                  <a:srgbClr val="996633"/>
                </a:solidFill>
              </a:rPr>
              <a:t> abarca </a:t>
            </a:r>
            <a:r>
              <a:rPr lang="fr-FR" sz="2800" b="1" dirty="0" err="1">
                <a:solidFill>
                  <a:srgbClr val="996633"/>
                </a:solidFill>
              </a:rPr>
              <a:t>diferentes</a:t>
            </a:r>
            <a:r>
              <a:rPr lang="fr-FR" sz="2800" b="1" dirty="0">
                <a:solidFill>
                  <a:srgbClr val="996633"/>
                </a:solidFill>
              </a:rPr>
              <a:t> </a:t>
            </a:r>
            <a:r>
              <a:rPr lang="fr-FR" sz="2800" b="1" dirty="0" err="1">
                <a:solidFill>
                  <a:srgbClr val="996633"/>
                </a:solidFill>
              </a:rPr>
              <a:t>niveles</a:t>
            </a:r>
            <a:r>
              <a:rPr lang="fr-FR" sz="2800" b="1" dirty="0">
                <a:solidFill>
                  <a:srgbClr val="996633"/>
                </a:solidFill>
              </a:rPr>
              <a:t> y </a:t>
            </a:r>
            <a:r>
              <a:rPr lang="fr-FR" sz="2800" b="1" dirty="0" err="1">
                <a:solidFill>
                  <a:srgbClr val="996633"/>
                </a:solidFill>
              </a:rPr>
              <a:t>constituye</a:t>
            </a:r>
            <a:r>
              <a:rPr lang="fr-FR" sz="2800" b="1" dirty="0">
                <a:solidFill>
                  <a:srgbClr val="996633"/>
                </a:solidFill>
              </a:rPr>
              <a:t> un </a:t>
            </a:r>
            <a:r>
              <a:rPr lang="fr-FR" sz="2800" b="1" dirty="0" err="1">
                <a:solidFill>
                  <a:srgbClr val="996633"/>
                </a:solidFill>
              </a:rPr>
              <a:t>proceso</a:t>
            </a:r>
            <a:r>
              <a:rPr lang="fr-FR" sz="2800" b="1" dirty="0">
                <a:solidFill>
                  <a:srgbClr val="996633"/>
                </a:solidFill>
              </a:rPr>
              <a:t> </a:t>
            </a:r>
            <a:r>
              <a:rPr lang="fr-FR" sz="2800" b="1" dirty="0" err="1">
                <a:solidFill>
                  <a:srgbClr val="996633"/>
                </a:solidFill>
              </a:rPr>
              <a:t>gradual</a:t>
            </a:r>
            <a:r>
              <a:rPr lang="fr-FR" sz="2800" b="1" dirty="0">
                <a:solidFill>
                  <a:srgbClr val="996633"/>
                </a:solidFill>
              </a:rPr>
              <a:t>.</a:t>
            </a:r>
          </a:p>
        </p:txBody>
      </p:sp>
      <p:sp>
        <p:nvSpPr>
          <p:cNvPr id="5" name="Slide Number Placeholder 4"/>
          <p:cNvSpPr>
            <a:spLocks noGrp="1"/>
          </p:cNvSpPr>
          <p:nvPr>
            <p:ph type="sldNum" sz="quarter" idx="12"/>
          </p:nvPr>
        </p:nvSpPr>
        <p:spPr/>
        <p:txBody>
          <a:bodyPr/>
          <a:lstStyle/>
          <a:p>
            <a:fld id="{E02FF757-2869-254B-8F09-850A09E7852D}" type="slidenum">
              <a:rPr lang="lt-LT" smtClean="0"/>
              <a:t>13</a:t>
            </a:fld>
            <a:endParaRPr lang="lt-LT"/>
          </a:p>
        </p:txBody>
      </p:sp>
    </p:spTree>
    <p:extLst>
      <p:ext uri="{BB962C8B-B14F-4D97-AF65-F5344CB8AC3E}">
        <p14:creationId xmlns:p14="http://schemas.microsoft.com/office/powerpoint/2010/main" val="404341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541" y="595344"/>
            <a:ext cx="11214848" cy="707886"/>
          </a:xfrm>
          <a:prstGeom prst="rect">
            <a:avLst/>
          </a:prstGeom>
          <a:noFill/>
        </p:spPr>
        <p:txBody>
          <a:bodyPr wrap="square" rtlCol="0">
            <a:spAutoFit/>
          </a:bodyPr>
          <a:lstStyle/>
          <a:p>
            <a:r>
              <a:rPr lang="en-GB" sz="4000" b="1" dirty="0"/>
              <a:t>Ebola: a language crisis </a:t>
            </a:r>
            <a:r>
              <a:rPr lang="en-GB" sz="4000" b="1" dirty="0">
                <a:solidFill>
                  <a:schemeClr val="accent2">
                    <a:lumMod val="50000"/>
                  </a:schemeClr>
                </a:solidFill>
              </a:rPr>
              <a:t>/ </a:t>
            </a:r>
            <a:r>
              <a:rPr lang="en-GB" sz="4000" b="1" dirty="0" err="1">
                <a:solidFill>
                  <a:schemeClr val="accent2">
                    <a:lumMod val="50000"/>
                  </a:schemeClr>
                </a:solidFill>
              </a:rPr>
              <a:t>Ébola</a:t>
            </a:r>
            <a:r>
              <a:rPr lang="en-GB" sz="4000" b="1" dirty="0">
                <a:solidFill>
                  <a:schemeClr val="accent2">
                    <a:lumMod val="50000"/>
                  </a:schemeClr>
                </a:solidFill>
              </a:rPr>
              <a:t>: </a:t>
            </a:r>
            <a:r>
              <a:rPr lang="en-GB" sz="4000" b="1" dirty="0" err="1">
                <a:solidFill>
                  <a:schemeClr val="accent2">
                    <a:lumMod val="50000"/>
                  </a:schemeClr>
                </a:solidFill>
              </a:rPr>
              <a:t>una</a:t>
            </a:r>
            <a:r>
              <a:rPr lang="en-GB" sz="4000" b="1" dirty="0">
                <a:solidFill>
                  <a:schemeClr val="accent2">
                    <a:lumMod val="50000"/>
                  </a:schemeClr>
                </a:solidFill>
              </a:rPr>
              <a:t> crisis </a:t>
            </a:r>
            <a:r>
              <a:rPr lang="en-GB" sz="4000" b="1" dirty="0" err="1">
                <a:solidFill>
                  <a:schemeClr val="accent2">
                    <a:lumMod val="50000"/>
                  </a:schemeClr>
                </a:solidFill>
              </a:rPr>
              <a:t>lingüística</a:t>
            </a:r>
            <a:endParaRPr lang="en-GB" sz="4000" dirty="0">
              <a:solidFill>
                <a:schemeClr val="accent2">
                  <a:lumMod val="50000"/>
                </a:schemeClr>
              </a:solidFill>
            </a:endParaRPr>
          </a:p>
        </p:txBody>
      </p:sp>
      <p:sp>
        <p:nvSpPr>
          <p:cNvPr id="3" name="Rectangle 2"/>
          <p:cNvSpPr/>
          <p:nvPr/>
        </p:nvSpPr>
        <p:spPr>
          <a:xfrm>
            <a:off x="4666621" y="1991318"/>
            <a:ext cx="7164453" cy="4031873"/>
          </a:xfrm>
          <a:prstGeom prst="rect">
            <a:avLst/>
          </a:prstGeom>
        </p:spPr>
        <p:txBody>
          <a:bodyPr wrap="square">
            <a:spAutoFit/>
          </a:bodyPr>
          <a:lstStyle/>
          <a:p>
            <a:r>
              <a:rPr lang="en-GB" sz="1600" dirty="0"/>
              <a:t>Language was one of the main difficulties</a:t>
            </a:r>
            <a:r>
              <a:rPr lang="en-GB" sz="1600" baseline="0" dirty="0"/>
              <a:t> faced by humanitarian workers responding to the Ebola crisis. Information and message about Ebola are primarily available in English or French, but only a minority of people (approximately 20 per cent) in the three most affected countries, Sierra Leone, Guinea and Liberia, speak either language. In Sierra Leone only 13 per cent of women understand English. </a:t>
            </a:r>
            <a:br>
              <a:rPr lang="en-GB" sz="1600" baseline="0" dirty="0"/>
            </a:br>
            <a:r>
              <a:rPr lang="en-GB" sz="1600" baseline="0" dirty="0"/>
              <a:t>Most Sierra Leoneans, particularly in rural areas, speak Krio, Mende and </a:t>
            </a:r>
            <a:r>
              <a:rPr lang="en-GB" sz="1600" baseline="0" dirty="0" err="1"/>
              <a:t>Themne</a:t>
            </a:r>
            <a:r>
              <a:rPr lang="en-GB" sz="1600" baseline="0" dirty="0"/>
              <a:t>. </a:t>
            </a:r>
          </a:p>
          <a:p>
            <a:endParaRPr lang="en-GB" sz="1600" dirty="0"/>
          </a:p>
          <a:p>
            <a:r>
              <a:rPr lang="en-GB" sz="1600" dirty="0">
                <a:solidFill>
                  <a:schemeClr val="accent2">
                    <a:lumMod val="50000"/>
                  </a:schemeClr>
                </a:solidFill>
              </a:rPr>
              <a:t>El </a:t>
            </a:r>
            <a:r>
              <a:rPr lang="en-GB" sz="1600" dirty="0" err="1">
                <a:solidFill>
                  <a:schemeClr val="accent2">
                    <a:lumMod val="50000"/>
                  </a:schemeClr>
                </a:solidFill>
              </a:rPr>
              <a:t>idioma</a:t>
            </a:r>
            <a:r>
              <a:rPr lang="en-GB" sz="1600" dirty="0">
                <a:solidFill>
                  <a:schemeClr val="accent2">
                    <a:lumMod val="50000"/>
                  </a:schemeClr>
                </a:solidFill>
              </a:rPr>
              <a:t> </a:t>
            </a:r>
            <a:r>
              <a:rPr lang="en-GB" sz="1600" dirty="0" err="1">
                <a:solidFill>
                  <a:schemeClr val="accent2">
                    <a:lumMod val="50000"/>
                  </a:schemeClr>
                </a:solidFill>
              </a:rPr>
              <a:t>fue</a:t>
            </a:r>
            <a:r>
              <a:rPr lang="en-GB" sz="1600" dirty="0">
                <a:solidFill>
                  <a:schemeClr val="accent2">
                    <a:lumMod val="50000"/>
                  </a:schemeClr>
                </a:solidFill>
              </a:rPr>
              <a:t> </a:t>
            </a:r>
            <a:r>
              <a:rPr lang="en-GB" sz="1600" dirty="0" err="1">
                <a:solidFill>
                  <a:schemeClr val="accent2">
                    <a:lumMod val="50000"/>
                  </a:schemeClr>
                </a:solidFill>
              </a:rPr>
              <a:t>una</a:t>
            </a:r>
            <a:r>
              <a:rPr lang="en-GB" sz="1600" dirty="0">
                <a:solidFill>
                  <a:schemeClr val="accent2">
                    <a:lumMod val="50000"/>
                  </a:schemeClr>
                </a:solidFill>
              </a:rPr>
              <a:t> de las </a:t>
            </a:r>
            <a:r>
              <a:rPr lang="en-GB" sz="1600" dirty="0" err="1">
                <a:solidFill>
                  <a:schemeClr val="accent2">
                    <a:lumMod val="50000"/>
                  </a:schemeClr>
                </a:solidFill>
              </a:rPr>
              <a:t>principales</a:t>
            </a:r>
            <a:r>
              <a:rPr lang="en-GB" sz="1600" dirty="0">
                <a:solidFill>
                  <a:schemeClr val="accent2">
                    <a:lumMod val="50000"/>
                  </a:schemeClr>
                </a:solidFill>
              </a:rPr>
              <a:t> </a:t>
            </a:r>
            <a:r>
              <a:rPr lang="en-GB" sz="1600" dirty="0" err="1">
                <a:solidFill>
                  <a:schemeClr val="accent2">
                    <a:lumMod val="50000"/>
                  </a:schemeClr>
                </a:solidFill>
              </a:rPr>
              <a:t>dificultades</a:t>
            </a:r>
            <a:r>
              <a:rPr lang="en-GB" sz="1600" dirty="0">
                <a:solidFill>
                  <a:schemeClr val="accent2">
                    <a:lumMod val="50000"/>
                  </a:schemeClr>
                </a:solidFill>
              </a:rPr>
              <a:t> que </a:t>
            </a:r>
            <a:r>
              <a:rPr lang="en-GB" sz="1600" dirty="0" err="1">
                <a:solidFill>
                  <a:schemeClr val="accent2">
                    <a:lumMod val="50000"/>
                  </a:schemeClr>
                </a:solidFill>
              </a:rPr>
              <a:t>enfrentaron</a:t>
            </a:r>
            <a:r>
              <a:rPr lang="en-GB" sz="1600" dirty="0">
                <a:solidFill>
                  <a:schemeClr val="accent2">
                    <a:lumMod val="50000"/>
                  </a:schemeClr>
                </a:solidFill>
              </a:rPr>
              <a:t> </a:t>
            </a:r>
            <a:r>
              <a:rPr lang="en-GB" sz="1600" dirty="0" err="1">
                <a:solidFill>
                  <a:schemeClr val="accent2">
                    <a:lumMod val="50000"/>
                  </a:schemeClr>
                </a:solidFill>
              </a:rPr>
              <a:t>los</a:t>
            </a:r>
            <a:r>
              <a:rPr lang="en-GB" sz="1600" dirty="0">
                <a:solidFill>
                  <a:schemeClr val="accent2">
                    <a:lumMod val="50000"/>
                  </a:schemeClr>
                </a:solidFill>
              </a:rPr>
              <a:t> </a:t>
            </a:r>
            <a:r>
              <a:rPr lang="en-GB" sz="1600" dirty="0" err="1">
                <a:solidFill>
                  <a:schemeClr val="accent2">
                    <a:lumMod val="50000"/>
                  </a:schemeClr>
                </a:solidFill>
              </a:rPr>
              <a:t>trabajadores</a:t>
            </a:r>
            <a:r>
              <a:rPr lang="en-GB" sz="1600" dirty="0">
                <a:solidFill>
                  <a:schemeClr val="accent2">
                    <a:lumMod val="50000"/>
                  </a:schemeClr>
                </a:solidFill>
              </a:rPr>
              <a:t> </a:t>
            </a:r>
            <a:r>
              <a:rPr lang="en-GB" sz="1600" dirty="0" err="1">
                <a:solidFill>
                  <a:schemeClr val="accent2">
                    <a:lumMod val="50000"/>
                  </a:schemeClr>
                </a:solidFill>
              </a:rPr>
              <a:t>humanitarios</a:t>
            </a:r>
            <a:r>
              <a:rPr lang="en-GB" sz="1600" dirty="0">
                <a:solidFill>
                  <a:schemeClr val="accent2">
                    <a:lumMod val="50000"/>
                  </a:schemeClr>
                </a:solidFill>
              </a:rPr>
              <a:t> que </a:t>
            </a:r>
            <a:r>
              <a:rPr lang="en-GB" sz="1600" dirty="0" err="1">
                <a:solidFill>
                  <a:schemeClr val="accent2">
                    <a:lumMod val="50000"/>
                  </a:schemeClr>
                </a:solidFill>
              </a:rPr>
              <a:t>respondieron</a:t>
            </a:r>
            <a:r>
              <a:rPr lang="en-GB" sz="1600" dirty="0">
                <a:solidFill>
                  <a:schemeClr val="accent2">
                    <a:lumMod val="50000"/>
                  </a:schemeClr>
                </a:solidFill>
              </a:rPr>
              <a:t> a la crisis del </a:t>
            </a:r>
            <a:r>
              <a:rPr lang="en-GB" sz="1600" dirty="0" err="1">
                <a:solidFill>
                  <a:schemeClr val="accent2">
                    <a:lumMod val="50000"/>
                  </a:schemeClr>
                </a:solidFill>
              </a:rPr>
              <a:t>ébola</a:t>
            </a:r>
            <a:r>
              <a:rPr lang="en-GB" sz="1600" dirty="0">
                <a:solidFill>
                  <a:schemeClr val="accent2">
                    <a:lumMod val="50000"/>
                  </a:schemeClr>
                </a:solidFill>
              </a:rPr>
              <a:t>. La </a:t>
            </a:r>
            <a:r>
              <a:rPr lang="en-GB" sz="1600" dirty="0" err="1">
                <a:solidFill>
                  <a:schemeClr val="accent2">
                    <a:lumMod val="50000"/>
                  </a:schemeClr>
                </a:solidFill>
              </a:rPr>
              <a:t>información</a:t>
            </a:r>
            <a:r>
              <a:rPr lang="en-GB" sz="1600" dirty="0">
                <a:solidFill>
                  <a:schemeClr val="accent2">
                    <a:lumMod val="50000"/>
                  </a:schemeClr>
                </a:solidFill>
              </a:rPr>
              <a:t> y el </a:t>
            </a:r>
            <a:r>
              <a:rPr lang="en-GB" sz="1600" dirty="0" err="1">
                <a:solidFill>
                  <a:schemeClr val="accent2">
                    <a:lumMod val="50000"/>
                  </a:schemeClr>
                </a:solidFill>
              </a:rPr>
              <a:t>mensaje</a:t>
            </a:r>
            <a:r>
              <a:rPr lang="en-GB" sz="1600" dirty="0">
                <a:solidFill>
                  <a:schemeClr val="accent2">
                    <a:lumMod val="50000"/>
                  </a:schemeClr>
                </a:solidFill>
              </a:rPr>
              <a:t> </a:t>
            </a:r>
            <a:r>
              <a:rPr lang="en-GB" sz="1600" dirty="0" err="1">
                <a:solidFill>
                  <a:schemeClr val="accent2">
                    <a:lumMod val="50000"/>
                  </a:schemeClr>
                </a:solidFill>
              </a:rPr>
              <a:t>sobre</a:t>
            </a:r>
            <a:r>
              <a:rPr lang="en-GB" sz="1600" dirty="0">
                <a:solidFill>
                  <a:schemeClr val="accent2">
                    <a:lumMod val="50000"/>
                  </a:schemeClr>
                </a:solidFill>
              </a:rPr>
              <a:t> el </a:t>
            </a:r>
            <a:r>
              <a:rPr lang="en-GB" sz="1600" dirty="0" err="1">
                <a:solidFill>
                  <a:schemeClr val="accent2">
                    <a:lumMod val="50000"/>
                  </a:schemeClr>
                </a:solidFill>
              </a:rPr>
              <a:t>ébola</a:t>
            </a:r>
            <a:r>
              <a:rPr lang="en-GB" sz="1600" dirty="0">
                <a:solidFill>
                  <a:schemeClr val="accent2">
                    <a:lumMod val="50000"/>
                  </a:schemeClr>
                </a:solidFill>
              </a:rPr>
              <a:t> </a:t>
            </a:r>
            <a:r>
              <a:rPr lang="en-GB" sz="1600" dirty="0" err="1">
                <a:solidFill>
                  <a:schemeClr val="accent2">
                    <a:lumMod val="50000"/>
                  </a:schemeClr>
                </a:solidFill>
              </a:rPr>
              <a:t>están</a:t>
            </a:r>
            <a:r>
              <a:rPr lang="en-GB" sz="1600" dirty="0">
                <a:solidFill>
                  <a:schemeClr val="accent2">
                    <a:lumMod val="50000"/>
                  </a:schemeClr>
                </a:solidFill>
              </a:rPr>
              <a:t> </a:t>
            </a:r>
            <a:r>
              <a:rPr lang="en-GB" sz="1600" dirty="0" err="1">
                <a:solidFill>
                  <a:schemeClr val="accent2">
                    <a:lumMod val="50000"/>
                  </a:schemeClr>
                </a:solidFill>
              </a:rPr>
              <a:t>disponibles</a:t>
            </a:r>
            <a:r>
              <a:rPr lang="en-GB" sz="1600" dirty="0">
                <a:solidFill>
                  <a:schemeClr val="accent2">
                    <a:lumMod val="50000"/>
                  </a:schemeClr>
                </a:solidFill>
              </a:rPr>
              <a:t> </a:t>
            </a:r>
            <a:r>
              <a:rPr lang="en-GB" sz="1600" dirty="0" err="1">
                <a:solidFill>
                  <a:schemeClr val="accent2">
                    <a:lumMod val="50000"/>
                  </a:schemeClr>
                </a:solidFill>
              </a:rPr>
              <a:t>principalmente</a:t>
            </a:r>
            <a:r>
              <a:rPr lang="en-GB" sz="1600" dirty="0">
                <a:solidFill>
                  <a:schemeClr val="accent2">
                    <a:lumMod val="50000"/>
                  </a:schemeClr>
                </a:solidFill>
              </a:rPr>
              <a:t> </a:t>
            </a:r>
            <a:r>
              <a:rPr lang="en-GB" sz="1600" dirty="0" err="1">
                <a:solidFill>
                  <a:schemeClr val="accent2">
                    <a:lumMod val="50000"/>
                  </a:schemeClr>
                </a:solidFill>
              </a:rPr>
              <a:t>en</a:t>
            </a:r>
            <a:r>
              <a:rPr lang="en-GB" sz="1600" dirty="0">
                <a:solidFill>
                  <a:schemeClr val="accent2">
                    <a:lumMod val="50000"/>
                  </a:schemeClr>
                </a:solidFill>
              </a:rPr>
              <a:t> </a:t>
            </a:r>
            <a:r>
              <a:rPr lang="en-GB" sz="1600" dirty="0" err="1">
                <a:solidFill>
                  <a:schemeClr val="accent2">
                    <a:lumMod val="50000"/>
                  </a:schemeClr>
                </a:solidFill>
              </a:rPr>
              <a:t>inglés</a:t>
            </a:r>
            <a:r>
              <a:rPr lang="en-GB" sz="1600" dirty="0">
                <a:solidFill>
                  <a:schemeClr val="accent2">
                    <a:lumMod val="50000"/>
                  </a:schemeClr>
                </a:solidFill>
              </a:rPr>
              <a:t> o </a:t>
            </a:r>
            <a:r>
              <a:rPr lang="en-GB" sz="1600" dirty="0" err="1">
                <a:solidFill>
                  <a:schemeClr val="accent2">
                    <a:lumMod val="50000"/>
                  </a:schemeClr>
                </a:solidFill>
              </a:rPr>
              <a:t>francés</a:t>
            </a:r>
            <a:r>
              <a:rPr lang="en-GB" sz="1600" dirty="0">
                <a:solidFill>
                  <a:schemeClr val="accent2">
                    <a:lumMod val="50000"/>
                  </a:schemeClr>
                </a:solidFill>
              </a:rPr>
              <a:t>, </a:t>
            </a:r>
            <a:r>
              <a:rPr lang="en-GB" sz="1600" dirty="0" err="1">
                <a:solidFill>
                  <a:schemeClr val="accent2">
                    <a:lumMod val="50000"/>
                  </a:schemeClr>
                </a:solidFill>
              </a:rPr>
              <a:t>pero</a:t>
            </a:r>
            <a:r>
              <a:rPr lang="en-GB" sz="1600" dirty="0">
                <a:solidFill>
                  <a:schemeClr val="accent2">
                    <a:lumMod val="50000"/>
                  </a:schemeClr>
                </a:solidFill>
              </a:rPr>
              <a:t> solo </a:t>
            </a:r>
            <a:r>
              <a:rPr lang="en-GB" sz="1600" dirty="0" err="1">
                <a:solidFill>
                  <a:schemeClr val="accent2">
                    <a:lumMod val="50000"/>
                  </a:schemeClr>
                </a:solidFill>
              </a:rPr>
              <a:t>una</a:t>
            </a:r>
            <a:r>
              <a:rPr lang="en-GB" sz="1600" dirty="0">
                <a:solidFill>
                  <a:schemeClr val="accent2">
                    <a:lumMod val="50000"/>
                  </a:schemeClr>
                </a:solidFill>
              </a:rPr>
              <a:t> </a:t>
            </a:r>
            <a:r>
              <a:rPr lang="en-GB" sz="1600" dirty="0" err="1">
                <a:solidFill>
                  <a:schemeClr val="accent2">
                    <a:lumMod val="50000"/>
                  </a:schemeClr>
                </a:solidFill>
              </a:rPr>
              <a:t>minoría</a:t>
            </a:r>
            <a:r>
              <a:rPr lang="en-GB" sz="1600" dirty="0">
                <a:solidFill>
                  <a:schemeClr val="accent2">
                    <a:lumMod val="50000"/>
                  </a:schemeClr>
                </a:solidFill>
              </a:rPr>
              <a:t> de personas (</a:t>
            </a:r>
            <a:r>
              <a:rPr lang="en-GB" sz="1600" dirty="0" err="1">
                <a:solidFill>
                  <a:schemeClr val="accent2">
                    <a:lumMod val="50000"/>
                  </a:schemeClr>
                </a:solidFill>
              </a:rPr>
              <a:t>aproximadamente</a:t>
            </a:r>
            <a:r>
              <a:rPr lang="en-GB" sz="1600" dirty="0">
                <a:solidFill>
                  <a:schemeClr val="accent2">
                    <a:lumMod val="50000"/>
                  </a:schemeClr>
                </a:solidFill>
              </a:rPr>
              <a:t> el 20 </a:t>
            </a:r>
            <a:r>
              <a:rPr lang="en-GB" sz="1600" dirty="0" err="1">
                <a:solidFill>
                  <a:schemeClr val="accent2">
                    <a:lumMod val="50000"/>
                  </a:schemeClr>
                </a:solidFill>
              </a:rPr>
              <a:t>por</a:t>
            </a:r>
            <a:r>
              <a:rPr lang="en-GB" sz="1600" dirty="0">
                <a:solidFill>
                  <a:schemeClr val="accent2">
                    <a:lumMod val="50000"/>
                  </a:schemeClr>
                </a:solidFill>
              </a:rPr>
              <a:t> </a:t>
            </a:r>
            <a:r>
              <a:rPr lang="en-GB" sz="1600" dirty="0" err="1">
                <a:solidFill>
                  <a:schemeClr val="accent2">
                    <a:lumMod val="50000"/>
                  </a:schemeClr>
                </a:solidFill>
              </a:rPr>
              <a:t>ciento</a:t>
            </a:r>
            <a:r>
              <a:rPr lang="en-GB" sz="1600" dirty="0">
                <a:solidFill>
                  <a:schemeClr val="accent2">
                    <a:lumMod val="50000"/>
                  </a:schemeClr>
                </a:solidFill>
              </a:rPr>
              <a:t>) </a:t>
            </a:r>
            <a:r>
              <a:rPr lang="en-GB" sz="1600" dirty="0" err="1">
                <a:solidFill>
                  <a:schemeClr val="accent2">
                    <a:lumMod val="50000"/>
                  </a:schemeClr>
                </a:solidFill>
              </a:rPr>
              <a:t>en</a:t>
            </a:r>
            <a:r>
              <a:rPr lang="en-GB" sz="1600" dirty="0">
                <a:solidFill>
                  <a:schemeClr val="accent2">
                    <a:lumMod val="50000"/>
                  </a:schemeClr>
                </a:solidFill>
              </a:rPr>
              <a:t> </a:t>
            </a:r>
            <a:r>
              <a:rPr lang="en-GB" sz="1600" dirty="0" err="1">
                <a:solidFill>
                  <a:schemeClr val="accent2">
                    <a:lumMod val="50000"/>
                  </a:schemeClr>
                </a:solidFill>
              </a:rPr>
              <a:t>los</a:t>
            </a:r>
            <a:r>
              <a:rPr lang="en-GB" sz="1600" dirty="0">
                <a:solidFill>
                  <a:schemeClr val="accent2">
                    <a:lumMod val="50000"/>
                  </a:schemeClr>
                </a:solidFill>
              </a:rPr>
              <a:t> </a:t>
            </a:r>
            <a:r>
              <a:rPr lang="en-GB" sz="1600" dirty="0" err="1">
                <a:solidFill>
                  <a:schemeClr val="accent2">
                    <a:lumMod val="50000"/>
                  </a:schemeClr>
                </a:solidFill>
              </a:rPr>
              <a:t>tres</a:t>
            </a:r>
            <a:r>
              <a:rPr lang="en-GB" sz="1600" dirty="0">
                <a:solidFill>
                  <a:schemeClr val="accent2">
                    <a:lumMod val="50000"/>
                  </a:schemeClr>
                </a:solidFill>
              </a:rPr>
              <a:t> </a:t>
            </a:r>
            <a:r>
              <a:rPr lang="en-GB" sz="1600" dirty="0" err="1">
                <a:solidFill>
                  <a:schemeClr val="accent2">
                    <a:lumMod val="50000"/>
                  </a:schemeClr>
                </a:solidFill>
              </a:rPr>
              <a:t>países</a:t>
            </a:r>
            <a:r>
              <a:rPr lang="en-GB" sz="1600" dirty="0">
                <a:solidFill>
                  <a:schemeClr val="accent2">
                    <a:lumMod val="50000"/>
                  </a:schemeClr>
                </a:solidFill>
              </a:rPr>
              <a:t> </a:t>
            </a:r>
            <a:r>
              <a:rPr lang="en-GB" sz="1600" dirty="0" err="1">
                <a:solidFill>
                  <a:schemeClr val="accent2">
                    <a:lumMod val="50000"/>
                  </a:schemeClr>
                </a:solidFill>
              </a:rPr>
              <a:t>más</a:t>
            </a:r>
            <a:r>
              <a:rPr lang="en-GB" sz="1600" dirty="0">
                <a:solidFill>
                  <a:schemeClr val="accent2">
                    <a:lumMod val="50000"/>
                  </a:schemeClr>
                </a:solidFill>
              </a:rPr>
              <a:t> </a:t>
            </a:r>
            <a:r>
              <a:rPr lang="en-GB" sz="1600" dirty="0" err="1">
                <a:solidFill>
                  <a:schemeClr val="accent2">
                    <a:lumMod val="50000"/>
                  </a:schemeClr>
                </a:solidFill>
              </a:rPr>
              <a:t>afectados</a:t>
            </a:r>
            <a:r>
              <a:rPr lang="en-GB" sz="1600" dirty="0">
                <a:solidFill>
                  <a:schemeClr val="accent2">
                    <a:lumMod val="50000"/>
                  </a:schemeClr>
                </a:solidFill>
              </a:rPr>
              <a:t>, Sierra Leona, Guinea y Liberia, </a:t>
            </a:r>
            <a:r>
              <a:rPr lang="en-GB" sz="1600" dirty="0" err="1">
                <a:solidFill>
                  <a:schemeClr val="accent2">
                    <a:lumMod val="50000"/>
                  </a:schemeClr>
                </a:solidFill>
              </a:rPr>
              <a:t>hablan</a:t>
            </a:r>
            <a:r>
              <a:rPr lang="en-GB" sz="1600" dirty="0">
                <a:solidFill>
                  <a:schemeClr val="accent2">
                    <a:lumMod val="50000"/>
                  </a:schemeClr>
                </a:solidFill>
              </a:rPr>
              <a:t> </a:t>
            </a:r>
            <a:r>
              <a:rPr lang="en-GB" sz="1600" dirty="0" err="1" smtClean="0">
                <a:solidFill>
                  <a:schemeClr val="accent2">
                    <a:lumMod val="50000"/>
                  </a:schemeClr>
                </a:solidFill>
              </a:rPr>
              <a:t>alguno</a:t>
            </a:r>
            <a:r>
              <a:rPr lang="en-GB" sz="1600" dirty="0" smtClean="0">
                <a:solidFill>
                  <a:schemeClr val="accent2">
                    <a:lumMod val="50000"/>
                  </a:schemeClr>
                </a:solidFill>
              </a:rPr>
              <a:t> de </a:t>
            </a:r>
            <a:r>
              <a:rPr lang="en-GB" sz="1600" dirty="0" err="1" smtClean="0">
                <a:solidFill>
                  <a:schemeClr val="accent2">
                    <a:lumMod val="50000"/>
                  </a:schemeClr>
                </a:solidFill>
              </a:rPr>
              <a:t>estos</a:t>
            </a:r>
            <a:r>
              <a:rPr lang="en-GB" sz="1600" dirty="0" smtClean="0">
                <a:solidFill>
                  <a:schemeClr val="accent2">
                    <a:lumMod val="50000"/>
                  </a:schemeClr>
                </a:solidFill>
              </a:rPr>
              <a:t> dos </a:t>
            </a:r>
            <a:r>
              <a:rPr lang="en-GB" sz="1600" dirty="0" err="1" smtClean="0">
                <a:solidFill>
                  <a:schemeClr val="accent2">
                    <a:lumMod val="50000"/>
                  </a:schemeClr>
                </a:solidFill>
              </a:rPr>
              <a:t>idiomas</a:t>
            </a:r>
            <a:r>
              <a:rPr lang="en-GB" sz="1600" dirty="0" smtClean="0">
                <a:solidFill>
                  <a:schemeClr val="accent2">
                    <a:lumMod val="50000"/>
                  </a:schemeClr>
                </a:solidFill>
              </a:rPr>
              <a:t>. </a:t>
            </a:r>
            <a:r>
              <a:rPr lang="en-GB" sz="1600" dirty="0" err="1">
                <a:solidFill>
                  <a:schemeClr val="accent2">
                    <a:lumMod val="50000"/>
                  </a:schemeClr>
                </a:solidFill>
              </a:rPr>
              <a:t>En</a:t>
            </a:r>
            <a:r>
              <a:rPr lang="en-GB" sz="1600" dirty="0">
                <a:solidFill>
                  <a:schemeClr val="accent2">
                    <a:lumMod val="50000"/>
                  </a:schemeClr>
                </a:solidFill>
              </a:rPr>
              <a:t> Sierra Leona, solo el 13% de las </a:t>
            </a:r>
            <a:r>
              <a:rPr lang="en-GB" sz="1600" dirty="0" err="1">
                <a:solidFill>
                  <a:schemeClr val="accent2">
                    <a:lumMod val="50000"/>
                  </a:schemeClr>
                </a:solidFill>
              </a:rPr>
              <a:t>mujeres</a:t>
            </a:r>
            <a:r>
              <a:rPr lang="en-GB" sz="1600" dirty="0">
                <a:solidFill>
                  <a:schemeClr val="accent2">
                    <a:lumMod val="50000"/>
                  </a:schemeClr>
                </a:solidFill>
              </a:rPr>
              <a:t> </a:t>
            </a:r>
            <a:r>
              <a:rPr lang="en-GB" sz="1600" dirty="0" err="1">
                <a:solidFill>
                  <a:schemeClr val="accent2">
                    <a:lumMod val="50000"/>
                  </a:schemeClr>
                </a:solidFill>
              </a:rPr>
              <a:t>entienden</a:t>
            </a:r>
            <a:r>
              <a:rPr lang="en-GB" sz="1600" dirty="0">
                <a:solidFill>
                  <a:schemeClr val="accent2">
                    <a:lumMod val="50000"/>
                  </a:schemeClr>
                </a:solidFill>
              </a:rPr>
              <a:t> </a:t>
            </a:r>
            <a:r>
              <a:rPr lang="en-GB" sz="1600" dirty="0" err="1">
                <a:solidFill>
                  <a:schemeClr val="accent2">
                    <a:lumMod val="50000"/>
                  </a:schemeClr>
                </a:solidFill>
              </a:rPr>
              <a:t>inglés</a:t>
            </a:r>
            <a:r>
              <a:rPr lang="en-GB" sz="1600" dirty="0">
                <a:solidFill>
                  <a:schemeClr val="accent2">
                    <a:lumMod val="50000"/>
                  </a:schemeClr>
                </a:solidFill>
              </a:rPr>
              <a:t>. La </a:t>
            </a:r>
            <a:r>
              <a:rPr lang="en-GB" sz="1600" dirty="0" err="1">
                <a:solidFill>
                  <a:schemeClr val="accent2">
                    <a:lumMod val="50000"/>
                  </a:schemeClr>
                </a:solidFill>
              </a:rPr>
              <a:t>mayoría</a:t>
            </a:r>
            <a:r>
              <a:rPr lang="en-GB" sz="1600" dirty="0">
                <a:solidFill>
                  <a:schemeClr val="accent2">
                    <a:lumMod val="50000"/>
                  </a:schemeClr>
                </a:solidFill>
              </a:rPr>
              <a:t> de </a:t>
            </a:r>
            <a:r>
              <a:rPr lang="en-GB" sz="1600" dirty="0" err="1">
                <a:solidFill>
                  <a:schemeClr val="accent2">
                    <a:lumMod val="50000"/>
                  </a:schemeClr>
                </a:solidFill>
              </a:rPr>
              <a:t>los</a:t>
            </a:r>
            <a:r>
              <a:rPr lang="en-GB" sz="1600" dirty="0">
                <a:solidFill>
                  <a:schemeClr val="accent2">
                    <a:lumMod val="50000"/>
                  </a:schemeClr>
                </a:solidFill>
              </a:rPr>
              <a:t> </a:t>
            </a:r>
            <a:r>
              <a:rPr lang="en-GB" sz="1600" dirty="0" err="1">
                <a:solidFill>
                  <a:schemeClr val="accent2">
                    <a:lumMod val="50000"/>
                  </a:schemeClr>
                </a:solidFill>
              </a:rPr>
              <a:t>sierraleoneses</a:t>
            </a:r>
            <a:r>
              <a:rPr lang="en-GB" sz="1600" dirty="0">
                <a:solidFill>
                  <a:schemeClr val="accent2">
                    <a:lumMod val="50000"/>
                  </a:schemeClr>
                </a:solidFill>
              </a:rPr>
              <a:t>, </a:t>
            </a:r>
            <a:r>
              <a:rPr lang="en-GB" sz="1600" dirty="0" err="1">
                <a:solidFill>
                  <a:schemeClr val="accent2">
                    <a:lumMod val="50000"/>
                  </a:schemeClr>
                </a:solidFill>
              </a:rPr>
              <a:t>particularmente</a:t>
            </a:r>
            <a:r>
              <a:rPr lang="en-GB" sz="1600" dirty="0">
                <a:solidFill>
                  <a:schemeClr val="accent2">
                    <a:lumMod val="50000"/>
                  </a:schemeClr>
                </a:solidFill>
              </a:rPr>
              <a:t> </a:t>
            </a:r>
            <a:r>
              <a:rPr lang="en-GB" sz="1600" dirty="0" err="1">
                <a:solidFill>
                  <a:schemeClr val="accent2">
                    <a:lumMod val="50000"/>
                  </a:schemeClr>
                </a:solidFill>
              </a:rPr>
              <a:t>en</a:t>
            </a:r>
            <a:r>
              <a:rPr lang="en-GB" sz="1600" dirty="0">
                <a:solidFill>
                  <a:schemeClr val="accent2">
                    <a:lumMod val="50000"/>
                  </a:schemeClr>
                </a:solidFill>
              </a:rPr>
              <a:t> las zonas </a:t>
            </a:r>
            <a:r>
              <a:rPr lang="en-GB" sz="1600" dirty="0" err="1">
                <a:solidFill>
                  <a:schemeClr val="accent2">
                    <a:lumMod val="50000"/>
                  </a:schemeClr>
                </a:solidFill>
              </a:rPr>
              <a:t>rurales</a:t>
            </a:r>
            <a:r>
              <a:rPr lang="en-GB" sz="1600" dirty="0">
                <a:solidFill>
                  <a:schemeClr val="accent2">
                    <a:lumMod val="50000"/>
                  </a:schemeClr>
                </a:solidFill>
              </a:rPr>
              <a:t>, </a:t>
            </a:r>
            <a:r>
              <a:rPr lang="en-GB" sz="1600" dirty="0" err="1">
                <a:solidFill>
                  <a:schemeClr val="accent2">
                    <a:lumMod val="50000"/>
                  </a:schemeClr>
                </a:solidFill>
              </a:rPr>
              <a:t>hablan</a:t>
            </a:r>
            <a:r>
              <a:rPr lang="en-GB" sz="1600" dirty="0">
                <a:solidFill>
                  <a:schemeClr val="accent2">
                    <a:lumMod val="50000"/>
                  </a:schemeClr>
                </a:solidFill>
              </a:rPr>
              <a:t> </a:t>
            </a:r>
            <a:r>
              <a:rPr lang="en-GB" sz="1600" dirty="0" err="1">
                <a:solidFill>
                  <a:schemeClr val="accent2">
                    <a:lumMod val="50000"/>
                  </a:schemeClr>
                </a:solidFill>
              </a:rPr>
              <a:t>krio</a:t>
            </a:r>
            <a:r>
              <a:rPr lang="en-GB" sz="1600" dirty="0">
                <a:solidFill>
                  <a:schemeClr val="accent2">
                    <a:lumMod val="50000"/>
                  </a:schemeClr>
                </a:solidFill>
              </a:rPr>
              <a:t>, </a:t>
            </a:r>
            <a:r>
              <a:rPr lang="en-GB" sz="1600" dirty="0" err="1">
                <a:solidFill>
                  <a:schemeClr val="accent2">
                    <a:lumMod val="50000"/>
                  </a:schemeClr>
                </a:solidFill>
              </a:rPr>
              <a:t>mende</a:t>
            </a:r>
            <a:r>
              <a:rPr lang="en-GB" sz="1600" dirty="0">
                <a:solidFill>
                  <a:schemeClr val="accent2">
                    <a:lumMod val="50000"/>
                  </a:schemeClr>
                </a:solidFill>
              </a:rPr>
              <a:t> y </a:t>
            </a:r>
            <a:r>
              <a:rPr lang="en-GB" sz="1600" dirty="0" err="1">
                <a:solidFill>
                  <a:schemeClr val="accent2">
                    <a:lumMod val="50000"/>
                  </a:schemeClr>
                </a:solidFill>
              </a:rPr>
              <a:t>themne</a:t>
            </a:r>
            <a:r>
              <a:rPr lang="en-GB" sz="1600" dirty="0">
                <a:solidFill>
                  <a:schemeClr val="accent2">
                    <a:lumMod val="50000"/>
                  </a:schemeClr>
                </a:solidFill>
              </a:rPr>
              <a:t>.</a:t>
            </a:r>
            <a:endParaRPr lang="en-GB" sz="1600" baseline="0" dirty="0">
              <a:solidFill>
                <a:schemeClr val="accent2">
                  <a:lumMod val="50000"/>
                </a:schemeClr>
              </a:solidFill>
            </a:endParaRPr>
          </a:p>
          <a:p>
            <a:pPr algn="r"/>
            <a:r>
              <a:rPr lang="en-GB" sz="1600" dirty="0"/>
              <a:t/>
            </a:r>
            <a:br>
              <a:rPr lang="en-GB" sz="1600" dirty="0"/>
            </a:br>
            <a:r>
              <a:rPr lang="en-GB" sz="1600" dirty="0" err="1"/>
              <a:t>www.odihpn.org</a:t>
            </a:r>
            <a:endParaRPr lang="en-GB" sz="1600" baseline="0" dirty="0"/>
          </a:p>
        </p:txBody>
      </p:sp>
      <p:pic>
        <p:nvPicPr>
          <p:cNvPr id="6" name="Picture 5"/>
          <p:cNvPicPr>
            <a:picLocks noChangeAspect="1"/>
          </p:cNvPicPr>
          <p:nvPr/>
        </p:nvPicPr>
        <p:blipFill rotWithShape="1">
          <a:blip r:embed="rId3"/>
          <a:srcRect l="32023" t="23505" r="23519" b="8016"/>
          <a:stretch/>
        </p:blipFill>
        <p:spPr>
          <a:xfrm>
            <a:off x="0" y="1991318"/>
            <a:ext cx="4334400" cy="3753500"/>
          </a:xfrm>
          <a:prstGeom prst="rect">
            <a:avLst/>
          </a:prstGeom>
        </p:spPr>
      </p:pic>
      <p:sp>
        <p:nvSpPr>
          <p:cNvPr id="4" name="Slide Number Placeholder 3"/>
          <p:cNvSpPr>
            <a:spLocks noGrp="1"/>
          </p:cNvSpPr>
          <p:nvPr>
            <p:ph type="sldNum" sz="quarter" idx="12"/>
          </p:nvPr>
        </p:nvSpPr>
        <p:spPr/>
        <p:txBody>
          <a:bodyPr/>
          <a:lstStyle/>
          <a:p>
            <a:fld id="{E02FF757-2869-254B-8F09-850A09E7852D}" type="slidenum">
              <a:rPr lang="lt-LT" smtClean="0"/>
              <a:t>14</a:t>
            </a:fld>
            <a:endParaRPr lang="lt-LT"/>
          </a:p>
        </p:txBody>
      </p:sp>
    </p:spTree>
    <p:extLst>
      <p:ext uri="{BB962C8B-B14F-4D97-AF65-F5344CB8AC3E}">
        <p14:creationId xmlns:p14="http://schemas.microsoft.com/office/powerpoint/2010/main" val="399341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565" t="12660" r="19699" b="11277"/>
          <a:stretch/>
        </p:blipFill>
        <p:spPr>
          <a:xfrm>
            <a:off x="735496" y="1630017"/>
            <a:ext cx="5029199" cy="4412973"/>
          </a:xfrm>
          <a:prstGeom prst="rect">
            <a:avLst/>
          </a:prstGeom>
        </p:spPr>
      </p:pic>
      <p:sp>
        <p:nvSpPr>
          <p:cNvPr id="3" name="Rectangle 2"/>
          <p:cNvSpPr/>
          <p:nvPr/>
        </p:nvSpPr>
        <p:spPr>
          <a:xfrm>
            <a:off x="519563" y="460180"/>
            <a:ext cx="11510682" cy="954107"/>
          </a:xfrm>
          <a:prstGeom prst="rect">
            <a:avLst/>
          </a:prstGeom>
        </p:spPr>
        <p:txBody>
          <a:bodyPr wrap="square">
            <a:spAutoFit/>
          </a:bodyPr>
          <a:lstStyle/>
          <a:p>
            <a:r>
              <a:rPr lang="en-GB" sz="2700" b="1" dirty="0"/>
              <a:t>Countries and Territories in the Americas with Active Zika Virus Transmission / </a:t>
            </a:r>
            <a:r>
              <a:rPr lang="en-GB" sz="2700" b="1" dirty="0" err="1">
                <a:solidFill>
                  <a:schemeClr val="accent2">
                    <a:lumMod val="50000"/>
                  </a:schemeClr>
                </a:solidFill>
              </a:rPr>
              <a:t>Países</a:t>
            </a:r>
            <a:r>
              <a:rPr lang="en-GB" sz="2700" b="1" dirty="0">
                <a:solidFill>
                  <a:schemeClr val="accent2">
                    <a:lumMod val="50000"/>
                  </a:schemeClr>
                </a:solidFill>
              </a:rPr>
              <a:t> y </a:t>
            </a:r>
            <a:r>
              <a:rPr lang="en-GB" sz="2700" b="1" dirty="0" err="1">
                <a:solidFill>
                  <a:schemeClr val="accent2">
                    <a:lumMod val="50000"/>
                  </a:schemeClr>
                </a:solidFill>
              </a:rPr>
              <a:t>territorios</a:t>
            </a:r>
            <a:r>
              <a:rPr lang="en-GB" sz="2700" b="1" dirty="0">
                <a:solidFill>
                  <a:schemeClr val="accent2">
                    <a:lumMod val="50000"/>
                  </a:schemeClr>
                </a:solidFill>
              </a:rPr>
              <a:t> </a:t>
            </a:r>
            <a:r>
              <a:rPr lang="en-GB" sz="2700" b="1" dirty="0" err="1">
                <a:solidFill>
                  <a:schemeClr val="accent2">
                    <a:lumMod val="50000"/>
                  </a:schemeClr>
                </a:solidFill>
              </a:rPr>
              <a:t>en</a:t>
            </a:r>
            <a:r>
              <a:rPr lang="en-GB" sz="2700" b="1" dirty="0">
                <a:solidFill>
                  <a:schemeClr val="accent2">
                    <a:lumMod val="50000"/>
                  </a:schemeClr>
                </a:solidFill>
              </a:rPr>
              <a:t> las </a:t>
            </a:r>
            <a:r>
              <a:rPr lang="en-GB" sz="2700" b="1" dirty="0" err="1">
                <a:solidFill>
                  <a:schemeClr val="accent2">
                    <a:lumMod val="50000"/>
                  </a:schemeClr>
                </a:solidFill>
              </a:rPr>
              <a:t>Américas</a:t>
            </a:r>
            <a:r>
              <a:rPr lang="en-GB" sz="2700" b="1" dirty="0">
                <a:solidFill>
                  <a:schemeClr val="accent2">
                    <a:lumMod val="50000"/>
                  </a:schemeClr>
                </a:solidFill>
              </a:rPr>
              <a:t> con </a:t>
            </a:r>
            <a:r>
              <a:rPr lang="en-GB" sz="2700" b="1" dirty="0" err="1">
                <a:solidFill>
                  <a:schemeClr val="accent2">
                    <a:lumMod val="50000"/>
                  </a:schemeClr>
                </a:solidFill>
              </a:rPr>
              <a:t>transmisión</a:t>
            </a:r>
            <a:r>
              <a:rPr lang="en-GB" sz="2700" b="1" dirty="0">
                <a:solidFill>
                  <a:schemeClr val="accent2">
                    <a:lumMod val="50000"/>
                  </a:schemeClr>
                </a:solidFill>
              </a:rPr>
              <a:t> </a:t>
            </a:r>
            <a:r>
              <a:rPr lang="en-GB" sz="2700" b="1" dirty="0" err="1">
                <a:solidFill>
                  <a:schemeClr val="accent2">
                    <a:lumMod val="50000"/>
                  </a:schemeClr>
                </a:solidFill>
              </a:rPr>
              <a:t>activa</a:t>
            </a:r>
            <a:r>
              <a:rPr lang="en-GB" sz="2700" b="1" dirty="0">
                <a:solidFill>
                  <a:schemeClr val="accent2">
                    <a:lumMod val="50000"/>
                  </a:schemeClr>
                </a:solidFill>
              </a:rPr>
              <a:t> del virus del Zika</a:t>
            </a:r>
            <a:endParaRPr lang="en-GB" sz="2700" dirty="0">
              <a:solidFill>
                <a:schemeClr val="accent2">
                  <a:lumMod val="50000"/>
                </a:schemeClr>
              </a:solidFill>
            </a:endParaRPr>
          </a:p>
        </p:txBody>
      </p:sp>
      <p:sp>
        <p:nvSpPr>
          <p:cNvPr id="4" name="Rectangle 3"/>
          <p:cNvSpPr/>
          <p:nvPr/>
        </p:nvSpPr>
        <p:spPr>
          <a:xfrm>
            <a:off x="735496" y="6101688"/>
            <a:ext cx="4360809" cy="369332"/>
          </a:xfrm>
          <a:prstGeom prst="rect">
            <a:avLst/>
          </a:prstGeom>
        </p:spPr>
        <p:txBody>
          <a:bodyPr wrap="none">
            <a:spAutoFit/>
          </a:bodyPr>
          <a:lstStyle/>
          <a:p>
            <a:r>
              <a:rPr lang="en-GB" dirty="0"/>
              <a:t>http://www.cdc.gov/zika/geo/americas.html</a:t>
            </a:r>
          </a:p>
        </p:txBody>
      </p:sp>
      <p:pic>
        <p:nvPicPr>
          <p:cNvPr id="6" name="Picture 5"/>
          <p:cNvPicPr>
            <a:picLocks noChangeAspect="1"/>
          </p:cNvPicPr>
          <p:nvPr/>
        </p:nvPicPr>
        <p:blipFill rotWithShape="1">
          <a:blip r:embed="rId4"/>
          <a:srcRect l="23620" t="22732" r="35588" b="13993"/>
          <a:stretch/>
        </p:blipFill>
        <p:spPr>
          <a:xfrm>
            <a:off x="6131748" y="1594105"/>
            <a:ext cx="5101308" cy="4448885"/>
          </a:xfrm>
          <a:prstGeom prst="rect">
            <a:avLst/>
          </a:prstGeom>
        </p:spPr>
      </p:pic>
      <p:sp>
        <p:nvSpPr>
          <p:cNvPr id="8" name="Rectangle 7"/>
          <p:cNvSpPr/>
          <p:nvPr/>
        </p:nvSpPr>
        <p:spPr>
          <a:xfrm>
            <a:off x="6274904" y="6101688"/>
            <a:ext cx="4958152" cy="369332"/>
          </a:xfrm>
          <a:prstGeom prst="rect">
            <a:avLst/>
          </a:prstGeom>
        </p:spPr>
        <p:txBody>
          <a:bodyPr wrap="none">
            <a:spAutoFit/>
          </a:bodyPr>
          <a:lstStyle/>
          <a:p>
            <a:r>
              <a:rPr lang="en-GB" dirty="0"/>
              <a:t>http://www.unesco.org/languages-atlas/index.php</a:t>
            </a:r>
          </a:p>
        </p:txBody>
      </p:sp>
      <p:sp>
        <p:nvSpPr>
          <p:cNvPr id="5" name="Slide Number Placeholder 4"/>
          <p:cNvSpPr>
            <a:spLocks noGrp="1"/>
          </p:cNvSpPr>
          <p:nvPr>
            <p:ph type="sldNum" sz="quarter" idx="12"/>
          </p:nvPr>
        </p:nvSpPr>
        <p:spPr/>
        <p:txBody>
          <a:bodyPr/>
          <a:lstStyle/>
          <a:p>
            <a:fld id="{E02FF757-2869-254B-8F09-850A09E7852D}" type="slidenum">
              <a:rPr lang="lt-LT" smtClean="0"/>
              <a:t>15</a:t>
            </a:fld>
            <a:endParaRPr lang="lt-LT"/>
          </a:p>
        </p:txBody>
      </p:sp>
    </p:spTree>
    <p:extLst>
      <p:ext uri="{BB962C8B-B14F-4D97-AF65-F5344CB8AC3E}">
        <p14:creationId xmlns:p14="http://schemas.microsoft.com/office/powerpoint/2010/main" val="202045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96260-0F2F-ED42-92C5-2395B142B532}"/>
              </a:ext>
            </a:extLst>
          </p:cNvPr>
          <p:cNvPicPr>
            <a:picLocks noChangeAspect="1"/>
          </p:cNvPicPr>
          <p:nvPr/>
        </p:nvPicPr>
        <p:blipFill rotWithShape="1">
          <a:blip r:embed="rId3"/>
          <a:srcRect l="13317" t="27647" r="39134" b="45882"/>
          <a:stretch/>
        </p:blipFill>
        <p:spPr>
          <a:xfrm>
            <a:off x="1021977" y="335741"/>
            <a:ext cx="5217458" cy="1815354"/>
          </a:xfrm>
          <a:prstGeom prst="rect">
            <a:avLst/>
          </a:prstGeom>
        </p:spPr>
      </p:pic>
      <p:pic>
        <p:nvPicPr>
          <p:cNvPr id="4" name="Picture 3">
            <a:extLst>
              <a:ext uri="{FF2B5EF4-FFF2-40B4-BE49-F238E27FC236}">
                <a16:creationId xmlns:a16="http://schemas.microsoft.com/office/drawing/2014/main" id="{48B31A1C-5A96-E74D-B7F2-8EB5610B5A5A}"/>
              </a:ext>
            </a:extLst>
          </p:cNvPr>
          <p:cNvPicPr>
            <a:picLocks noChangeAspect="1"/>
          </p:cNvPicPr>
          <p:nvPr/>
        </p:nvPicPr>
        <p:blipFill rotWithShape="1">
          <a:blip r:embed="rId4"/>
          <a:srcRect l="13440" t="20980" r="41585" b="11177"/>
          <a:stretch/>
        </p:blipFill>
        <p:spPr>
          <a:xfrm>
            <a:off x="1129552" y="2164541"/>
            <a:ext cx="4221909" cy="3980330"/>
          </a:xfrm>
          <a:prstGeom prst="rect">
            <a:avLst/>
          </a:prstGeom>
        </p:spPr>
      </p:pic>
      <p:sp>
        <p:nvSpPr>
          <p:cNvPr id="5" name="Rectangle 4">
            <a:extLst>
              <a:ext uri="{FF2B5EF4-FFF2-40B4-BE49-F238E27FC236}">
                <a16:creationId xmlns:a16="http://schemas.microsoft.com/office/drawing/2014/main" id="{309091C7-A85B-4E4F-82D6-F5B8F2AA3477}"/>
              </a:ext>
            </a:extLst>
          </p:cNvPr>
          <p:cNvSpPr/>
          <p:nvPr/>
        </p:nvSpPr>
        <p:spPr>
          <a:xfrm>
            <a:off x="6490449" y="1450757"/>
            <a:ext cx="4509247" cy="646331"/>
          </a:xfrm>
          <a:prstGeom prst="rect">
            <a:avLst/>
          </a:prstGeom>
        </p:spPr>
        <p:txBody>
          <a:bodyPr wrap="square">
            <a:spAutoFit/>
          </a:bodyPr>
          <a:lstStyle/>
          <a:p>
            <a:r>
              <a:rPr lang="lt-LT" b="1" dirty="0">
                <a:solidFill>
                  <a:schemeClr val="accent2">
                    <a:lumMod val="50000"/>
                  </a:schemeClr>
                </a:solidFill>
              </a:rPr>
              <a:t>La OMS </a:t>
            </a:r>
            <a:r>
              <a:rPr lang="lt-LT" b="1" dirty="0" err="1">
                <a:solidFill>
                  <a:schemeClr val="accent2">
                    <a:lumMod val="50000"/>
                  </a:schemeClr>
                </a:solidFill>
              </a:rPr>
              <a:t>dice</a:t>
            </a:r>
            <a:r>
              <a:rPr lang="lt-LT" b="1" dirty="0">
                <a:solidFill>
                  <a:schemeClr val="accent2">
                    <a:lumMod val="50000"/>
                  </a:schemeClr>
                </a:solidFill>
              </a:rPr>
              <a:t> </a:t>
            </a:r>
            <a:r>
              <a:rPr lang="lt-LT" b="1" dirty="0" err="1">
                <a:solidFill>
                  <a:schemeClr val="accent2">
                    <a:lumMod val="50000"/>
                  </a:schemeClr>
                </a:solidFill>
              </a:rPr>
              <a:t>que</a:t>
            </a:r>
            <a:r>
              <a:rPr lang="lt-LT" b="1" dirty="0">
                <a:solidFill>
                  <a:schemeClr val="accent2">
                    <a:lumMod val="50000"/>
                  </a:schemeClr>
                </a:solidFill>
              </a:rPr>
              <a:t> </a:t>
            </a:r>
            <a:r>
              <a:rPr lang="lt-LT" b="1" dirty="0" err="1">
                <a:solidFill>
                  <a:schemeClr val="accent2">
                    <a:lumMod val="50000"/>
                  </a:schemeClr>
                </a:solidFill>
              </a:rPr>
              <a:t>las</a:t>
            </a:r>
            <a:r>
              <a:rPr lang="lt-LT" b="1" dirty="0">
                <a:solidFill>
                  <a:schemeClr val="accent2">
                    <a:lumMod val="50000"/>
                  </a:schemeClr>
                </a:solidFill>
              </a:rPr>
              <a:t> </a:t>
            </a:r>
            <a:r>
              <a:rPr lang="lt-LT" b="1" dirty="0" err="1">
                <a:solidFill>
                  <a:schemeClr val="accent2">
                    <a:lumMod val="50000"/>
                  </a:schemeClr>
                </a:solidFill>
              </a:rPr>
              <a:t>falsas</a:t>
            </a:r>
            <a:r>
              <a:rPr lang="lt-LT" b="1" dirty="0">
                <a:solidFill>
                  <a:schemeClr val="accent2">
                    <a:lumMod val="50000"/>
                  </a:schemeClr>
                </a:solidFill>
              </a:rPr>
              <a:t> </a:t>
            </a:r>
            <a:r>
              <a:rPr lang="lt-LT" b="1" dirty="0" err="1">
                <a:solidFill>
                  <a:schemeClr val="accent2">
                    <a:lumMod val="50000"/>
                  </a:schemeClr>
                </a:solidFill>
              </a:rPr>
              <a:t>afirmaciones</a:t>
            </a:r>
            <a:r>
              <a:rPr lang="lt-LT" b="1" dirty="0">
                <a:solidFill>
                  <a:schemeClr val="accent2">
                    <a:lumMod val="50000"/>
                  </a:schemeClr>
                </a:solidFill>
              </a:rPr>
              <a:t> de </a:t>
            </a:r>
            <a:r>
              <a:rPr lang="lt-LT" b="1" dirty="0" err="1">
                <a:solidFill>
                  <a:schemeClr val="accent2">
                    <a:lumMod val="50000"/>
                  </a:schemeClr>
                </a:solidFill>
              </a:rPr>
              <a:t>coronavirus</a:t>
            </a:r>
            <a:r>
              <a:rPr lang="lt-LT" b="1" dirty="0">
                <a:solidFill>
                  <a:schemeClr val="accent2">
                    <a:lumMod val="50000"/>
                  </a:schemeClr>
                </a:solidFill>
              </a:rPr>
              <a:t> </a:t>
            </a:r>
            <a:r>
              <a:rPr lang="lt-LT" b="1" dirty="0" err="1">
                <a:solidFill>
                  <a:schemeClr val="accent2">
                    <a:lumMod val="50000"/>
                  </a:schemeClr>
                </a:solidFill>
              </a:rPr>
              <a:t>causan</a:t>
            </a:r>
            <a:r>
              <a:rPr lang="lt-LT" b="1" dirty="0">
                <a:solidFill>
                  <a:schemeClr val="accent2">
                    <a:lumMod val="50000"/>
                  </a:schemeClr>
                </a:solidFill>
              </a:rPr>
              <a:t> '</a:t>
            </a:r>
            <a:r>
              <a:rPr lang="lt-LT" b="1" dirty="0" err="1">
                <a:solidFill>
                  <a:schemeClr val="accent2">
                    <a:lumMod val="50000"/>
                  </a:schemeClr>
                </a:solidFill>
              </a:rPr>
              <a:t>infodemia</a:t>
            </a:r>
            <a:r>
              <a:rPr lang="lt-LT" b="1" dirty="0">
                <a:solidFill>
                  <a:schemeClr val="accent2">
                    <a:lumMod val="50000"/>
                  </a:schemeClr>
                </a:solidFill>
              </a:rPr>
              <a:t>'</a:t>
            </a:r>
          </a:p>
        </p:txBody>
      </p:sp>
      <p:sp>
        <p:nvSpPr>
          <p:cNvPr id="6" name="Rectangle 5">
            <a:extLst>
              <a:ext uri="{FF2B5EF4-FFF2-40B4-BE49-F238E27FC236}">
                <a16:creationId xmlns:a16="http://schemas.microsoft.com/office/drawing/2014/main" id="{0A9B8E20-4CC6-0644-9A4D-42D7621B1591}"/>
              </a:ext>
            </a:extLst>
          </p:cNvPr>
          <p:cNvSpPr/>
          <p:nvPr/>
        </p:nvSpPr>
        <p:spPr>
          <a:xfrm>
            <a:off x="6719047" y="2205331"/>
            <a:ext cx="4684059" cy="3939540"/>
          </a:xfrm>
          <a:prstGeom prst="rect">
            <a:avLst/>
          </a:prstGeom>
        </p:spPr>
        <p:txBody>
          <a:bodyPr wrap="square">
            <a:spAutoFit/>
          </a:bodyPr>
          <a:lstStyle/>
          <a:p>
            <a:r>
              <a:rPr lang="lt-LT" sz="1000" dirty="0"/>
              <a:t>La </a:t>
            </a:r>
            <a:r>
              <a:rPr lang="lt-LT" sz="1000" dirty="0" err="1"/>
              <a:t>Organización</a:t>
            </a:r>
            <a:r>
              <a:rPr lang="lt-LT" sz="1000" dirty="0"/>
              <a:t> </a:t>
            </a:r>
            <a:r>
              <a:rPr lang="lt-LT" sz="1000" dirty="0" err="1"/>
              <a:t>Mundial</a:t>
            </a:r>
            <a:r>
              <a:rPr lang="lt-LT" sz="1000" dirty="0"/>
              <a:t> de </a:t>
            </a:r>
            <a:r>
              <a:rPr lang="lt-LT" sz="1000" dirty="0" err="1"/>
              <a:t>la</a:t>
            </a:r>
            <a:r>
              <a:rPr lang="lt-LT" sz="1000" dirty="0"/>
              <a:t> </a:t>
            </a:r>
            <a:r>
              <a:rPr lang="lt-LT" sz="1000" dirty="0" err="1"/>
              <a:t>Salud</a:t>
            </a:r>
            <a:r>
              <a:rPr lang="lt-LT" sz="1000" dirty="0"/>
              <a:t> (OMS) </a:t>
            </a:r>
            <a:r>
              <a:rPr lang="lt-LT" sz="1000" dirty="0" err="1"/>
              <a:t>está</a:t>
            </a:r>
            <a:r>
              <a:rPr lang="lt-LT" sz="1000" dirty="0"/>
              <a:t> </a:t>
            </a:r>
            <a:r>
              <a:rPr lang="lt-LT" sz="1000" dirty="0" err="1"/>
              <a:t>instando</a:t>
            </a:r>
            <a:r>
              <a:rPr lang="lt-LT" sz="1000" dirty="0"/>
              <a:t> a </a:t>
            </a:r>
            <a:r>
              <a:rPr lang="lt-LT" sz="1000" dirty="0" err="1"/>
              <a:t>las</a:t>
            </a:r>
            <a:r>
              <a:rPr lang="lt-LT" sz="1000" dirty="0"/>
              <a:t> </a:t>
            </a:r>
            <a:r>
              <a:rPr lang="lt-LT" sz="1000" dirty="0" err="1"/>
              <a:t>compañías</a:t>
            </a:r>
            <a:r>
              <a:rPr lang="lt-LT" sz="1000" dirty="0"/>
              <a:t> </a:t>
            </a:r>
            <a:r>
              <a:rPr lang="lt-LT" sz="1000" dirty="0" err="1"/>
              <a:t>tecnológicas</a:t>
            </a:r>
            <a:r>
              <a:rPr lang="lt-LT" sz="1000" dirty="0"/>
              <a:t> a </a:t>
            </a:r>
            <a:r>
              <a:rPr lang="lt-LT" sz="1000" dirty="0" err="1"/>
              <a:t>tomar</a:t>
            </a:r>
            <a:r>
              <a:rPr lang="lt-LT" sz="1000" dirty="0"/>
              <a:t> </a:t>
            </a:r>
            <a:r>
              <a:rPr lang="lt-LT" sz="1000" dirty="0" err="1"/>
              <a:t>medidas</a:t>
            </a:r>
            <a:r>
              <a:rPr lang="lt-LT" sz="1000" dirty="0"/>
              <a:t> </a:t>
            </a:r>
            <a:r>
              <a:rPr lang="lt-LT" sz="1000" dirty="0" err="1"/>
              <a:t>más</a:t>
            </a:r>
            <a:r>
              <a:rPr lang="lt-LT" sz="1000" dirty="0"/>
              <a:t> duras para </a:t>
            </a:r>
            <a:r>
              <a:rPr lang="lt-LT" sz="1000" dirty="0" err="1"/>
              <a:t>combatir</a:t>
            </a:r>
            <a:r>
              <a:rPr lang="lt-LT" sz="1000" dirty="0"/>
              <a:t> </a:t>
            </a:r>
            <a:r>
              <a:rPr lang="lt-LT" sz="1000" dirty="0" err="1"/>
              <a:t>las</a:t>
            </a:r>
            <a:r>
              <a:rPr lang="lt-LT" sz="1000" dirty="0"/>
              <a:t> </a:t>
            </a:r>
            <a:r>
              <a:rPr lang="lt-LT" sz="1000" dirty="0" err="1"/>
              <a:t>noticias</a:t>
            </a:r>
            <a:r>
              <a:rPr lang="lt-LT" sz="1000" dirty="0"/>
              <a:t> </a:t>
            </a:r>
            <a:r>
              <a:rPr lang="lt-LT" sz="1000" dirty="0" err="1"/>
              <a:t>falsas</a:t>
            </a:r>
            <a:r>
              <a:rPr lang="lt-LT" sz="1000" dirty="0"/>
              <a:t> </a:t>
            </a:r>
            <a:r>
              <a:rPr lang="lt-LT" sz="1000" dirty="0" err="1"/>
              <a:t>sobre</a:t>
            </a:r>
            <a:r>
              <a:rPr lang="lt-LT" sz="1000" dirty="0"/>
              <a:t> </a:t>
            </a:r>
            <a:r>
              <a:rPr lang="lt-LT" sz="1000" dirty="0" err="1"/>
              <a:t>el</a:t>
            </a:r>
            <a:r>
              <a:rPr lang="lt-LT" sz="1000" dirty="0"/>
              <a:t> </a:t>
            </a:r>
            <a:r>
              <a:rPr lang="lt-LT" sz="1000" dirty="0" err="1"/>
              <a:t>coronavirus</a:t>
            </a:r>
            <a:r>
              <a:rPr lang="lt-LT" sz="1000" dirty="0"/>
              <a:t>.</a:t>
            </a:r>
          </a:p>
          <a:p>
            <a:endParaRPr lang="lt-LT" sz="1000" dirty="0"/>
          </a:p>
          <a:p>
            <a:r>
              <a:rPr lang="lt-LT" sz="1000" dirty="0" err="1"/>
              <a:t>El</a:t>
            </a:r>
            <a:r>
              <a:rPr lang="lt-LT" sz="1000" dirty="0"/>
              <a:t> impulso </a:t>
            </a:r>
            <a:r>
              <a:rPr lang="lt-LT" sz="1000" dirty="0" err="1"/>
              <a:t>se</a:t>
            </a:r>
            <a:r>
              <a:rPr lang="lt-LT" sz="1000" dirty="0"/>
              <a:t> </a:t>
            </a:r>
            <a:r>
              <a:rPr lang="lt-LT" sz="1000" dirty="0" err="1"/>
              <a:t>produce</a:t>
            </a:r>
            <a:r>
              <a:rPr lang="lt-LT" sz="1000" dirty="0"/>
              <a:t> </a:t>
            </a:r>
            <a:r>
              <a:rPr lang="lt-LT" sz="1000" dirty="0" err="1"/>
              <a:t>cuando</a:t>
            </a:r>
            <a:r>
              <a:rPr lang="lt-LT" sz="1000" dirty="0"/>
              <a:t> </a:t>
            </a:r>
            <a:r>
              <a:rPr lang="lt-LT" sz="1000" dirty="0" err="1"/>
              <a:t>un</a:t>
            </a:r>
            <a:r>
              <a:rPr lang="lt-LT" sz="1000" dirty="0"/>
              <a:t> </a:t>
            </a:r>
            <a:r>
              <a:rPr lang="lt-LT" sz="1000" dirty="0" err="1"/>
              <a:t>representante</a:t>
            </a:r>
            <a:r>
              <a:rPr lang="lt-LT" sz="1000" dirty="0"/>
              <a:t> de </a:t>
            </a:r>
            <a:r>
              <a:rPr lang="lt-LT" sz="1000" dirty="0" err="1"/>
              <a:t>la</a:t>
            </a:r>
            <a:r>
              <a:rPr lang="lt-LT" sz="1000" dirty="0"/>
              <a:t> OMS </a:t>
            </a:r>
            <a:r>
              <a:rPr lang="lt-LT" sz="1000" dirty="0" err="1"/>
              <a:t>viajó</a:t>
            </a:r>
            <a:r>
              <a:rPr lang="lt-LT" sz="1000" dirty="0"/>
              <a:t> a </a:t>
            </a:r>
            <a:r>
              <a:rPr lang="lt-LT" sz="1000" dirty="0" err="1"/>
              <a:t>Silicon</a:t>
            </a:r>
            <a:r>
              <a:rPr lang="lt-LT" sz="1000" dirty="0"/>
              <a:t> </a:t>
            </a:r>
            <a:r>
              <a:rPr lang="lt-LT" sz="1000" dirty="0" err="1"/>
              <a:t>Valley</a:t>
            </a:r>
            <a:r>
              <a:rPr lang="lt-LT" sz="1000" dirty="0"/>
              <a:t> para </a:t>
            </a:r>
            <a:r>
              <a:rPr lang="lt-LT" sz="1000" dirty="0" err="1"/>
              <a:t>hablar</a:t>
            </a:r>
            <a:r>
              <a:rPr lang="lt-LT" sz="1000" dirty="0"/>
              <a:t> </a:t>
            </a:r>
            <a:r>
              <a:rPr lang="lt-LT" sz="1000" dirty="0" err="1"/>
              <a:t>directamente</a:t>
            </a:r>
            <a:r>
              <a:rPr lang="lt-LT" sz="1000" dirty="0"/>
              <a:t> </a:t>
            </a:r>
            <a:r>
              <a:rPr lang="lt-LT" sz="1000" dirty="0" err="1"/>
              <a:t>con</a:t>
            </a:r>
            <a:r>
              <a:rPr lang="lt-LT" sz="1000" dirty="0"/>
              <a:t> </a:t>
            </a:r>
            <a:r>
              <a:rPr lang="lt-LT" sz="1000" dirty="0" err="1"/>
              <a:t>empresas</a:t>
            </a:r>
            <a:r>
              <a:rPr lang="lt-LT" sz="1000" dirty="0"/>
              <a:t> </a:t>
            </a:r>
            <a:r>
              <a:rPr lang="lt-LT" sz="1000" dirty="0" err="1"/>
              <a:t>tecnológicas</a:t>
            </a:r>
            <a:r>
              <a:rPr lang="lt-LT" sz="1000" dirty="0"/>
              <a:t> </a:t>
            </a:r>
            <a:r>
              <a:rPr lang="lt-LT" sz="1000" dirty="0" err="1"/>
              <a:t>sobre</a:t>
            </a:r>
            <a:r>
              <a:rPr lang="lt-LT" sz="1000" dirty="0"/>
              <a:t> </a:t>
            </a:r>
            <a:r>
              <a:rPr lang="lt-LT" sz="1000" dirty="0" err="1"/>
              <a:t>la</a:t>
            </a:r>
            <a:r>
              <a:rPr lang="lt-LT" sz="1000" dirty="0"/>
              <a:t> </a:t>
            </a:r>
            <a:r>
              <a:rPr lang="lt-LT" sz="1000" dirty="0" err="1"/>
              <a:t>difusión</a:t>
            </a:r>
            <a:r>
              <a:rPr lang="lt-LT" sz="1000" dirty="0"/>
              <a:t> de </a:t>
            </a:r>
            <a:r>
              <a:rPr lang="lt-LT" sz="1000" dirty="0" err="1"/>
              <a:t>información</a:t>
            </a:r>
            <a:r>
              <a:rPr lang="lt-LT" sz="1000" dirty="0"/>
              <a:t> </a:t>
            </a:r>
            <a:r>
              <a:rPr lang="lt-LT" sz="1000" dirty="0" err="1"/>
              <a:t>falsa</a:t>
            </a:r>
            <a:r>
              <a:rPr lang="lt-LT" sz="1000" dirty="0"/>
              <a:t>.</a:t>
            </a:r>
          </a:p>
          <a:p>
            <a:endParaRPr lang="lt-LT" sz="1000" dirty="0"/>
          </a:p>
          <a:p>
            <a:r>
              <a:rPr lang="lt-LT" sz="1000" dirty="0"/>
              <a:t>La OMS ha </a:t>
            </a:r>
            <a:r>
              <a:rPr lang="lt-LT" sz="1000" dirty="0" err="1"/>
              <a:t>calificado</a:t>
            </a:r>
            <a:r>
              <a:rPr lang="lt-LT" sz="1000" dirty="0"/>
              <a:t> </a:t>
            </a:r>
            <a:r>
              <a:rPr lang="lt-LT" sz="1000" dirty="0" err="1"/>
              <a:t>la</a:t>
            </a:r>
            <a:r>
              <a:rPr lang="lt-LT" sz="1000" dirty="0"/>
              <a:t> </a:t>
            </a:r>
            <a:r>
              <a:rPr lang="lt-LT" sz="1000" dirty="0" err="1"/>
              <a:t>difusión</a:t>
            </a:r>
            <a:r>
              <a:rPr lang="lt-LT" sz="1000" dirty="0"/>
              <a:t> de </a:t>
            </a:r>
            <a:r>
              <a:rPr lang="lt-LT" sz="1000" dirty="0" err="1"/>
              <a:t>noticias</a:t>
            </a:r>
            <a:r>
              <a:rPr lang="lt-LT" sz="1000" dirty="0"/>
              <a:t> </a:t>
            </a:r>
            <a:r>
              <a:rPr lang="lt-LT" sz="1000" dirty="0" err="1"/>
              <a:t>falsas</a:t>
            </a:r>
            <a:r>
              <a:rPr lang="lt-LT" sz="1000" dirty="0"/>
              <a:t> </a:t>
            </a:r>
            <a:r>
              <a:rPr lang="lt-LT" sz="1000" dirty="0" err="1"/>
              <a:t>sobre</a:t>
            </a:r>
            <a:r>
              <a:rPr lang="lt-LT" sz="1000" dirty="0"/>
              <a:t> </a:t>
            </a:r>
            <a:r>
              <a:rPr lang="lt-LT" sz="1000" dirty="0" err="1"/>
              <a:t>el</a:t>
            </a:r>
            <a:r>
              <a:rPr lang="lt-LT" sz="1000" dirty="0"/>
              <a:t> </a:t>
            </a:r>
            <a:r>
              <a:rPr lang="lt-LT" sz="1000" dirty="0" err="1"/>
              <a:t>brote</a:t>
            </a:r>
            <a:r>
              <a:rPr lang="lt-LT" sz="1000" dirty="0"/>
              <a:t> </a:t>
            </a:r>
            <a:r>
              <a:rPr lang="lt-LT" sz="1000" dirty="0" err="1"/>
              <a:t>como</a:t>
            </a:r>
            <a:r>
              <a:rPr lang="lt-LT" sz="1000" dirty="0"/>
              <a:t> "</a:t>
            </a:r>
            <a:r>
              <a:rPr lang="lt-LT" sz="1000" dirty="0" err="1"/>
              <a:t>infodemia</a:t>
            </a:r>
            <a:r>
              <a:rPr lang="lt-LT" sz="1000" dirty="0"/>
              <a:t>".</a:t>
            </a:r>
          </a:p>
          <a:p>
            <a:endParaRPr lang="lt-LT" sz="1000" dirty="0"/>
          </a:p>
          <a:p>
            <a:r>
              <a:rPr lang="lt-LT" sz="1000" dirty="0" err="1"/>
              <a:t>Más</a:t>
            </a:r>
            <a:r>
              <a:rPr lang="lt-LT" sz="1000" dirty="0"/>
              <a:t> de 1,000 personas </a:t>
            </a:r>
            <a:r>
              <a:rPr lang="lt-LT" sz="1000" dirty="0" err="1"/>
              <a:t>murieron</a:t>
            </a:r>
            <a:r>
              <a:rPr lang="lt-LT" sz="1000" dirty="0"/>
              <a:t> </a:t>
            </a:r>
            <a:r>
              <a:rPr lang="lt-LT" sz="1000" dirty="0" err="1"/>
              <a:t>como</a:t>
            </a:r>
            <a:r>
              <a:rPr lang="lt-LT" sz="1000" dirty="0"/>
              <a:t> </a:t>
            </a:r>
            <a:r>
              <a:rPr lang="lt-LT" sz="1000" dirty="0" err="1"/>
              <a:t>resultado</a:t>
            </a:r>
            <a:r>
              <a:rPr lang="lt-LT" sz="1000" dirty="0"/>
              <a:t> </a:t>
            </a:r>
            <a:r>
              <a:rPr lang="lt-LT" sz="1000" dirty="0" err="1"/>
              <a:t>del</a:t>
            </a:r>
            <a:r>
              <a:rPr lang="lt-LT" sz="1000" dirty="0"/>
              <a:t> </a:t>
            </a:r>
            <a:r>
              <a:rPr lang="lt-LT" sz="1000" dirty="0" err="1"/>
              <a:t>brote</a:t>
            </a:r>
            <a:r>
              <a:rPr lang="lt-LT" sz="1000" dirty="0"/>
              <a:t>, </a:t>
            </a:r>
            <a:r>
              <a:rPr lang="lt-LT" sz="1000" dirty="0" err="1"/>
              <a:t>que</a:t>
            </a:r>
            <a:r>
              <a:rPr lang="lt-LT" sz="1000" dirty="0"/>
              <a:t> </a:t>
            </a:r>
            <a:r>
              <a:rPr lang="lt-LT" sz="1000" dirty="0" err="1"/>
              <a:t>comenzó</a:t>
            </a:r>
            <a:r>
              <a:rPr lang="lt-LT" sz="1000" dirty="0"/>
              <a:t> </a:t>
            </a:r>
            <a:r>
              <a:rPr lang="lt-LT" sz="1000" dirty="0" err="1"/>
              <a:t>en</a:t>
            </a:r>
            <a:r>
              <a:rPr lang="lt-LT" sz="1000" dirty="0"/>
              <a:t> </a:t>
            </a:r>
            <a:r>
              <a:rPr lang="lt-LT" sz="1000" dirty="0" err="1"/>
              <a:t>el</a:t>
            </a:r>
            <a:r>
              <a:rPr lang="lt-LT" sz="1000" dirty="0"/>
              <a:t> centro de </a:t>
            </a:r>
            <a:r>
              <a:rPr lang="lt-LT" sz="1000" dirty="0" err="1"/>
              <a:t>China</a:t>
            </a:r>
            <a:r>
              <a:rPr lang="lt-LT" sz="1000" dirty="0"/>
              <a:t> pero </a:t>
            </a:r>
            <a:r>
              <a:rPr lang="lt-LT" sz="1000" dirty="0" err="1"/>
              <a:t>se</a:t>
            </a:r>
            <a:r>
              <a:rPr lang="lt-LT" sz="1000" dirty="0"/>
              <a:t> ha </a:t>
            </a:r>
            <a:r>
              <a:rPr lang="lt-LT" sz="1000" dirty="0" err="1"/>
              <a:t>extendido</a:t>
            </a:r>
            <a:r>
              <a:rPr lang="lt-LT" sz="1000" dirty="0"/>
              <a:t> a </a:t>
            </a:r>
            <a:r>
              <a:rPr lang="lt-LT" sz="1000" dirty="0" err="1"/>
              <a:t>nivel</a:t>
            </a:r>
            <a:r>
              <a:rPr lang="lt-LT" sz="1000" dirty="0"/>
              <a:t> </a:t>
            </a:r>
            <a:r>
              <a:rPr lang="lt-LT" sz="1000" dirty="0" err="1"/>
              <a:t>mundial</a:t>
            </a:r>
            <a:r>
              <a:rPr lang="lt-LT" sz="1000" dirty="0"/>
              <a:t>.</a:t>
            </a:r>
          </a:p>
          <a:p>
            <a:endParaRPr lang="lt-LT" sz="1000" dirty="0"/>
          </a:p>
          <a:p>
            <a:r>
              <a:rPr lang="lt-LT" sz="1000" dirty="0" err="1"/>
              <a:t>Andrew</a:t>
            </a:r>
            <a:r>
              <a:rPr lang="lt-LT" sz="1000" dirty="0"/>
              <a:t> </a:t>
            </a:r>
            <a:r>
              <a:rPr lang="lt-LT" sz="1000" dirty="0" err="1"/>
              <a:t>Pattison</a:t>
            </a:r>
            <a:r>
              <a:rPr lang="lt-LT" sz="1000" dirty="0"/>
              <a:t>, </a:t>
            </a:r>
            <a:r>
              <a:rPr lang="lt-LT" sz="1000" dirty="0" err="1"/>
              <a:t>gerente</a:t>
            </a:r>
            <a:r>
              <a:rPr lang="lt-LT" sz="1000" dirty="0"/>
              <a:t> de </a:t>
            </a:r>
            <a:r>
              <a:rPr lang="lt-LT" sz="1000" dirty="0" err="1"/>
              <a:t>soluciones</a:t>
            </a:r>
            <a:r>
              <a:rPr lang="lt-LT" sz="1000" dirty="0"/>
              <a:t> de </a:t>
            </a:r>
            <a:r>
              <a:rPr lang="lt-LT" sz="1000" dirty="0" err="1"/>
              <a:t>negocios</a:t>
            </a:r>
            <a:r>
              <a:rPr lang="lt-LT" sz="1000" dirty="0"/>
              <a:t> </a:t>
            </a:r>
            <a:r>
              <a:rPr lang="lt-LT" sz="1000" dirty="0" err="1"/>
              <a:t>digitales</a:t>
            </a:r>
            <a:r>
              <a:rPr lang="lt-LT" sz="1000" dirty="0"/>
              <a:t>, de </a:t>
            </a:r>
            <a:r>
              <a:rPr lang="lt-LT" sz="1000" dirty="0" err="1"/>
              <a:t>la</a:t>
            </a:r>
            <a:r>
              <a:rPr lang="lt-LT" sz="1000" dirty="0"/>
              <a:t> OMS, </a:t>
            </a:r>
            <a:r>
              <a:rPr lang="lt-LT" sz="1000" dirty="0" err="1"/>
              <a:t>dijo</a:t>
            </a:r>
            <a:r>
              <a:rPr lang="lt-LT" sz="1000" dirty="0"/>
              <a:t> </a:t>
            </a:r>
            <a:r>
              <a:rPr lang="lt-LT" sz="1000" dirty="0" err="1"/>
              <a:t>que</a:t>
            </a:r>
            <a:r>
              <a:rPr lang="lt-LT" sz="1000" dirty="0"/>
              <a:t> </a:t>
            </a:r>
            <a:r>
              <a:rPr lang="lt-LT" sz="1000" dirty="0" err="1"/>
              <a:t>la</a:t>
            </a:r>
            <a:r>
              <a:rPr lang="lt-LT" sz="1000" dirty="0"/>
              <a:t> </a:t>
            </a:r>
            <a:r>
              <a:rPr lang="lt-LT" sz="1000" dirty="0" err="1"/>
              <a:t>información</a:t>
            </a:r>
            <a:r>
              <a:rPr lang="lt-LT" sz="1000" dirty="0"/>
              <a:t> </a:t>
            </a:r>
            <a:r>
              <a:rPr lang="lt-LT" sz="1000" dirty="0" err="1"/>
              <a:t>falsa</a:t>
            </a:r>
            <a:r>
              <a:rPr lang="lt-LT" sz="1000" dirty="0"/>
              <a:t> </a:t>
            </a:r>
            <a:r>
              <a:rPr lang="lt-LT" sz="1000" dirty="0" err="1"/>
              <a:t>se</a:t>
            </a:r>
            <a:r>
              <a:rPr lang="lt-LT" sz="1000" dirty="0"/>
              <a:t> </a:t>
            </a:r>
            <a:r>
              <a:rPr lang="lt-LT" sz="1000" dirty="0" err="1"/>
              <a:t>estaba</a:t>
            </a:r>
            <a:r>
              <a:rPr lang="lt-LT" sz="1000" dirty="0"/>
              <a:t> "</a:t>
            </a:r>
            <a:r>
              <a:rPr lang="lt-LT" sz="1000" dirty="0" err="1"/>
              <a:t>propagando</a:t>
            </a:r>
            <a:r>
              <a:rPr lang="lt-LT" sz="1000" dirty="0"/>
              <a:t> </a:t>
            </a:r>
            <a:r>
              <a:rPr lang="lt-LT" sz="1000" dirty="0" err="1"/>
              <a:t>más</a:t>
            </a:r>
            <a:r>
              <a:rPr lang="lt-LT" sz="1000" dirty="0"/>
              <a:t> </a:t>
            </a:r>
            <a:r>
              <a:rPr lang="lt-LT" sz="1000" dirty="0" err="1"/>
              <a:t>rápido</a:t>
            </a:r>
            <a:r>
              <a:rPr lang="lt-LT" sz="1000" dirty="0"/>
              <a:t> </a:t>
            </a:r>
            <a:r>
              <a:rPr lang="lt-LT" sz="1000" dirty="0" err="1"/>
              <a:t>que</a:t>
            </a:r>
            <a:r>
              <a:rPr lang="lt-LT" sz="1000" dirty="0"/>
              <a:t> </a:t>
            </a:r>
            <a:r>
              <a:rPr lang="lt-LT" sz="1000" dirty="0" err="1"/>
              <a:t>el</a:t>
            </a:r>
            <a:r>
              <a:rPr lang="lt-LT" sz="1000" dirty="0"/>
              <a:t> virus".</a:t>
            </a:r>
          </a:p>
          <a:p>
            <a:endParaRPr lang="lt-LT" sz="1000" dirty="0"/>
          </a:p>
          <a:p>
            <a:r>
              <a:rPr lang="lt-LT" sz="1000" dirty="0" err="1"/>
              <a:t>Bogus</a:t>
            </a:r>
            <a:r>
              <a:rPr lang="lt-LT" sz="1000" dirty="0"/>
              <a:t> </a:t>
            </a:r>
            <a:r>
              <a:rPr lang="lt-LT" sz="1000" dirty="0" err="1"/>
              <a:t>afirma</a:t>
            </a:r>
            <a:r>
              <a:rPr lang="lt-LT" sz="1000" dirty="0"/>
              <a:t> </a:t>
            </a:r>
            <a:r>
              <a:rPr lang="lt-LT" sz="1000" dirty="0" err="1"/>
              <a:t>que</a:t>
            </a:r>
            <a:r>
              <a:rPr lang="lt-LT" sz="1000" dirty="0"/>
              <a:t> </a:t>
            </a:r>
            <a:r>
              <a:rPr lang="lt-LT" sz="1000" dirty="0" err="1"/>
              <a:t>el</a:t>
            </a:r>
            <a:r>
              <a:rPr lang="lt-LT" sz="1000" dirty="0"/>
              <a:t> virus </a:t>
            </a:r>
            <a:r>
              <a:rPr lang="lt-LT" sz="1000" dirty="0" err="1"/>
              <a:t>se</a:t>
            </a:r>
            <a:r>
              <a:rPr lang="lt-LT" sz="1000" dirty="0"/>
              <a:t> </a:t>
            </a:r>
            <a:r>
              <a:rPr lang="lt-LT" sz="1000" dirty="0" err="1"/>
              <a:t>propagó</a:t>
            </a:r>
            <a:r>
              <a:rPr lang="lt-LT" sz="1000" dirty="0"/>
              <a:t> al </a:t>
            </a:r>
            <a:r>
              <a:rPr lang="lt-LT" sz="1000" dirty="0" err="1"/>
              <a:t>comer</a:t>
            </a:r>
            <a:r>
              <a:rPr lang="lt-LT" sz="1000" dirty="0"/>
              <a:t> sopa de </a:t>
            </a:r>
            <a:r>
              <a:rPr lang="lt-LT" sz="1000" dirty="0" err="1"/>
              <a:t>murciélago</a:t>
            </a:r>
            <a:r>
              <a:rPr lang="lt-LT" sz="1000" dirty="0"/>
              <a:t> o </a:t>
            </a:r>
            <a:r>
              <a:rPr lang="lt-LT" sz="1000" dirty="0" err="1"/>
              <a:t>que</a:t>
            </a:r>
            <a:r>
              <a:rPr lang="lt-LT" sz="1000" dirty="0"/>
              <a:t> </a:t>
            </a:r>
            <a:r>
              <a:rPr lang="lt-LT" sz="1000" dirty="0" err="1"/>
              <a:t>podría</a:t>
            </a:r>
            <a:r>
              <a:rPr lang="lt-LT" sz="1000" dirty="0"/>
              <a:t> </a:t>
            </a:r>
            <a:r>
              <a:rPr lang="lt-LT" sz="1000" dirty="0" err="1"/>
              <a:t>curarse</a:t>
            </a:r>
            <a:r>
              <a:rPr lang="lt-LT" sz="1000" dirty="0"/>
              <a:t> </a:t>
            </a:r>
            <a:r>
              <a:rPr lang="lt-LT" sz="1000" dirty="0" err="1"/>
              <a:t>con</a:t>
            </a:r>
            <a:r>
              <a:rPr lang="lt-LT" sz="1000" dirty="0"/>
              <a:t> </a:t>
            </a:r>
            <a:r>
              <a:rPr lang="lt-LT" sz="1000" dirty="0" err="1"/>
              <a:t>ajo</a:t>
            </a:r>
            <a:r>
              <a:rPr lang="lt-LT" sz="1000" dirty="0"/>
              <a:t> </a:t>
            </a:r>
            <a:r>
              <a:rPr lang="lt-LT" sz="1000" dirty="0" err="1"/>
              <a:t>ya</a:t>
            </a:r>
            <a:r>
              <a:rPr lang="lt-LT" sz="1000" dirty="0"/>
              <a:t> ha </a:t>
            </a:r>
            <a:r>
              <a:rPr lang="lt-LT" sz="1000" dirty="0" err="1"/>
              <a:t>barrido</a:t>
            </a:r>
            <a:r>
              <a:rPr lang="lt-LT" sz="1000" dirty="0"/>
              <a:t> </a:t>
            </a:r>
            <a:r>
              <a:rPr lang="lt-LT" sz="1000" dirty="0" err="1"/>
              <a:t>la</a:t>
            </a:r>
            <a:r>
              <a:rPr lang="lt-LT" sz="1000" dirty="0"/>
              <a:t> red.</a:t>
            </a:r>
          </a:p>
          <a:p>
            <a:endParaRPr lang="lt-LT" sz="1000" dirty="0"/>
          </a:p>
          <a:p>
            <a:r>
              <a:rPr lang="lt-LT" sz="1000" dirty="0"/>
              <a:t>'</a:t>
            </a:r>
            <a:r>
              <a:rPr lang="lt-LT" sz="1000" dirty="0" err="1"/>
              <a:t>No</a:t>
            </a:r>
            <a:r>
              <a:rPr lang="lt-LT" sz="1000" dirty="0"/>
              <a:t> </a:t>
            </a:r>
            <a:r>
              <a:rPr lang="lt-LT" sz="1000" dirty="0" err="1"/>
              <a:t>basado</a:t>
            </a:r>
            <a:r>
              <a:rPr lang="lt-LT" sz="1000" dirty="0"/>
              <a:t> </a:t>
            </a:r>
            <a:r>
              <a:rPr lang="lt-LT" sz="1000" dirty="0" err="1"/>
              <a:t>en</a:t>
            </a:r>
            <a:r>
              <a:rPr lang="lt-LT" sz="1000" dirty="0"/>
              <a:t> </a:t>
            </a:r>
            <a:r>
              <a:rPr lang="lt-LT" sz="1000" dirty="0" err="1"/>
              <a:t>la</a:t>
            </a:r>
            <a:r>
              <a:rPr lang="lt-LT" sz="1000" dirty="0"/>
              <a:t> </a:t>
            </a:r>
            <a:r>
              <a:rPr lang="lt-LT" sz="1000" dirty="0" err="1"/>
              <a:t>ciencia</a:t>
            </a:r>
            <a:r>
              <a:rPr lang="lt-LT" sz="1000" dirty="0"/>
              <a:t>'</a:t>
            </a:r>
          </a:p>
          <a:p>
            <a:r>
              <a:rPr lang="lt-LT" sz="1000" dirty="0" err="1"/>
              <a:t>Pattison</a:t>
            </a:r>
            <a:r>
              <a:rPr lang="lt-LT" sz="1000" dirty="0"/>
              <a:t> </a:t>
            </a:r>
            <a:r>
              <a:rPr lang="lt-LT" sz="1000" dirty="0" err="1"/>
              <a:t>habló</a:t>
            </a:r>
            <a:r>
              <a:rPr lang="lt-LT" sz="1000" dirty="0"/>
              <a:t> </a:t>
            </a:r>
            <a:r>
              <a:rPr lang="lt-LT" sz="1000" dirty="0" err="1"/>
              <a:t>el</a:t>
            </a:r>
            <a:r>
              <a:rPr lang="lt-LT" sz="1000" dirty="0"/>
              <a:t> </a:t>
            </a:r>
            <a:r>
              <a:rPr lang="lt-LT" sz="1000" dirty="0" err="1"/>
              <a:t>jueves</a:t>
            </a:r>
            <a:r>
              <a:rPr lang="lt-LT" sz="1000" dirty="0"/>
              <a:t> </a:t>
            </a:r>
            <a:r>
              <a:rPr lang="lt-LT" sz="1000" dirty="0" err="1"/>
              <a:t>en</a:t>
            </a:r>
            <a:r>
              <a:rPr lang="lt-LT" sz="1000" dirty="0"/>
              <a:t> </a:t>
            </a:r>
            <a:r>
              <a:rPr lang="lt-LT" sz="1000" dirty="0" err="1"/>
              <a:t>una</a:t>
            </a:r>
            <a:r>
              <a:rPr lang="lt-LT" sz="1000" dirty="0"/>
              <a:t> </a:t>
            </a:r>
            <a:r>
              <a:rPr lang="lt-LT" sz="1000" dirty="0" err="1"/>
              <a:t>reunión</a:t>
            </a:r>
            <a:r>
              <a:rPr lang="lt-LT" sz="1000" dirty="0"/>
              <a:t> de </a:t>
            </a:r>
            <a:r>
              <a:rPr lang="lt-LT" sz="1000" dirty="0" err="1"/>
              <a:t>compañías</a:t>
            </a:r>
            <a:r>
              <a:rPr lang="lt-LT" sz="1000" dirty="0"/>
              <a:t> </a:t>
            </a:r>
            <a:r>
              <a:rPr lang="lt-LT" sz="1000" dirty="0" err="1"/>
              <a:t>tecnológicas</a:t>
            </a:r>
            <a:r>
              <a:rPr lang="lt-LT" sz="1000" dirty="0"/>
              <a:t> </a:t>
            </a:r>
            <a:r>
              <a:rPr lang="lt-LT" sz="1000" dirty="0" err="1"/>
              <a:t>organizadas</a:t>
            </a:r>
            <a:r>
              <a:rPr lang="lt-LT" sz="1000" dirty="0"/>
              <a:t> </a:t>
            </a:r>
            <a:r>
              <a:rPr lang="lt-LT" sz="1000" dirty="0" err="1"/>
              <a:t>en</a:t>
            </a:r>
            <a:r>
              <a:rPr lang="lt-LT" sz="1000" dirty="0"/>
              <a:t> </a:t>
            </a:r>
            <a:r>
              <a:rPr lang="lt-LT" sz="1000" dirty="0" err="1"/>
              <a:t>la</a:t>
            </a:r>
            <a:r>
              <a:rPr lang="lt-LT" sz="1000" dirty="0"/>
              <a:t> </a:t>
            </a:r>
            <a:r>
              <a:rPr lang="lt-LT" sz="1000" dirty="0" err="1"/>
              <a:t>sede</a:t>
            </a:r>
            <a:r>
              <a:rPr lang="lt-LT" sz="1000" dirty="0"/>
              <a:t> de Facebook </a:t>
            </a:r>
            <a:r>
              <a:rPr lang="lt-LT" sz="1000" dirty="0" err="1"/>
              <a:t>en</a:t>
            </a:r>
            <a:r>
              <a:rPr lang="lt-LT" sz="1000" dirty="0"/>
              <a:t> </a:t>
            </a:r>
            <a:r>
              <a:rPr lang="lt-LT" sz="1000" dirty="0" err="1"/>
              <a:t>Mountain</a:t>
            </a:r>
            <a:r>
              <a:rPr lang="lt-LT" sz="1000" dirty="0"/>
              <a:t> </a:t>
            </a:r>
            <a:r>
              <a:rPr lang="lt-LT" sz="1000" dirty="0" err="1"/>
              <a:t>View</a:t>
            </a:r>
            <a:r>
              <a:rPr lang="lt-LT" sz="1000" dirty="0"/>
              <a:t> </a:t>
            </a:r>
            <a:r>
              <a:rPr lang="lt-LT" sz="1000" dirty="0" err="1"/>
              <a:t>California</a:t>
            </a:r>
            <a:r>
              <a:rPr lang="lt-LT" sz="1000" dirty="0"/>
              <a:t>.</a:t>
            </a:r>
          </a:p>
          <a:p>
            <a:endParaRPr lang="lt-LT" sz="1000" dirty="0"/>
          </a:p>
          <a:p>
            <a:r>
              <a:rPr lang="lt-LT" sz="1000" dirty="0" err="1"/>
              <a:t>Otras</a:t>
            </a:r>
            <a:r>
              <a:rPr lang="lt-LT" sz="1000" dirty="0"/>
              <a:t> </a:t>
            </a:r>
            <a:r>
              <a:rPr lang="lt-LT" sz="1000" dirty="0" err="1"/>
              <a:t>empresas</a:t>
            </a:r>
            <a:r>
              <a:rPr lang="lt-LT" sz="1000" dirty="0"/>
              <a:t> </a:t>
            </a:r>
            <a:r>
              <a:rPr lang="lt-LT" sz="1000" dirty="0" err="1"/>
              <a:t>presentes</a:t>
            </a:r>
            <a:r>
              <a:rPr lang="lt-LT" sz="1000" dirty="0"/>
              <a:t> </a:t>
            </a:r>
            <a:r>
              <a:rPr lang="lt-LT" sz="1000" dirty="0" err="1"/>
              <a:t>incluyeron</a:t>
            </a:r>
            <a:r>
              <a:rPr lang="lt-LT" sz="1000" dirty="0"/>
              <a:t> Google, Apple, </a:t>
            </a:r>
            <a:r>
              <a:rPr lang="lt-LT" sz="1000" dirty="0" err="1"/>
              <a:t>Airbnb</a:t>
            </a:r>
            <a:r>
              <a:rPr lang="lt-LT" sz="1000" dirty="0"/>
              <a:t>, </a:t>
            </a:r>
            <a:r>
              <a:rPr lang="lt-LT" sz="1000" dirty="0" err="1"/>
              <a:t>Lyft</a:t>
            </a:r>
            <a:r>
              <a:rPr lang="lt-LT" sz="1000" dirty="0"/>
              <a:t>, </a:t>
            </a:r>
            <a:r>
              <a:rPr lang="lt-LT" sz="1000" dirty="0" err="1"/>
              <a:t>Uber</a:t>
            </a:r>
            <a:r>
              <a:rPr lang="lt-LT" sz="1000" dirty="0"/>
              <a:t> y </a:t>
            </a:r>
            <a:r>
              <a:rPr lang="lt-LT" sz="1000" dirty="0" err="1"/>
              <a:t>Salesforce</a:t>
            </a:r>
            <a:r>
              <a:rPr lang="lt-LT" sz="1000" dirty="0"/>
              <a:t>.</a:t>
            </a:r>
          </a:p>
          <a:p>
            <a:endParaRPr lang="lt-LT" sz="1000" dirty="0"/>
          </a:p>
          <a:p>
            <a:r>
              <a:rPr lang="lt-LT" sz="1000" dirty="0"/>
              <a:t>A </a:t>
            </a:r>
            <a:r>
              <a:rPr lang="lt-LT" sz="1000" dirty="0" err="1"/>
              <a:t>principios</a:t>
            </a:r>
            <a:r>
              <a:rPr lang="lt-LT" sz="1000" dirty="0"/>
              <a:t> de </a:t>
            </a:r>
            <a:r>
              <a:rPr lang="lt-LT" sz="1000" dirty="0" err="1"/>
              <a:t>semana</a:t>
            </a:r>
            <a:r>
              <a:rPr lang="lt-LT" sz="1000" dirty="0"/>
              <a:t>, </a:t>
            </a:r>
            <a:r>
              <a:rPr lang="lt-LT" sz="1000" dirty="0" err="1"/>
              <a:t>sostuvo</a:t>
            </a:r>
            <a:r>
              <a:rPr lang="lt-LT" sz="1000" dirty="0"/>
              <a:t> </a:t>
            </a:r>
            <a:r>
              <a:rPr lang="lt-LT" sz="1000" dirty="0" err="1"/>
              <a:t>conversaciones</a:t>
            </a:r>
            <a:r>
              <a:rPr lang="lt-LT" sz="1000" dirty="0"/>
              <a:t> </a:t>
            </a:r>
            <a:r>
              <a:rPr lang="lt-LT" sz="1000" dirty="0" err="1"/>
              <a:t>con</a:t>
            </a:r>
            <a:r>
              <a:rPr lang="lt-LT" sz="1000" dirty="0"/>
              <a:t> </a:t>
            </a:r>
            <a:r>
              <a:rPr lang="lt-LT" sz="1000" dirty="0" err="1"/>
              <a:t>Amazon</a:t>
            </a:r>
            <a:r>
              <a:rPr lang="lt-LT" sz="1000" dirty="0"/>
              <a:t>, </a:t>
            </a:r>
            <a:r>
              <a:rPr lang="lt-LT" sz="1000" dirty="0" err="1"/>
              <a:t>en</a:t>
            </a:r>
            <a:r>
              <a:rPr lang="lt-LT" sz="1000" dirty="0"/>
              <a:t> </a:t>
            </a:r>
            <a:r>
              <a:rPr lang="lt-LT" sz="1000" dirty="0" err="1"/>
              <a:t>la</a:t>
            </a:r>
            <a:r>
              <a:rPr lang="lt-LT" sz="1000" dirty="0"/>
              <a:t> </a:t>
            </a:r>
            <a:r>
              <a:rPr lang="lt-LT" sz="1000" dirty="0" err="1"/>
              <a:t>sede</a:t>
            </a:r>
            <a:r>
              <a:rPr lang="lt-LT" sz="1000" dirty="0"/>
              <a:t> </a:t>
            </a:r>
            <a:r>
              <a:rPr lang="lt-LT" sz="1000" dirty="0" err="1"/>
              <a:t>del</a:t>
            </a:r>
            <a:r>
              <a:rPr lang="lt-LT" sz="1000" dirty="0"/>
              <a:t> gigante </a:t>
            </a:r>
            <a:r>
              <a:rPr lang="lt-LT" sz="1000" dirty="0" err="1"/>
              <a:t>del</a:t>
            </a:r>
            <a:r>
              <a:rPr lang="lt-LT" sz="1000" dirty="0"/>
              <a:t> </a:t>
            </a:r>
            <a:r>
              <a:rPr lang="lt-LT" sz="1000" dirty="0" err="1"/>
              <a:t>comercio</a:t>
            </a:r>
            <a:r>
              <a:rPr lang="lt-LT" sz="1000" dirty="0"/>
              <a:t> </a:t>
            </a:r>
            <a:r>
              <a:rPr lang="lt-LT" sz="1000" dirty="0" err="1"/>
              <a:t>electrónico</a:t>
            </a:r>
            <a:r>
              <a:rPr lang="lt-LT" sz="1000" dirty="0"/>
              <a:t> </a:t>
            </a:r>
            <a:r>
              <a:rPr lang="lt-LT" sz="1000" dirty="0" err="1"/>
              <a:t>en</a:t>
            </a:r>
            <a:r>
              <a:rPr lang="lt-LT" sz="1000" dirty="0"/>
              <a:t> </a:t>
            </a:r>
            <a:r>
              <a:rPr lang="lt-LT" sz="1000" dirty="0" err="1"/>
              <a:t>Seattle</a:t>
            </a:r>
            <a:r>
              <a:rPr lang="lt-LT" sz="1000" dirty="0"/>
              <a:t>.</a:t>
            </a:r>
          </a:p>
        </p:txBody>
      </p:sp>
      <p:sp>
        <p:nvSpPr>
          <p:cNvPr id="7" name="Rectangle 6">
            <a:extLst>
              <a:ext uri="{FF2B5EF4-FFF2-40B4-BE49-F238E27FC236}">
                <a16:creationId xmlns:a16="http://schemas.microsoft.com/office/drawing/2014/main" id="{B191DF90-BEA6-8A41-AE6B-E2C75DD7965C}"/>
              </a:ext>
            </a:extLst>
          </p:cNvPr>
          <p:cNvSpPr/>
          <p:nvPr/>
        </p:nvSpPr>
        <p:spPr>
          <a:xfrm>
            <a:off x="1312129" y="6364052"/>
            <a:ext cx="3114955" cy="261610"/>
          </a:xfrm>
          <a:prstGeom prst="rect">
            <a:avLst/>
          </a:prstGeom>
        </p:spPr>
        <p:txBody>
          <a:bodyPr wrap="none">
            <a:spAutoFit/>
          </a:bodyPr>
          <a:lstStyle/>
          <a:p>
            <a:r>
              <a:rPr lang="en-US" sz="1100" dirty="0">
                <a:hlinkClick r:id="rId5"/>
              </a:rPr>
              <a:t>https://www.bbc.com/news/technology-51497800</a:t>
            </a:r>
            <a:endParaRPr lang="lt-LT" sz="1100" dirty="0"/>
          </a:p>
        </p:txBody>
      </p:sp>
      <p:sp>
        <p:nvSpPr>
          <p:cNvPr id="2" name="Slide Number Placeholder 1"/>
          <p:cNvSpPr>
            <a:spLocks noGrp="1"/>
          </p:cNvSpPr>
          <p:nvPr>
            <p:ph type="sldNum" sz="quarter" idx="12"/>
          </p:nvPr>
        </p:nvSpPr>
        <p:spPr/>
        <p:txBody>
          <a:bodyPr/>
          <a:lstStyle/>
          <a:p>
            <a:fld id="{E02FF757-2869-254B-8F09-850A09E7852D}" type="slidenum">
              <a:rPr lang="lt-LT" smtClean="0"/>
              <a:t>16</a:t>
            </a:fld>
            <a:endParaRPr lang="lt-LT"/>
          </a:p>
        </p:txBody>
      </p:sp>
    </p:spTree>
    <p:extLst>
      <p:ext uri="{BB962C8B-B14F-4D97-AF65-F5344CB8AC3E}">
        <p14:creationId xmlns:p14="http://schemas.microsoft.com/office/powerpoint/2010/main" val="169476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4009" t="16441" r="4421" b="16983"/>
          <a:stretch/>
        </p:blipFill>
        <p:spPr>
          <a:xfrm>
            <a:off x="246744" y="1522397"/>
            <a:ext cx="7379862" cy="4486517"/>
          </a:xfrm>
          <a:prstGeom prst="rect">
            <a:avLst/>
          </a:prstGeom>
        </p:spPr>
      </p:pic>
      <p:sp>
        <p:nvSpPr>
          <p:cNvPr id="4" name="Rectangle 3"/>
          <p:cNvSpPr/>
          <p:nvPr/>
        </p:nvSpPr>
        <p:spPr>
          <a:xfrm>
            <a:off x="1643793" y="6251071"/>
            <a:ext cx="1901033"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https://www.iapti.org/eng/</a:t>
            </a:r>
          </a:p>
        </p:txBody>
      </p:sp>
      <p:sp>
        <p:nvSpPr>
          <p:cNvPr id="5" name="Rectangle 4"/>
          <p:cNvSpPr/>
          <p:nvPr/>
        </p:nvSpPr>
        <p:spPr>
          <a:xfrm>
            <a:off x="631833" y="405561"/>
            <a:ext cx="5652853" cy="830997"/>
          </a:xfrm>
          <a:prstGeom prst="rect">
            <a:avLst/>
          </a:prstGeom>
        </p:spPr>
        <p:txBody>
          <a:bodyPr wrap="square">
            <a:spAutoFit/>
          </a:bodyPr>
          <a:lstStyle/>
          <a:p>
            <a:r>
              <a:rPr lang="en-GB" sz="2400" b="1" spc="-150" dirty="0"/>
              <a:t>International Association of Professional Translators and Interpreters</a:t>
            </a:r>
          </a:p>
        </p:txBody>
      </p:sp>
      <p:sp>
        <p:nvSpPr>
          <p:cNvPr id="7" name="Rounded Rectangular Callout 6"/>
          <p:cNvSpPr/>
          <p:nvPr/>
        </p:nvSpPr>
        <p:spPr>
          <a:xfrm>
            <a:off x="7796784" y="1746503"/>
            <a:ext cx="3495330" cy="2985153"/>
          </a:xfrm>
          <a:prstGeom prst="wedgeRoundRectCallout">
            <a:avLst>
              <a:gd name="adj1" fmla="val -48133"/>
              <a:gd name="adj2" fmla="val 70544"/>
              <a:gd name="adj3" fmla="val 16667"/>
            </a:avLst>
          </a:prstGeom>
          <a:solidFill>
            <a:srgbClr val="3D84B5">
              <a:alpha val="30980"/>
            </a:srgbClr>
          </a:solidFill>
          <a:ln>
            <a:solidFill>
              <a:srgbClr val="3D84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Arial" panose="020B0604020202020204" pitchFamily="34" charset="0"/>
                <a:cs typeface="Arial" panose="020B0604020202020204" pitchFamily="34" charset="0"/>
              </a:rPr>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cs typeface="Arial" panose="020B0604020202020204" pitchFamily="34" charset="0"/>
              </a:rPr>
              <a:t>In grey areas, there is no IAPTI presence. Therefore, it will be difficult to provide a certified court interpretation for the speakers speaking lesser-used languages at national and international level. </a:t>
            </a:r>
          </a:p>
          <a:p>
            <a:pPr algn="ctr"/>
            <a:endParaRPr lang="en-GB" sz="1400" dirty="0">
              <a:solidFill>
                <a:schemeClr val="tx1"/>
              </a:solidFill>
            </a:endParaRPr>
          </a:p>
          <a:p>
            <a:pPr algn="ctr"/>
            <a:r>
              <a:rPr lang="en-GB" sz="1400" dirty="0" err="1">
                <a:solidFill>
                  <a:schemeClr val="accent2">
                    <a:lumMod val="50000"/>
                  </a:schemeClr>
                </a:solidFill>
              </a:rPr>
              <a:t>En</a:t>
            </a:r>
            <a:r>
              <a:rPr lang="en-GB" sz="1400" dirty="0">
                <a:solidFill>
                  <a:schemeClr val="accent2">
                    <a:lumMod val="50000"/>
                  </a:schemeClr>
                </a:solidFill>
              </a:rPr>
              <a:t> </a:t>
            </a:r>
            <a:r>
              <a:rPr lang="en-GB" sz="1400" dirty="0" err="1">
                <a:solidFill>
                  <a:schemeClr val="accent2">
                    <a:lumMod val="50000"/>
                  </a:schemeClr>
                </a:solidFill>
              </a:rPr>
              <a:t>áreas</a:t>
            </a:r>
            <a:r>
              <a:rPr lang="en-GB" sz="1400" dirty="0">
                <a:solidFill>
                  <a:schemeClr val="accent2">
                    <a:lumMod val="50000"/>
                  </a:schemeClr>
                </a:solidFill>
              </a:rPr>
              <a:t> </a:t>
            </a:r>
            <a:r>
              <a:rPr lang="en-GB" sz="1400" dirty="0" err="1">
                <a:solidFill>
                  <a:schemeClr val="accent2">
                    <a:lumMod val="50000"/>
                  </a:schemeClr>
                </a:solidFill>
              </a:rPr>
              <a:t>grises</a:t>
            </a:r>
            <a:r>
              <a:rPr lang="en-GB" sz="1400" dirty="0">
                <a:solidFill>
                  <a:schemeClr val="accent2">
                    <a:lumMod val="50000"/>
                  </a:schemeClr>
                </a:solidFill>
              </a:rPr>
              <a:t>, no hay </a:t>
            </a:r>
            <a:r>
              <a:rPr lang="en-GB" sz="1400" dirty="0" err="1">
                <a:solidFill>
                  <a:schemeClr val="accent2">
                    <a:lumMod val="50000"/>
                  </a:schemeClr>
                </a:solidFill>
              </a:rPr>
              <a:t>presencia</a:t>
            </a:r>
            <a:r>
              <a:rPr lang="en-GB" sz="1400" dirty="0">
                <a:solidFill>
                  <a:schemeClr val="accent2">
                    <a:lumMod val="50000"/>
                  </a:schemeClr>
                </a:solidFill>
              </a:rPr>
              <a:t> de IAPTI. Por lo </a:t>
            </a:r>
            <a:r>
              <a:rPr lang="en-GB" sz="1400" dirty="0" err="1">
                <a:solidFill>
                  <a:schemeClr val="accent2">
                    <a:lumMod val="50000"/>
                  </a:schemeClr>
                </a:solidFill>
              </a:rPr>
              <a:t>tanto</a:t>
            </a:r>
            <a:r>
              <a:rPr lang="en-GB" sz="1400" dirty="0">
                <a:solidFill>
                  <a:schemeClr val="accent2">
                    <a:lumMod val="50000"/>
                  </a:schemeClr>
                </a:solidFill>
              </a:rPr>
              <a:t>, </a:t>
            </a:r>
            <a:r>
              <a:rPr lang="en-GB" sz="1400" dirty="0" err="1">
                <a:solidFill>
                  <a:schemeClr val="accent2">
                    <a:lumMod val="50000"/>
                  </a:schemeClr>
                </a:solidFill>
              </a:rPr>
              <a:t>será</a:t>
            </a:r>
            <a:r>
              <a:rPr lang="en-GB" sz="1400" dirty="0">
                <a:solidFill>
                  <a:schemeClr val="accent2">
                    <a:lumMod val="50000"/>
                  </a:schemeClr>
                </a:solidFill>
              </a:rPr>
              <a:t> </a:t>
            </a:r>
            <a:r>
              <a:rPr lang="en-GB" sz="1400" dirty="0" err="1">
                <a:solidFill>
                  <a:schemeClr val="accent2">
                    <a:lumMod val="50000"/>
                  </a:schemeClr>
                </a:solidFill>
              </a:rPr>
              <a:t>difícil</a:t>
            </a:r>
            <a:r>
              <a:rPr lang="en-GB" sz="1400" dirty="0">
                <a:solidFill>
                  <a:schemeClr val="accent2">
                    <a:lumMod val="50000"/>
                  </a:schemeClr>
                </a:solidFill>
              </a:rPr>
              <a:t> </a:t>
            </a:r>
            <a:r>
              <a:rPr lang="en-GB" sz="1400" dirty="0" err="1">
                <a:solidFill>
                  <a:schemeClr val="accent2">
                    <a:lumMod val="50000"/>
                  </a:schemeClr>
                </a:solidFill>
              </a:rPr>
              <a:t>proporcionar</a:t>
            </a:r>
            <a:r>
              <a:rPr lang="en-GB" sz="1400" dirty="0">
                <a:solidFill>
                  <a:schemeClr val="accent2">
                    <a:lumMod val="50000"/>
                  </a:schemeClr>
                </a:solidFill>
              </a:rPr>
              <a:t> </a:t>
            </a:r>
            <a:r>
              <a:rPr lang="en-GB" sz="1400" dirty="0" err="1">
                <a:solidFill>
                  <a:schemeClr val="accent2">
                    <a:lumMod val="50000"/>
                  </a:schemeClr>
                </a:solidFill>
              </a:rPr>
              <a:t>una</a:t>
            </a:r>
            <a:r>
              <a:rPr lang="en-GB" sz="1400" dirty="0">
                <a:solidFill>
                  <a:schemeClr val="accent2">
                    <a:lumMod val="50000"/>
                  </a:schemeClr>
                </a:solidFill>
              </a:rPr>
              <a:t> </a:t>
            </a:r>
            <a:r>
              <a:rPr lang="en-GB" sz="1400" dirty="0" err="1">
                <a:solidFill>
                  <a:schemeClr val="accent2">
                    <a:lumMod val="50000"/>
                  </a:schemeClr>
                </a:solidFill>
              </a:rPr>
              <a:t>interpretación</a:t>
            </a:r>
            <a:r>
              <a:rPr lang="en-GB" sz="1400" dirty="0">
                <a:solidFill>
                  <a:schemeClr val="accent2">
                    <a:lumMod val="50000"/>
                  </a:schemeClr>
                </a:solidFill>
              </a:rPr>
              <a:t> judicial </a:t>
            </a:r>
            <a:r>
              <a:rPr lang="en-GB" sz="1400" dirty="0" err="1">
                <a:solidFill>
                  <a:schemeClr val="accent2">
                    <a:lumMod val="50000"/>
                  </a:schemeClr>
                </a:solidFill>
              </a:rPr>
              <a:t>certificada</a:t>
            </a:r>
            <a:r>
              <a:rPr lang="en-GB" sz="1400" dirty="0">
                <a:solidFill>
                  <a:schemeClr val="accent2">
                    <a:lumMod val="50000"/>
                  </a:schemeClr>
                </a:solidFill>
              </a:rPr>
              <a:t> para </a:t>
            </a:r>
            <a:r>
              <a:rPr lang="en-GB" sz="1400" dirty="0" err="1">
                <a:solidFill>
                  <a:schemeClr val="accent2">
                    <a:lumMod val="50000"/>
                  </a:schemeClr>
                </a:solidFill>
              </a:rPr>
              <a:t>los</a:t>
            </a:r>
            <a:r>
              <a:rPr lang="en-GB" sz="1400" dirty="0">
                <a:solidFill>
                  <a:schemeClr val="accent2">
                    <a:lumMod val="50000"/>
                  </a:schemeClr>
                </a:solidFill>
              </a:rPr>
              <a:t> </a:t>
            </a:r>
            <a:r>
              <a:rPr lang="en-GB" sz="1400" dirty="0" err="1">
                <a:solidFill>
                  <a:schemeClr val="accent2">
                    <a:lumMod val="50000"/>
                  </a:schemeClr>
                </a:solidFill>
              </a:rPr>
              <a:t>hablantes</a:t>
            </a:r>
            <a:r>
              <a:rPr lang="en-GB" sz="1400" dirty="0">
                <a:solidFill>
                  <a:schemeClr val="accent2">
                    <a:lumMod val="50000"/>
                  </a:schemeClr>
                </a:solidFill>
              </a:rPr>
              <a:t> que </a:t>
            </a:r>
            <a:r>
              <a:rPr lang="en-GB" sz="1400" dirty="0" err="1">
                <a:solidFill>
                  <a:schemeClr val="accent2">
                    <a:lumMod val="50000"/>
                  </a:schemeClr>
                </a:solidFill>
              </a:rPr>
              <a:t>hablan</a:t>
            </a:r>
            <a:r>
              <a:rPr lang="en-GB" sz="1400" dirty="0">
                <a:solidFill>
                  <a:schemeClr val="accent2">
                    <a:lumMod val="50000"/>
                  </a:schemeClr>
                </a:solidFill>
              </a:rPr>
              <a:t> </a:t>
            </a:r>
            <a:r>
              <a:rPr lang="en-GB" sz="1400" dirty="0" err="1">
                <a:solidFill>
                  <a:schemeClr val="accent2">
                    <a:lumMod val="50000"/>
                  </a:schemeClr>
                </a:solidFill>
              </a:rPr>
              <a:t>idiomas</a:t>
            </a:r>
            <a:r>
              <a:rPr lang="en-GB" sz="1400" dirty="0">
                <a:solidFill>
                  <a:schemeClr val="accent2">
                    <a:lumMod val="50000"/>
                  </a:schemeClr>
                </a:solidFill>
              </a:rPr>
              <a:t> </a:t>
            </a:r>
            <a:r>
              <a:rPr lang="en-GB" sz="1400" dirty="0" err="1">
                <a:solidFill>
                  <a:schemeClr val="accent2">
                    <a:lumMod val="50000"/>
                  </a:schemeClr>
                </a:solidFill>
              </a:rPr>
              <a:t>menos</a:t>
            </a:r>
            <a:r>
              <a:rPr lang="en-GB" sz="1400" dirty="0">
                <a:solidFill>
                  <a:schemeClr val="accent2">
                    <a:lumMod val="50000"/>
                  </a:schemeClr>
                </a:solidFill>
              </a:rPr>
              <a:t> </a:t>
            </a:r>
            <a:r>
              <a:rPr lang="en-GB" sz="1400" dirty="0" err="1">
                <a:solidFill>
                  <a:schemeClr val="accent2">
                    <a:lumMod val="50000"/>
                  </a:schemeClr>
                </a:solidFill>
              </a:rPr>
              <a:t>utilizados</a:t>
            </a:r>
            <a:r>
              <a:rPr lang="en-GB" sz="1400" dirty="0">
                <a:solidFill>
                  <a:schemeClr val="accent2">
                    <a:lumMod val="50000"/>
                  </a:schemeClr>
                </a:solidFill>
              </a:rPr>
              <a:t> a </a:t>
            </a:r>
            <a:r>
              <a:rPr lang="en-GB" sz="1400" dirty="0" err="1">
                <a:solidFill>
                  <a:schemeClr val="accent2">
                    <a:lumMod val="50000"/>
                  </a:schemeClr>
                </a:solidFill>
              </a:rPr>
              <a:t>nivel</a:t>
            </a:r>
            <a:r>
              <a:rPr lang="en-GB" sz="1400" dirty="0">
                <a:solidFill>
                  <a:schemeClr val="accent2">
                    <a:lumMod val="50000"/>
                  </a:schemeClr>
                </a:solidFill>
              </a:rPr>
              <a:t> </a:t>
            </a:r>
            <a:r>
              <a:rPr lang="en-GB" sz="1400" dirty="0" err="1">
                <a:solidFill>
                  <a:schemeClr val="accent2">
                    <a:lumMod val="50000"/>
                  </a:schemeClr>
                </a:solidFill>
              </a:rPr>
              <a:t>nacional</a:t>
            </a:r>
            <a:r>
              <a:rPr lang="en-GB" sz="1400" dirty="0">
                <a:solidFill>
                  <a:schemeClr val="accent2">
                    <a:lumMod val="50000"/>
                  </a:schemeClr>
                </a:solidFill>
              </a:rPr>
              <a:t> e </a:t>
            </a:r>
            <a:r>
              <a:rPr lang="en-GB" sz="1400" dirty="0" err="1">
                <a:solidFill>
                  <a:schemeClr val="accent2">
                    <a:lumMod val="50000"/>
                  </a:schemeClr>
                </a:solidFill>
              </a:rPr>
              <a:t>internacional</a:t>
            </a:r>
            <a:r>
              <a:rPr lang="en-GB" sz="1400" dirty="0">
                <a:solidFill>
                  <a:schemeClr val="accent2">
                    <a:lumMod val="50000"/>
                  </a:schemeClr>
                </a:solidFill>
              </a:rPr>
              <a:t>.</a:t>
            </a:r>
          </a:p>
          <a:p>
            <a:pPr algn="ctr"/>
            <a:endParaRPr lang="en-GB" dirty="0"/>
          </a:p>
        </p:txBody>
      </p:sp>
      <p:sp>
        <p:nvSpPr>
          <p:cNvPr id="2" name="Rectangle 1">
            <a:extLst>
              <a:ext uri="{FF2B5EF4-FFF2-40B4-BE49-F238E27FC236}">
                <a16:creationId xmlns:a16="http://schemas.microsoft.com/office/drawing/2014/main" id="{FE0078BD-BE71-2A4C-8A57-6D5427007FEE}"/>
              </a:ext>
            </a:extLst>
          </p:cNvPr>
          <p:cNvSpPr/>
          <p:nvPr/>
        </p:nvSpPr>
        <p:spPr>
          <a:xfrm>
            <a:off x="6516914" y="381584"/>
            <a:ext cx="5152572" cy="830997"/>
          </a:xfrm>
          <a:prstGeom prst="rect">
            <a:avLst/>
          </a:prstGeom>
        </p:spPr>
        <p:txBody>
          <a:bodyPr wrap="square">
            <a:spAutoFit/>
          </a:bodyPr>
          <a:lstStyle/>
          <a:p>
            <a:r>
              <a:rPr lang="lt-LT" sz="2400" b="1" dirty="0" err="1">
                <a:solidFill>
                  <a:schemeClr val="accent2">
                    <a:lumMod val="50000"/>
                  </a:schemeClr>
                </a:solidFill>
              </a:rPr>
              <a:t>Asociación</a:t>
            </a:r>
            <a:r>
              <a:rPr lang="lt-LT" sz="2400" b="1" dirty="0">
                <a:solidFill>
                  <a:schemeClr val="accent2">
                    <a:lumMod val="50000"/>
                  </a:schemeClr>
                </a:solidFill>
              </a:rPr>
              <a:t> </a:t>
            </a:r>
            <a:r>
              <a:rPr lang="lt-LT" sz="2400" b="1" dirty="0" err="1">
                <a:solidFill>
                  <a:schemeClr val="accent2">
                    <a:lumMod val="50000"/>
                  </a:schemeClr>
                </a:solidFill>
              </a:rPr>
              <a:t>internacional</a:t>
            </a:r>
            <a:r>
              <a:rPr lang="lt-LT" sz="2400" b="1" dirty="0">
                <a:solidFill>
                  <a:schemeClr val="accent2">
                    <a:lumMod val="50000"/>
                  </a:schemeClr>
                </a:solidFill>
              </a:rPr>
              <a:t> de </a:t>
            </a:r>
            <a:r>
              <a:rPr lang="lt-LT" sz="2400" b="1" dirty="0" err="1">
                <a:solidFill>
                  <a:schemeClr val="accent2">
                    <a:lumMod val="50000"/>
                  </a:schemeClr>
                </a:solidFill>
              </a:rPr>
              <a:t>traductores</a:t>
            </a:r>
            <a:r>
              <a:rPr lang="lt-LT" sz="2400" b="1" dirty="0">
                <a:solidFill>
                  <a:schemeClr val="accent2">
                    <a:lumMod val="50000"/>
                  </a:schemeClr>
                </a:solidFill>
              </a:rPr>
              <a:t> e </a:t>
            </a:r>
            <a:r>
              <a:rPr lang="lt-LT" sz="2400" b="1" dirty="0" err="1">
                <a:solidFill>
                  <a:schemeClr val="accent2">
                    <a:lumMod val="50000"/>
                  </a:schemeClr>
                </a:solidFill>
              </a:rPr>
              <a:t>intérpretes</a:t>
            </a:r>
            <a:r>
              <a:rPr lang="lt-LT" sz="2400" b="1" dirty="0">
                <a:solidFill>
                  <a:schemeClr val="accent2">
                    <a:lumMod val="50000"/>
                  </a:schemeClr>
                </a:solidFill>
              </a:rPr>
              <a:t> profesionales</a:t>
            </a:r>
          </a:p>
        </p:txBody>
      </p:sp>
      <p:sp>
        <p:nvSpPr>
          <p:cNvPr id="6" name="Slide Number Placeholder 5"/>
          <p:cNvSpPr>
            <a:spLocks noGrp="1"/>
          </p:cNvSpPr>
          <p:nvPr>
            <p:ph type="sldNum" sz="quarter" idx="12"/>
          </p:nvPr>
        </p:nvSpPr>
        <p:spPr/>
        <p:txBody>
          <a:bodyPr/>
          <a:lstStyle/>
          <a:p>
            <a:fld id="{E02FF757-2869-254B-8F09-850A09E7852D}" type="slidenum">
              <a:rPr lang="lt-LT" smtClean="0"/>
              <a:t>17</a:t>
            </a:fld>
            <a:endParaRPr lang="lt-LT"/>
          </a:p>
        </p:txBody>
      </p:sp>
    </p:spTree>
    <p:extLst>
      <p:ext uri="{BB962C8B-B14F-4D97-AF65-F5344CB8AC3E}">
        <p14:creationId xmlns:p14="http://schemas.microsoft.com/office/powerpoint/2010/main" val="2452000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00E68D-0F7D-47D9-B8A5-26BA3E67A0E5}" type="slidenum">
              <a:rPr lang="en-GB" smtClean="0"/>
              <a:t>18</a:t>
            </a:fld>
            <a:endParaRPr lang="en-GB"/>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109" y="1354137"/>
            <a:ext cx="46291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41294" y="361271"/>
            <a:ext cx="10919012" cy="523220"/>
          </a:xfrm>
          <a:prstGeom prst="rect">
            <a:avLst/>
          </a:prstGeom>
        </p:spPr>
        <p:txBody>
          <a:bodyPr wrap="square">
            <a:spAutoFit/>
          </a:bodyPr>
          <a:lstStyle/>
          <a:p>
            <a:r>
              <a:rPr lang="en-GB" sz="2800" b="1" dirty="0"/>
              <a:t>Multilingualism in the cyberspace / </a:t>
            </a:r>
            <a:r>
              <a:rPr lang="en-GB" sz="2800" b="1" dirty="0" err="1">
                <a:solidFill>
                  <a:schemeClr val="accent2">
                    <a:lumMod val="50000"/>
                  </a:schemeClr>
                </a:solidFill>
              </a:rPr>
              <a:t>Multilingüismo</a:t>
            </a:r>
            <a:r>
              <a:rPr lang="en-GB" sz="2800" b="1" dirty="0">
                <a:solidFill>
                  <a:schemeClr val="accent2">
                    <a:lumMod val="50000"/>
                  </a:schemeClr>
                </a:solidFill>
              </a:rPr>
              <a:t> </a:t>
            </a:r>
            <a:r>
              <a:rPr lang="en-GB" sz="2800" b="1" dirty="0" err="1">
                <a:solidFill>
                  <a:schemeClr val="accent2">
                    <a:lumMod val="50000"/>
                  </a:schemeClr>
                </a:solidFill>
              </a:rPr>
              <a:t>en</a:t>
            </a:r>
            <a:r>
              <a:rPr lang="en-GB" sz="2800" b="1" dirty="0">
                <a:solidFill>
                  <a:schemeClr val="accent2">
                    <a:lumMod val="50000"/>
                  </a:schemeClr>
                </a:solidFill>
              </a:rPr>
              <a:t> el </a:t>
            </a:r>
            <a:r>
              <a:rPr lang="en-GB" sz="2800" b="1" dirty="0" err="1">
                <a:solidFill>
                  <a:schemeClr val="accent2">
                    <a:lumMod val="50000"/>
                  </a:schemeClr>
                </a:solidFill>
              </a:rPr>
              <a:t>ciberespacio</a:t>
            </a:r>
            <a:endParaRPr lang="en-GB" sz="2800" dirty="0">
              <a:solidFill>
                <a:schemeClr val="accent2">
                  <a:lumMod val="50000"/>
                </a:schemeClr>
              </a:solidFill>
            </a:endParaRPr>
          </a:p>
        </p:txBody>
      </p:sp>
      <p:pic>
        <p:nvPicPr>
          <p:cNvPr id="6" name="Image 5"/>
          <p:cNvPicPr>
            <a:picLocks noChangeAspect="1"/>
          </p:cNvPicPr>
          <p:nvPr/>
        </p:nvPicPr>
        <p:blipFill>
          <a:blip r:embed="rId4"/>
          <a:stretch>
            <a:fillRect/>
          </a:stretch>
        </p:blipFill>
        <p:spPr>
          <a:xfrm>
            <a:off x="6101826" y="1366267"/>
            <a:ext cx="5547809" cy="4990083"/>
          </a:xfrm>
          <a:prstGeom prst="rect">
            <a:avLst/>
          </a:prstGeom>
          <a:ln w="38100">
            <a:solidFill>
              <a:srgbClr val="C00000"/>
            </a:solidFill>
          </a:ln>
        </p:spPr>
      </p:pic>
      <p:sp>
        <p:nvSpPr>
          <p:cNvPr id="3" name="Rectangle 2">
            <a:extLst>
              <a:ext uri="{FF2B5EF4-FFF2-40B4-BE49-F238E27FC236}">
                <a16:creationId xmlns:a16="http://schemas.microsoft.com/office/drawing/2014/main" id="{13D75CF0-11C9-2D49-93C1-CEA1475D55C8}"/>
              </a:ext>
            </a:extLst>
          </p:cNvPr>
          <p:cNvSpPr/>
          <p:nvPr/>
        </p:nvSpPr>
        <p:spPr>
          <a:xfrm>
            <a:off x="1853681" y="980814"/>
            <a:ext cx="2473049" cy="276999"/>
          </a:xfrm>
          <a:prstGeom prst="rect">
            <a:avLst/>
          </a:prstGeom>
        </p:spPr>
        <p:txBody>
          <a:bodyPr wrap="none">
            <a:spAutoFit/>
          </a:bodyPr>
          <a:lstStyle/>
          <a:p>
            <a:r>
              <a:rPr lang="lt-LT" sz="1200" dirty="0">
                <a:solidFill>
                  <a:schemeClr val="accent2">
                    <a:lumMod val="50000"/>
                  </a:schemeClr>
                </a:solidFill>
              </a:rPr>
              <a:t>Los 10 </a:t>
            </a:r>
            <a:r>
              <a:rPr lang="en-US" sz="1200" b="1" dirty="0" err="1"/>
              <a:t>más</a:t>
            </a:r>
            <a:r>
              <a:rPr lang="en-US" sz="1200" dirty="0">
                <a:solidFill>
                  <a:schemeClr val="accent2">
                    <a:lumMod val="50000"/>
                  </a:schemeClr>
                </a:solidFill>
              </a:rPr>
              <a:t> </a:t>
            </a:r>
            <a:r>
              <a:rPr lang="en-US" sz="1200" dirty="0" err="1">
                <a:solidFill>
                  <a:schemeClr val="accent2">
                    <a:lumMod val="50000"/>
                  </a:schemeClr>
                </a:solidFill>
              </a:rPr>
              <a:t>usados</a:t>
            </a:r>
            <a:r>
              <a:rPr lang="en-US" sz="1200" dirty="0">
                <a:solidFill>
                  <a:schemeClr val="accent2">
                    <a:lumMod val="50000"/>
                  </a:schemeClr>
                </a:solidFill>
              </a:rPr>
              <a:t> </a:t>
            </a:r>
            <a:r>
              <a:rPr lang="lt-LT" sz="1200" dirty="0" err="1">
                <a:solidFill>
                  <a:schemeClr val="accent2">
                    <a:lumMod val="50000"/>
                  </a:schemeClr>
                </a:solidFill>
              </a:rPr>
              <a:t>en</a:t>
            </a:r>
            <a:r>
              <a:rPr lang="lt-LT" sz="1200" dirty="0">
                <a:solidFill>
                  <a:schemeClr val="accent2">
                    <a:lumMod val="50000"/>
                  </a:schemeClr>
                </a:solidFill>
              </a:rPr>
              <a:t> Internet, 2019</a:t>
            </a:r>
            <a:endParaRPr lang="lt-LT" sz="1200" dirty="0">
              <a:solidFill>
                <a:schemeClr val="accent2">
                  <a:lumMod val="50000"/>
                </a:schemeClr>
              </a:solidFill>
            </a:endParaRPr>
          </a:p>
        </p:txBody>
      </p:sp>
      <p:sp>
        <p:nvSpPr>
          <p:cNvPr id="7" name="Rectangle 6">
            <a:extLst>
              <a:ext uri="{FF2B5EF4-FFF2-40B4-BE49-F238E27FC236}">
                <a16:creationId xmlns:a16="http://schemas.microsoft.com/office/drawing/2014/main" id="{B48BB3E8-B033-6C40-82C9-14128ABB565C}"/>
              </a:ext>
            </a:extLst>
          </p:cNvPr>
          <p:cNvSpPr/>
          <p:nvPr/>
        </p:nvSpPr>
        <p:spPr>
          <a:xfrm>
            <a:off x="7626951" y="980814"/>
            <a:ext cx="2473049" cy="276999"/>
          </a:xfrm>
          <a:prstGeom prst="rect">
            <a:avLst/>
          </a:prstGeom>
        </p:spPr>
        <p:txBody>
          <a:bodyPr wrap="none">
            <a:spAutoFit/>
          </a:bodyPr>
          <a:lstStyle/>
          <a:p>
            <a:r>
              <a:rPr lang="lt-LT" sz="1200" dirty="0">
                <a:solidFill>
                  <a:schemeClr val="accent2">
                    <a:lumMod val="50000"/>
                  </a:schemeClr>
                </a:solidFill>
              </a:rPr>
              <a:t>Los 10 </a:t>
            </a:r>
            <a:r>
              <a:rPr lang="en-US" sz="1200" b="1" dirty="0" err="1"/>
              <a:t>más</a:t>
            </a:r>
            <a:r>
              <a:rPr lang="en-US" sz="1200" dirty="0" smtClean="0">
                <a:solidFill>
                  <a:schemeClr val="accent2">
                    <a:lumMod val="50000"/>
                  </a:schemeClr>
                </a:solidFill>
              </a:rPr>
              <a:t> </a:t>
            </a:r>
            <a:r>
              <a:rPr lang="en-US" sz="1200" dirty="0" err="1" smtClean="0">
                <a:solidFill>
                  <a:schemeClr val="accent2">
                    <a:lumMod val="50000"/>
                  </a:schemeClr>
                </a:solidFill>
              </a:rPr>
              <a:t>usados</a:t>
            </a:r>
            <a:r>
              <a:rPr lang="en-US" sz="1200" dirty="0" smtClean="0">
                <a:solidFill>
                  <a:schemeClr val="accent2">
                    <a:lumMod val="50000"/>
                  </a:schemeClr>
                </a:solidFill>
              </a:rPr>
              <a:t> </a:t>
            </a:r>
            <a:r>
              <a:rPr lang="lt-LT" sz="1200" dirty="0" err="1" smtClean="0">
                <a:solidFill>
                  <a:schemeClr val="accent2">
                    <a:lumMod val="50000"/>
                  </a:schemeClr>
                </a:solidFill>
              </a:rPr>
              <a:t>en</a:t>
            </a:r>
            <a:r>
              <a:rPr lang="lt-LT" sz="1200" dirty="0" smtClean="0">
                <a:solidFill>
                  <a:schemeClr val="accent2">
                    <a:lumMod val="50000"/>
                  </a:schemeClr>
                </a:solidFill>
              </a:rPr>
              <a:t> </a:t>
            </a:r>
            <a:r>
              <a:rPr lang="lt-LT" sz="1200" dirty="0">
                <a:solidFill>
                  <a:schemeClr val="accent2">
                    <a:lumMod val="50000"/>
                  </a:schemeClr>
                </a:solidFill>
              </a:rPr>
              <a:t>Internet, 2019</a:t>
            </a:r>
          </a:p>
        </p:txBody>
      </p:sp>
    </p:spTree>
    <p:extLst>
      <p:ext uri="{BB962C8B-B14F-4D97-AF65-F5344CB8AC3E}">
        <p14:creationId xmlns:p14="http://schemas.microsoft.com/office/powerpoint/2010/main" val="1819478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072" t="2049" r="23482" b="5903"/>
          <a:stretch/>
        </p:blipFill>
        <p:spPr>
          <a:xfrm>
            <a:off x="697013" y="1874961"/>
            <a:ext cx="5274579" cy="3969853"/>
          </a:xfrm>
          <a:prstGeom prst="rect">
            <a:avLst/>
          </a:prstGeom>
        </p:spPr>
      </p:pic>
      <p:sp>
        <p:nvSpPr>
          <p:cNvPr id="3" name="Rectangle 2"/>
          <p:cNvSpPr/>
          <p:nvPr/>
        </p:nvSpPr>
        <p:spPr>
          <a:xfrm>
            <a:off x="697013" y="6353568"/>
            <a:ext cx="5822302" cy="345811"/>
          </a:xfrm>
          <a:prstGeom prst="rect">
            <a:avLst/>
          </a:prstGeom>
        </p:spPr>
        <p:txBody>
          <a:bodyPr wrap="square">
            <a:spAutoFit/>
          </a:bodyPr>
          <a:lstStyle/>
          <a:p>
            <a:r>
              <a:rPr lang="en-US" sz="800" dirty="0">
                <a:solidFill>
                  <a:schemeClr val="bg1">
                    <a:lumMod val="50000"/>
                  </a:schemeClr>
                </a:solidFill>
              </a:rPr>
              <a:t>https://img2.grazia.fr/</a:t>
            </a:r>
            <a:r>
              <a:rPr lang="en-US" sz="800" dirty="0" err="1">
                <a:solidFill>
                  <a:schemeClr val="bg1">
                    <a:lumMod val="50000"/>
                  </a:schemeClr>
                </a:solidFill>
              </a:rPr>
              <a:t>var</a:t>
            </a:r>
            <a:r>
              <a:rPr lang="en-US" sz="800" dirty="0">
                <a:solidFill>
                  <a:schemeClr val="bg1">
                    <a:lumMod val="50000"/>
                  </a:schemeClr>
                </a:solidFill>
              </a:rPr>
              <a:t>/</a:t>
            </a:r>
            <a:r>
              <a:rPr lang="en-US" sz="800" dirty="0" err="1">
                <a:solidFill>
                  <a:schemeClr val="bg1">
                    <a:lumMod val="50000"/>
                  </a:schemeClr>
                </a:solidFill>
              </a:rPr>
              <a:t>grazia</a:t>
            </a:r>
            <a:r>
              <a:rPr lang="en-US" sz="800" dirty="0">
                <a:solidFill>
                  <a:schemeClr val="bg1">
                    <a:lumMod val="50000"/>
                  </a:schemeClr>
                </a:solidFill>
              </a:rPr>
              <a:t>/storage/images/article/uniqlo-ouvre-un-magasin-connecte-et-dote-d-un-robot-a-paris-833330/13509206-1-fre-FR/Uniqlo-ouvre-un-magasin-connecte-et-dote-d-un-robot-a-Paris_exact1900x908_l.jpg</a:t>
            </a:r>
          </a:p>
        </p:txBody>
      </p:sp>
      <p:sp>
        <p:nvSpPr>
          <p:cNvPr id="4" name="Rectangle 3"/>
          <p:cNvSpPr/>
          <p:nvPr/>
        </p:nvSpPr>
        <p:spPr>
          <a:xfrm>
            <a:off x="697013" y="250410"/>
            <a:ext cx="5517175" cy="1200329"/>
          </a:xfrm>
          <a:prstGeom prst="rect">
            <a:avLst/>
          </a:prstGeom>
        </p:spPr>
        <p:txBody>
          <a:bodyPr wrap="square">
            <a:spAutoFit/>
          </a:bodyPr>
          <a:lstStyle/>
          <a:p>
            <a:r>
              <a:rPr lang="en-US" sz="2400" dirty="0"/>
              <a:t>Current realities - transformative period : </a:t>
            </a:r>
            <a:br>
              <a:rPr lang="en-US" sz="2400" dirty="0"/>
            </a:br>
            <a:r>
              <a:rPr lang="en-US" sz="2400" b="1" dirty="0"/>
              <a:t>from special to mainstream, cheaper products and </a:t>
            </a:r>
            <a:r>
              <a:rPr lang="en-US" sz="2400" b="1" dirty="0">
                <a:solidFill>
                  <a:srgbClr val="C00000"/>
                </a:solidFill>
              </a:rPr>
              <a:t>personalized services  </a:t>
            </a:r>
          </a:p>
        </p:txBody>
      </p:sp>
      <p:sp>
        <p:nvSpPr>
          <p:cNvPr id="5" name="TextBox 4"/>
          <p:cNvSpPr txBox="1"/>
          <p:nvPr/>
        </p:nvSpPr>
        <p:spPr>
          <a:xfrm>
            <a:off x="1491931" y="5930482"/>
            <a:ext cx="2721707" cy="338554"/>
          </a:xfrm>
          <a:prstGeom prst="rect">
            <a:avLst/>
          </a:prstGeom>
          <a:noFill/>
        </p:spPr>
        <p:txBody>
          <a:bodyPr wrap="none" rtlCol="0">
            <a:spAutoFit/>
          </a:bodyPr>
          <a:lstStyle/>
          <a:p>
            <a:r>
              <a:rPr lang="en-US" sz="1600" dirty="0"/>
              <a:t>Shop assistant in Paris, France.</a:t>
            </a:r>
          </a:p>
        </p:txBody>
      </p:sp>
      <p:sp>
        <p:nvSpPr>
          <p:cNvPr id="6" name="Rectangle 5">
            <a:extLst>
              <a:ext uri="{FF2B5EF4-FFF2-40B4-BE49-F238E27FC236}">
                <a16:creationId xmlns:a16="http://schemas.microsoft.com/office/drawing/2014/main" id="{4EE5FB43-EE97-49B3-9470-F5C898A70718}"/>
              </a:ext>
            </a:extLst>
          </p:cNvPr>
          <p:cNvSpPr/>
          <p:nvPr/>
        </p:nvSpPr>
        <p:spPr>
          <a:xfrm>
            <a:off x="6214189" y="133458"/>
            <a:ext cx="5841978" cy="1508105"/>
          </a:xfrm>
          <a:prstGeom prst="rect">
            <a:avLst/>
          </a:prstGeom>
        </p:spPr>
        <p:txBody>
          <a:bodyPr wrap="square">
            <a:spAutoFit/>
          </a:bodyPr>
          <a:lstStyle/>
          <a:p>
            <a:r>
              <a:rPr lang="fr-FR" sz="2300" dirty="0" err="1">
                <a:solidFill>
                  <a:srgbClr val="996633"/>
                </a:solidFill>
              </a:rPr>
              <a:t>Realidades</a:t>
            </a:r>
            <a:r>
              <a:rPr lang="fr-FR" sz="2300" dirty="0">
                <a:solidFill>
                  <a:srgbClr val="996633"/>
                </a:solidFill>
              </a:rPr>
              <a:t> </a:t>
            </a:r>
            <a:r>
              <a:rPr lang="fr-FR" sz="2300" dirty="0" err="1">
                <a:solidFill>
                  <a:srgbClr val="996633"/>
                </a:solidFill>
              </a:rPr>
              <a:t>actuales</a:t>
            </a:r>
            <a:r>
              <a:rPr lang="fr-FR" sz="2300" dirty="0">
                <a:solidFill>
                  <a:srgbClr val="996633"/>
                </a:solidFill>
              </a:rPr>
              <a:t> - </a:t>
            </a:r>
            <a:r>
              <a:rPr lang="fr-FR" sz="2300" dirty="0" err="1">
                <a:solidFill>
                  <a:srgbClr val="996633"/>
                </a:solidFill>
              </a:rPr>
              <a:t>período</a:t>
            </a:r>
            <a:r>
              <a:rPr lang="fr-FR" sz="2300" dirty="0">
                <a:solidFill>
                  <a:srgbClr val="996633"/>
                </a:solidFill>
              </a:rPr>
              <a:t> </a:t>
            </a:r>
            <a:r>
              <a:rPr lang="fr-FR" sz="2300" dirty="0" err="1">
                <a:solidFill>
                  <a:srgbClr val="996633"/>
                </a:solidFill>
              </a:rPr>
              <a:t>transformador</a:t>
            </a:r>
            <a:r>
              <a:rPr lang="fr-FR" sz="2300" dirty="0">
                <a:solidFill>
                  <a:srgbClr val="996633"/>
                </a:solidFill>
              </a:rPr>
              <a:t>: </a:t>
            </a:r>
            <a:r>
              <a:rPr lang="fr-FR" sz="2300" b="1" dirty="0" err="1" smtClean="0">
                <a:solidFill>
                  <a:srgbClr val="996633"/>
                </a:solidFill>
              </a:rPr>
              <a:t>desde</a:t>
            </a:r>
            <a:r>
              <a:rPr lang="fr-FR" sz="2300" b="1" dirty="0" smtClean="0">
                <a:solidFill>
                  <a:srgbClr val="996633"/>
                </a:solidFill>
              </a:rPr>
              <a:t> </a:t>
            </a:r>
            <a:r>
              <a:rPr lang="fr-FR" sz="2300" b="1" dirty="0" err="1">
                <a:solidFill>
                  <a:srgbClr val="996633"/>
                </a:solidFill>
              </a:rPr>
              <a:t>productos</a:t>
            </a:r>
            <a:r>
              <a:rPr lang="fr-FR" sz="2300" b="1" dirty="0">
                <a:solidFill>
                  <a:srgbClr val="996633"/>
                </a:solidFill>
              </a:rPr>
              <a:t> </a:t>
            </a:r>
            <a:r>
              <a:rPr lang="fr-FR" sz="2300" b="1" dirty="0" err="1">
                <a:solidFill>
                  <a:srgbClr val="996633"/>
                </a:solidFill>
              </a:rPr>
              <a:t>especiales</a:t>
            </a:r>
            <a:r>
              <a:rPr lang="fr-FR" sz="2300" b="1" dirty="0">
                <a:solidFill>
                  <a:srgbClr val="996633"/>
                </a:solidFill>
              </a:rPr>
              <a:t> </a:t>
            </a:r>
            <a:r>
              <a:rPr lang="fr-FR" sz="2300" b="1" dirty="0" smtClean="0">
                <a:solidFill>
                  <a:srgbClr val="996633"/>
                </a:solidFill>
              </a:rPr>
              <a:t>o de </a:t>
            </a:r>
            <a:r>
              <a:rPr lang="fr-FR" sz="2300" b="1" dirty="0" err="1" smtClean="0">
                <a:solidFill>
                  <a:srgbClr val="996633"/>
                </a:solidFill>
              </a:rPr>
              <a:t>moda</a:t>
            </a:r>
            <a:r>
              <a:rPr lang="fr-FR" sz="2300" b="1" dirty="0" smtClean="0">
                <a:solidFill>
                  <a:srgbClr val="996633"/>
                </a:solidFill>
              </a:rPr>
              <a:t>, </a:t>
            </a:r>
            <a:r>
              <a:rPr lang="fr-FR" sz="2300" b="1" dirty="0" err="1">
                <a:solidFill>
                  <a:srgbClr val="996633"/>
                </a:solidFill>
              </a:rPr>
              <a:t>productos</a:t>
            </a:r>
            <a:r>
              <a:rPr lang="fr-FR" sz="2300" b="1" dirty="0">
                <a:solidFill>
                  <a:srgbClr val="996633"/>
                </a:solidFill>
              </a:rPr>
              <a:t> </a:t>
            </a:r>
            <a:r>
              <a:rPr lang="fr-FR" sz="2300" b="1" dirty="0" err="1">
                <a:solidFill>
                  <a:srgbClr val="996633"/>
                </a:solidFill>
              </a:rPr>
              <a:t>más</a:t>
            </a:r>
            <a:r>
              <a:rPr lang="fr-FR" sz="2300" b="1" dirty="0">
                <a:solidFill>
                  <a:srgbClr val="996633"/>
                </a:solidFill>
              </a:rPr>
              <a:t> </a:t>
            </a:r>
            <a:r>
              <a:rPr lang="fr-FR" sz="2300" b="1" dirty="0" err="1">
                <a:solidFill>
                  <a:srgbClr val="996633"/>
                </a:solidFill>
              </a:rPr>
              <a:t>baratos</a:t>
            </a:r>
            <a:r>
              <a:rPr lang="fr-FR" sz="2300" b="1" dirty="0">
                <a:solidFill>
                  <a:srgbClr val="996633"/>
                </a:solidFill>
              </a:rPr>
              <a:t> y </a:t>
            </a:r>
            <a:r>
              <a:rPr lang="fr-FR" sz="2300" b="1" dirty="0" err="1">
                <a:solidFill>
                  <a:srgbClr val="C00000"/>
                </a:solidFill>
              </a:rPr>
              <a:t>servicios</a:t>
            </a:r>
            <a:r>
              <a:rPr lang="fr-FR" sz="2300" b="1" dirty="0">
                <a:solidFill>
                  <a:srgbClr val="C00000"/>
                </a:solidFill>
              </a:rPr>
              <a:t> </a:t>
            </a:r>
            <a:r>
              <a:rPr lang="fr-FR" sz="2300" b="1" dirty="0" err="1">
                <a:solidFill>
                  <a:srgbClr val="C00000"/>
                </a:solidFill>
              </a:rPr>
              <a:t>personalizados</a:t>
            </a:r>
            <a:endParaRPr lang="fr-FR" sz="2300" b="1" dirty="0">
              <a:solidFill>
                <a:srgbClr val="C00000"/>
              </a:solidFill>
            </a:endParaRPr>
          </a:p>
        </p:txBody>
      </p:sp>
      <p:pic>
        <p:nvPicPr>
          <p:cNvPr id="7" name="Picture 6">
            <a:extLst>
              <a:ext uri="{FF2B5EF4-FFF2-40B4-BE49-F238E27FC236}">
                <a16:creationId xmlns:a16="http://schemas.microsoft.com/office/drawing/2014/main" id="{736FCACC-EB5D-E242-8D39-3D1E0F4836C7}"/>
              </a:ext>
            </a:extLst>
          </p:cNvPr>
          <p:cNvPicPr>
            <a:picLocks noChangeAspect="1"/>
          </p:cNvPicPr>
          <p:nvPr/>
        </p:nvPicPr>
        <p:blipFill rotWithShape="1">
          <a:blip r:embed="rId4"/>
          <a:srcRect l="23429" t="12191" r="-11353"/>
          <a:stretch/>
        </p:blipFill>
        <p:spPr>
          <a:xfrm>
            <a:off x="6329106" y="1926536"/>
            <a:ext cx="5612143" cy="4203613"/>
          </a:xfrm>
          <a:prstGeom prst="rect">
            <a:avLst/>
          </a:prstGeom>
        </p:spPr>
      </p:pic>
      <p:sp>
        <p:nvSpPr>
          <p:cNvPr id="8" name="TextBox 7">
            <a:extLst>
              <a:ext uri="{FF2B5EF4-FFF2-40B4-BE49-F238E27FC236}">
                <a16:creationId xmlns:a16="http://schemas.microsoft.com/office/drawing/2014/main" id="{4EF81A8D-B27D-5D4C-BDC3-43E1E2CCC5C1}"/>
              </a:ext>
            </a:extLst>
          </p:cNvPr>
          <p:cNvSpPr txBox="1"/>
          <p:nvPr/>
        </p:nvSpPr>
        <p:spPr>
          <a:xfrm>
            <a:off x="6683641" y="6187919"/>
            <a:ext cx="5142690" cy="338554"/>
          </a:xfrm>
          <a:prstGeom prst="rect">
            <a:avLst/>
          </a:prstGeom>
          <a:noFill/>
        </p:spPr>
        <p:txBody>
          <a:bodyPr wrap="none" rtlCol="0">
            <a:spAutoFit/>
          </a:bodyPr>
          <a:lstStyle/>
          <a:p>
            <a:r>
              <a:rPr lang="en-US" sz="1600" dirty="0"/>
              <a:t>Images: Planning smart and accessible public spaces in cities</a:t>
            </a:r>
          </a:p>
        </p:txBody>
      </p:sp>
      <p:sp>
        <p:nvSpPr>
          <p:cNvPr id="9" name="Slide Number Placeholder 8"/>
          <p:cNvSpPr>
            <a:spLocks noGrp="1"/>
          </p:cNvSpPr>
          <p:nvPr>
            <p:ph type="sldNum" sz="quarter" idx="12"/>
          </p:nvPr>
        </p:nvSpPr>
        <p:spPr/>
        <p:txBody>
          <a:bodyPr/>
          <a:lstStyle/>
          <a:p>
            <a:fld id="{E02FF757-2869-254B-8F09-850A09E7852D}" type="slidenum">
              <a:rPr lang="lt-LT" smtClean="0"/>
              <a:t>19</a:t>
            </a:fld>
            <a:endParaRPr lang="lt-LT"/>
          </a:p>
        </p:txBody>
      </p:sp>
    </p:spTree>
    <p:extLst>
      <p:ext uri="{BB962C8B-B14F-4D97-AF65-F5344CB8AC3E}">
        <p14:creationId xmlns:p14="http://schemas.microsoft.com/office/powerpoint/2010/main" val="333950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163" y="567337"/>
            <a:ext cx="10703859" cy="3293209"/>
          </a:xfrm>
          <a:prstGeom prst="rect">
            <a:avLst/>
          </a:prstGeom>
        </p:spPr>
        <p:txBody>
          <a:bodyPr wrap="square">
            <a:spAutoFit/>
          </a:bodyPr>
          <a:lstStyle/>
          <a:p>
            <a:pPr algn="ctr"/>
            <a:r>
              <a:rPr lang="en-US" sz="3200" dirty="0">
                <a:cs typeface="Arial" panose="020B0604020202020204" pitchFamily="34" charset="0"/>
              </a:rPr>
              <a:t>The Universal Declaration of Human Rights (1948) </a:t>
            </a:r>
          </a:p>
          <a:p>
            <a:pPr algn="ctr"/>
            <a:endParaRPr lang="en-US" sz="3200" dirty="0">
              <a:cs typeface="Arial" panose="020B0604020202020204" pitchFamily="34" charset="0"/>
            </a:endParaRPr>
          </a:p>
          <a:p>
            <a:pPr algn="ctr"/>
            <a:r>
              <a:rPr lang="en-US" sz="3200" b="1" dirty="0">
                <a:cs typeface="Arial" panose="020B0604020202020204" pitchFamily="34" charset="0"/>
              </a:rPr>
              <a:t>"Everyone is entitled to all the rights and freedoms </a:t>
            </a:r>
            <a:br>
              <a:rPr lang="en-US" sz="3200" b="1" dirty="0">
                <a:cs typeface="Arial" panose="020B0604020202020204" pitchFamily="34" charset="0"/>
              </a:rPr>
            </a:br>
            <a:r>
              <a:rPr lang="en-US" sz="3200" b="1" dirty="0">
                <a:cs typeface="Arial" panose="020B0604020202020204" pitchFamily="34" charset="0"/>
              </a:rPr>
              <a:t>set forth in this declaration, without distinction of any kind,</a:t>
            </a:r>
            <a:br>
              <a:rPr lang="en-US" sz="3200" b="1" dirty="0">
                <a:cs typeface="Arial" panose="020B0604020202020204" pitchFamily="34" charset="0"/>
              </a:rPr>
            </a:br>
            <a:r>
              <a:rPr lang="en-US" sz="3200" b="1" dirty="0">
                <a:cs typeface="Arial" panose="020B0604020202020204" pitchFamily="34" charset="0"/>
              </a:rPr>
              <a:t>such as race, </a:t>
            </a:r>
            <a:r>
              <a:rPr lang="en-US" sz="3200" b="1" dirty="0" smtClean="0">
                <a:cs typeface="Arial" panose="020B0604020202020204" pitchFamily="34" charset="0"/>
              </a:rPr>
              <a:t>color</a:t>
            </a:r>
            <a:r>
              <a:rPr lang="en-US" sz="3200" b="1" dirty="0">
                <a:cs typeface="Arial" panose="020B0604020202020204" pitchFamily="34" charset="0"/>
              </a:rPr>
              <a:t>, sex, </a:t>
            </a:r>
            <a:r>
              <a:rPr lang="en-US" sz="3200" b="1" dirty="0">
                <a:solidFill>
                  <a:srgbClr val="FF0000"/>
                </a:solidFill>
                <a:cs typeface="Arial" panose="020B0604020202020204" pitchFamily="34" charset="0"/>
              </a:rPr>
              <a:t>language</a:t>
            </a:r>
            <a:r>
              <a:rPr lang="en-US" sz="3200" b="1" dirty="0">
                <a:cs typeface="Arial" panose="020B0604020202020204" pitchFamily="34" charset="0"/>
              </a:rPr>
              <a:t>, religion...".</a:t>
            </a:r>
          </a:p>
          <a:p>
            <a:pPr algn="ctr"/>
            <a:endParaRPr lang="en-US" sz="2400" b="1" dirty="0">
              <a:cs typeface="Arial" panose="020B0604020202020204" pitchFamily="34" charset="0"/>
            </a:endParaRPr>
          </a:p>
          <a:p>
            <a:pPr algn="ctr"/>
            <a:endParaRPr lang="en-US" sz="2400" b="1" dirty="0">
              <a:cs typeface="Arial" panose="020B0604020202020204" pitchFamily="34" charset="0"/>
            </a:endParaRPr>
          </a:p>
        </p:txBody>
      </p:sp>
      <p:sp>
        <p:nvSpPr>
          <p:cNvPr id="5" name="Rectangle 4">
            <a:extLst>
              <a:ext uri="{FF2B5EF4-FFF2-40B4-BE49-F238E27FC236}">
                <a16:creationId xmlns:a16="http://schemas.microsoft.com/office/drawing/2014/main" id="{546E1B98-EE8D-174A-9F2D-267495BD6DF1}"/>
              </a:ext>
            </a:extLst>
          </p:cNvPr>
          <p:cNvSpPr/>
          <p:nvPr/>
        </p:nvSpPr>
        <p:spPr>
          <a:xfrm>
            <a:off x="13447"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Rectangle 3">
            <a:extLst>
              <a:ext uri="{FF2B5EF4-FFF2-40B4-BE49-F238E27FC236}">
                <a16:creationId xmlns:a16="http://schemas.microsoft.com/office/drawing/2014/main" id="{54A5E712-EA88-574F-A4CD-DEB6B82F7628}"/>
              </a:ext>
            </a:extLst>
          </p:cNvPr>
          <p:cNvSpPr/>
          <p:nvPr/>
        </p:nvSpPr>
        <p:spPr>
          <a:xfrm>
            <a:off x="847164" y="3860546"/>
            <a:ext cx="10703859" cy="2554545"/>
          </a:xfrm>
          <a:prstGeom prst="rect">
            <a:avLst/>
          </a:prstGeom>
        </p:spPr>
        <p:txBody>
          <a:bodyPr wrap="square">
            <a:spAutoFit/>
          </a:bodyPr>
          <a:lstStyle/>
          <a:p>
            <a:pPr algn="ctr"/>
            <a:r>
              <a:rPr lang="es-ES" sz="3200" dirty="0">
                <a:solidFill>
                  <a:schemeClr val="accent2">
                    <a:lumMod val="50000"/>
                  </a:schemeClr>
                </a:solidFill>
                <a:cs typeface="Arial" panose="020B0604020202020204" pitchFamily="34" charset="0"/>
              </a:rPr>
              <a:t>La Declaración Universal de Derechos Humanos (1948) </a:t>
            </a:r>
          </a:p>
          <a:p>
            <a:pPr algn="ctr"/>
            <a:endParaRPr lang="es-ES" sz="3200" b="1" dirty="0">
              <a:solidFill>
                <a:schemeClr val="accent2">
                  <a:lumMod val="50000"/>
                </a:schemeClr>
              </a:solidFill>
              <a:cs typeface="Arial" panose="020B0604020202020204" pitchFamily="34" charset="0"/>
            </a:endParaRPr>
          </a:p>
          <a:p>
            <a:pPr algn="ctr"/>
            <a:r>
              <a:rPr lang="es-ES" sz="3200" b="1" dirty="0">
                <a:solidFill>
                  <a:schemeClr val="accent2">
                    <a:lumMod val="50000"/>
                  </a:schemeClr>
                </a:solidFill>
                <a:cs typeface="Arial" panose="020B0604020202020204" pitchFamily="34" charset="0"/>
              </a:rPr>
              <a:t>"Toda persona tiene todos los derechos y libertades proclamados en esta declaración, sin distinción alguna de raza, color, sexo, </a:t>
            </a:r>
            <a:r>
              <a:rPr lang="es-ES" sz="3200" b="1" dirty="0">
                <a:solidFill>
                  <a:srgbClr val="FF0000"/>
                </a:solidFill>
                <a:cs typeface="Arial" panose="020B0604020202020204" pitchFamily="34" charset="0"/>
              </a:rPr>
              <a:t>idioma,</a:t>
            </a:r>
            <a:r>
              <a:rPr lang="es-ES" sz="3200" b="1" dirty="0">
                <a:solidFill>
                  <a:schemeClr val="accent2">
                    <a:lumMod val="50000"/>
                  </a:schemeClr>
                </a:solidFill>
                <a:cs typeface="Arial" panose="020B0604020202020204" pitchFamily="34" charset="0"/>
              </a:rPr>
              <a:t> religión...".</a:t>
            </a:r>
            <a:endParaRPr lang="en-US" sz="3200" b="1" dirty="0">
              <a:solidFill>
                <a:schemeClr val="accent2">
                  <a:lumMod val="50000"/>
                </a:schemeClr>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E02FF757-2869-254B-8F09-850A09E7852D}" type="slidenum">
              <a:rPr lang="lt-LT" smtClean="0"/>
              <a:t>2</a:t>
            </a:fld>
            <a:endParaRPr lang="lt-LT"/>
          </a:p>
        </p:txBody>
      </p:sp>
    </p:spTree>
    <p:extLst>
      <p:ext uri="{BB962C8B-B14F-4D97-AF65-F5344CB8AC3E}">
        <p14:creationId xmlns:p14="http://schemas.microsoft.com/office/powerpoint/2010/main" val="125426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630B4-4EF3-1548-A26C-7CE1651BDDEC}"/>
              </a:ext>
            </a:extLst>
          </p:cNvPr>
          <p:cNvSpPr>
            <a:spLocks noGrp="1"/>
          </p:cNvSpPr>
          <p:nvPr>
            <p:ph type="sldNum" sz="quarter" idx="12"/>
          </p:nvPr>
        </p:nvSpPr>
        <p:spPr/>
        <p:txBody>
          <a:bodyPr/>
          <a:lstStyle/>
          <a:p>
            <a:fld id="{A7CA91B4-8D57-4C54-9079-08788AEF35DD}" type="slidenum">
              <a:rPr lang="en-US" smtClean="0"/>
              <a:t>20</a:t>
            </a:fld>
            <a:endParaRPr lang="en-US"/>
          </a:p>
        </p:txBody>
      </p:sp>
      <p:sp>
        <p:nvSpPr>
          <p:cNvPr id="3" name="TextBox 2">
            <a:extLst>
              <a:ext uri="{FF2B5EF4-FFF2-40B4-BE49-F238E27FC236}">
                <a16:creationId xmlns:a16="http://schemas.microsoft.com/office/drawing/2014/main" id="{71285E55-B2B6-EC47-ACAD-1B356B2D2519}"/>
              </a:ext>
            </a:extLst>
          </p:cNvPr>
          <p:cNvSpPr txBox="1"/>
          <p:nvPr/>
        </p:nvSpPr>
        <p:spPr>
          <a:xfrm>
            <a:off x="801900" y="1329458"/>
            <a:ext cx="10551900" cy="1384995"/>
          </a:xfrm>
          <a:prstGeom prst="rect">
            <a:avLst/>
          </a:prstGeom>
          <a:noFill/>
        </p:spPr>
        <p:txBody>
          <a:bodyPr wrap="square" rtlCol="0">
            <a:spAutoFit/>
          </a:bodyPr>
          <a:lstStyle/>
          <a:p>
            <a:pPr algn="ctr"/>
            <a:r>
              <a:rPr lang="en-US" sz="2800" dirty="0"/>
              <a:t>Beyond being communication systems, </a:t>
            </a:r>
            <a:br>
              <a:rPr lang="en-US" sz="2800" dirty="0"/>
            </a:br>
            <a:r>
              <a:rPr lang="en-US" sz="2800" dirty="0"/>
              <a:t>local knowledge systems, and cultural heritage,</a:t>
            </a:r>
            <a:br>
              <a:rPr lang="en-US" sz="2800" dirty="0"/>
            </a:br>
            <a:r>
              <a:rPr lang="en-US" sz="2800" b="1" dirty="0">
                <a:cs typeface="Arial" panose="020B0604020202020204" pitchFamily="34" charset="0"/>
              </a:rPr>
              <a:t>languages are also s</a:t>
            </a:r>
            <a:r>
              <a:rPr lang="en-US" sz="2800" b="1" dirty="0">
                <a:ea typeface="Arial" charset="0"/>
                <a:cs typeface="Arial" panose="020B0604020202020204" pitchFamily="34" charset="0"/>
              </a:rPr>
              <a:t>trategic national, regional and global resources.</a:t>
            </a:r>
            <a:endParaRPr lang="lt-LT" sz="2800" dirty="0"/>
          </a:p>
        </p:txBody>
      </p:sp>
      <p:sp>
        <p:nvSpPr>
          <p:cNvPr id="5" name="Rectangle 4">
            <a:extLst>
              <a:ext uri="{FF2B5EF4-FFF2-40B4-BE49-F238E27FC236}">
                <a16:creationId xmlns:a16="http://schemas.microsoft.com/office/drawing/2014/main" id="{078A9810-AD91-814C-8139-DCFBD1370AF7}"/>
              </a:ext>
            </a:extLst>
          </p:cNvPr>
          <p:cNvSpPr/>
          <p:nvPr/>
        </p:nvSpPr>
        <p:spPr>
          <a:xfrm>
            <a:off x="13447"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4" name="Rectangle 3"/>
          <p:cNvSpPr/>
          <p:nvPr/>
        </p:nvSpPr>
        <p:spPr>
          <a:xfrm>
            <a:off x="1775637" y="3859619"/>
            <a:ext cx="7995684" cy="1815882"/>
          </a:xfrm>
          <a:prstGeom prst="rect">
            <a:avLst/>
          </a:prstGeom>
        </p:spPr>
        <p:txBody>
          <a:bodyPr wrap="square">
            <a:spAutoFit/>
          </a:bodyPr>
          <a:lstStyle/>
          <a:p>
            <a:pPr algn="ctr"/>
            <a:r>
              <a:rPr lang="en-US" sz="2800" dirty="0" err="1">
                <a:solidFill>
                  <a:srgbClr val="996633"/>
                </a:solidFill>
              </a:rPr>
              <a:t>Más</a:t>
            </a:r>
            <a:r>
              <a:rPr lang="en-US" sz="2800" dirty="0">
                <a:solidFill>
                  <a:srgbClr val="996633"/>
                </a:solidFill>
              </a:rPr>
              <a:t> </a:t>
            </a:r>
            <a:r>
              <a:rPr lang="en-US" sz="2800" dirty="0" err="1">
                <a:solidFill>
                  <a:srgbClr val="996633"/>
                </a:solidFill>
              </a:rPr>
              <a:t>allá</a:t>
            </a:r>
            <a:r>
              <a:rPr lang="en-US" sz="2800" dirty="0">
                <a:solidFill>
                  <a:srgbClr val="996633"/>
                </a:solidFill>
              </a:rPr>
              <a:t> </a:t>
            </a:r>
            <a:r>
              <a:rPr lang="en-US" sz="2800" dirty="0" smtClean="0">
                <a:solidFill>
                  <a:srgbClr val="996633"/>
                </a:solidFill>
              </a:rPr>
              <a:t>de </a:t>
            </a:r>
            <a:r>
              <a:rPr lang="en-US" sz="2800" dirty="0" err="1">
                <a:solidFill>
                  <a:srgbClr val="996633"/>
                </a:solidFill>
              </a:rPr>
              <a:t>sistemas</a:t>
            </a:r>
            <a:r>
              <a:rPr lang="en-US" sz="2800" dirty="0">
                <a:solidFill>
                  <a:srgbClr val="996633"/>
                </a:solidFill>
              </a:rPr>
              <a:t> de </a:t>
            </a:r>
            <a:r>
              <a:rPr lang="en-US" sz="2800" dirty="0" err="1">
                <a:solidFill>
                  <a:srgbClr val="996633"/>
                </a:solidFill>
              </a:rPr>
              <a:t>comunicación</a:t>
            </a:r>
            <a:r>
              <a:rPr lang="en-US" sz="2800" dirty="0">
                <a:solidFill>
                  <a:srgbClr val="996633"/>
                </a:solidFill>
              </a:rPr>
              <a:t>, </a:t>
            </a:r>
            <a:r>
              <a:rPr lang="en-US" sz="2800" dirty="0" err="1">
                <a:solidFill>
                  <a:srgbClr val="996633"/>
                </a:solidFill>
              </a:rPr>
              <a:t>sistemas</a:t>
            </a:r>
            <a:r>
              <a:rPr lang="en-US" sz="2800" dirty="0">
                <a:solidFill>
                  <a:srgbClr val="996633"/>
                </a:solidFill>
              </a:rPr>
              <a:t> de </a:t>
            </a:r>
            <a:r>
              <a:rPr lang="en-US" sz="2800" dirty="0" err="1">
                <a:solidFill>
                  <a:srgbClr val="996633"/>
                </a:solidFill>
              </a:rPr>
              <a:t>conocimiento</a:t>
            </a:r>
            <a:r>
              <a:rPr lang="en-US" sz="2800" dirty="0">
                <a:solidFill>
                  <a:srgbClr val="996633"/>
                </a:solidFill>
              </a:rPr>
              <a:t> local y </a:t>
            </a:r>
            <a:r>
              <a:rPr lang="en-US" sz="2800" dirty="0" err="1">
                <a:solidFill>
                  <a:srgbClr val="996633"/>
                </a:solidFill>
              </a:rPr>
              <a:t>patrimonio</a:t>
            </a:r>
            <a:r>
              <a:rPr lang="en-US" sz="2800" dirty="0">
                <a:solidFill>
                  <a:srgbClr val="996633"/>
                </a:solidFill>
              </a:rPr>
              <a:t> cultural, </a:t>
            </a:r>
            <a:r>
              <a:rPr lang="en-US" sz="2800" dirty="0" smtClean="0">
                <a:solidFill>
                  <a:srgbClr val="996633"/>
                </a:solidFill>
              </a:rPr>
              <a:t/>
            </a:r>
            <a:br>
              <a:rPr lang="en-US" sz="2800" dirty="0" smtClean="0">
                <a:solidFill>
                  <a:srgbClr val="996633"/>
                </a:solidFill>
              </a:rPr>
            </a:br>
            <a:r>
              <a:rPr lang="en-US" sz="2800" b="1" dirty="0" smtClean="0">
                <a:solidFill>
                  <a:srgbClr val="996633"/>
                </a:solidFill>
              </a:rPr>
              <a:t>los </a:t>
            </a:r>
            <a:r>
              <a:rPr lang="en-US" sz="2800" b="1" dirty="0" err="1">
                <a:solidFill>
                  <a:srgbClr val="996633"/>
                </a:solidFill>
              </a:rPr>
              <a:t>idiomas</a:t>
            </a:r>
            <a:r>
              <a:rPr lang="en-US" sz="2800" b="1" dirty="0">
                <a:solidFill>
                  <a:srgbClr val="996633"/>
                </a:solidFill>
              </a:rPr>
              <a:t> </a:t>
            </a:r>
            <a:r>
              <a:rPr lang="en-US" sz="2800" b="1" dirty="0" err="1">
                <a:solidFill>
                  <a:srgbClr val="996633"/>
                </a:solidFill>
              </a:rPr>
              <a:t>también</a:t>
            </a:r>
            <a:r>
              <a:rPr lang="en-US" sz="2800" b="1" dirty="0">
                <a:solidFill>
                  <a:srgbClr val="996633"/>
                </a:solidFill>
              </a:rPr>
              <a:t> son </a:t>
            </a:r>
            <a:r>
              <a:rPr lang="en-US" sz="2800" b="1" dirty="0" err="1">
                <a:solidFill>
                  <a:srgbClr val="996633"/>
                </a:solidFill>
              </a:rPr>
              <a:t>recursos</a:t>
            </a:r>
            <a:r>
              <a:rPr lang="en-US" sz="2800" b="1" dirty="0">
                <a:solidFill>
                  <a:srgbClr val="996633"/>
                </a:solidFill>
              </a:rPr>
              <a:t> </a:t>
            </a:r>
            <a:r>
              <a:rPr lang="en-US" sz="2800" b="1" dirty="0" err="1">
                <a:solidFill>
                  <a:srgbClr val="996633"/>
                </a:solidFill>
              </a:rPr>
              <a:t>estratégicos</a:t>
            </a:r>
            <a:r>
              <a:rPr lang="en-US" sz="2800" b="1" dirty="0">
                <a:solidFill>
                  <a:srgbClr val="996633"/>
                </a:solidFill>
              </a:rPr>
              <a:t> </a:t>
            </a:r>
            <a:r>
              <a:rPr lang="en-US" sz="2800" b="1" dirty="0" err="1">
                <a:solidFill>
                  <a:srgbClr val="996633"/>
                </a:solidFill>
              </a:rPr>
              <a:t>nacionales</a:t>
            </a:r>
            <a:r>
              <a:rPr lang="en-US" sz="2800" b="1" dirty="0">
                <a:solidFill>
                  <a:srgbClr val="996633"/>
                </a:solidFill>
              </a:rPr>
              <a:t>, </a:t>
            </a:r>
            <a:r>
              <a:rPr lang="en-US" sz="2800" b="1" dirty="0" err="1">
                <a:solidFill>
                  <a:srgbClr val="996633"/>
                </a:solidFill>
              </a:rPr>
              <a:t>regionales</a:t>
            </a:r>
            <a:r>
              <a:rPr lang="en-US" sz="2800" b="1" dirty="0">
                <a:solidFill>
                  <a:srgbClr val="996633"/>
                </a:solidFill>
              </a:rPr>
              <a:t> y </a:t>
            </a:r>
            <a:r>
              <a:rPr lang="en-US" sz="2800" b="1" dirty="0" err="1">
                <a:solidFill>
                  <a:srgbClr val="996633"/>
                </a:solidFill>
              </a:rPr>
              <a:t>globales</a:t>
            </a:r>
            <a:r>
              <a:rPr lang="en-US" sz="2800" b="1" dirty="0">
                <a:solidFill>
                  <a:srgbClr val="996633"/>
                </a:solidFill>
              </a:rPr>
              <a:t>.</a:t>
            </a:r>
          </a:p>
        </p:txBody>
      </p:sp>
    </p:spTree>
    <p:extLst>
      <p:ext uri="{BB962C8B-B14F-4D97-AF65-F5344CB8AC3E}">
        <p14:creationId xmlns:p14="http://schemas.microsoft.com/office/powerpoint/2010/main" val="152850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7FCE00-4352-1A45-A4FC-927C34E416F8}"/>
              </a:ext>
            </a:extLst>
          </p:cNvPr>
          <p:cNvSpPr/>
          <p:nvPr/>
        </p:nvSpPr>
        <p:spPr>
          <a:xfrm>
            <a:off x="0"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9DC34CC3-6CBA-DF4F-80AD-2414952090A5}"/>
              </a:ext>
            </a:extLst>
          </p:cNvPr>
          <p:cNvSpPr>
            <a:spLocks noGrp="1"/>
          </p:cNvSpPr>
          <p:nvPr>
            <p:ph type="title"/>
          </p:nvPr>
        </p:nvSpPr>
        <p:spPr>
          <a:xfrm>
            <a:off x="3058281" y="1335837"/>
            <a:ext cx="8544183" cy="1325563"/>
          </a:xfrm>
        </p:spPr>
        <p:txBody>
          <a:bodyPr>
            <a:normAutofit/>
          </a:bodyPr>
          <a:lstStyle/>
          <a:p>
            <a:r>
              <a:rPr lang="lt-LT" sz="3600" b="1" dirty="0">
                <a:latin typeface="+mn-lt"/>
                <a:ea typeface="Helvetica Neue" panose="02000503000000020004" pitchFamily="2" charset="0"/>
                <a:cs typeface="Helvetica Neue" panose="02000503000000020004" pitchFamily="2" charset="0"/>
              </a:rPr>
              <a:t>What is UNESCO’s approach?</a:t>
            </a:r>
            <a:br>
              <a:rPr lang="lt-LT" sz="3600" b="1" dirty="0">
                <a:latin typeface="+mn-lt"/>
                <a:ea typeface="Helvetica Neue" panose="02000503000000020004" pitchFamily="2" charset="0"/>
                <a:cs typeface="Helvetica Neue" panose="02000503000000020004" pitchFamily="2" charset="0"/>
              </a:rPr>
            </a:br>
            <a:endParaRPr lang="lt-LT" sz="3600" b="1" dirty="0">
              <a:latin typeface="+mn-lt"/>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586B47A4-CA38-0143-877D-7EEB4FE3A1E8}"/>
              </a:ext>
            </a:extLst>
          </p:cNvPr>
          <p:cNvSpPr txBox="1"/>
          <p:nvPr/>
        </p:nvSpPr>
        <p:spPr>
          <a:xfrm>
            <a:off x="2026992" y="2713134"/>
            <a:ext cx="11391763" cy="954107"/>
          </a:xfrm>
          <a:prstGeom prst="rect">
            <a:avLst/>
          </a:prstGeom>
          <a:noFill/>
        </p:spPr>
        <p:txBody>
          <a:bodyPr wrap="square" rtlCol="0">
            <a:spAutoFit/>
          </a:bodyPr>
          <a:lstStyle/>
          <a:p>
            <a:pPr lvl="1"/>
            <a:endParaRPr lang="lt-LT" sz="2000"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lt-LT" dirty="0">
              <a:ea typeface="Helvetica Neue" panose="02000503000000020004" pitchFamily="2" charset="0"/>
              <a:cs typeface="Helvetica Neue" panose="02000503000000020004" pitchFamily="2" charset="0"/>
            </a:endParaRPr>
          </a:p>
          <a:p>
            <a:pPr lvl="1"/>
            <a:endParaRPr lang="lt-LT" dirty="0"/>
          </a:p>
        </p:txBody>
      </p:sp>
      <p:sp>
        <p:nvSpPr>
          <p:cNvPr id="4" name="Rectangle 3">
            <a:extLst>
              <a:ext uri="{FF2B5EF4-FFF2-40B4-BE49-F238E27FC236}">
                <a16:creationId xmlns:a16="http://schemas.microsoft.com/office/drawing/2014/main" id="{5F140DF2-9C02-C342-A3D1-FA4770B256FA}"/>
              </a:ext>
            </a:extLst>
          </p:cNvPr>
          <p:cNvSpPr/>
          <p:nvPr/>
        </p:nvSpPr>
        <p:spPr>
          <a:xfrm>
            <a:off x="2599219" y="4412534"/>
            <a:ext cx="8679939" cy="646331"/>
          </a:xfrm>
          <a:prstGeom prst="rect">
            <a:avLst/>
          </a:prstGeom>
        </p:spPr>
        <p:txBody>
          <a:bodyPr wrap="square">
            <a:spAutoFit/>
          </a:bodyPr>
          <a:lstStyle/>
          <a:p>
            <a:r>
              <a:rPr lang="es-ES" sz="3600" b="1" dirty="0">
                <a:solidFill>
                  <a:schemeClr val="accent2">
                    <a:lumMod val="50000"/>
                  </a:schemeClr>
                </a:solidFill>
              </a:rPr>
              <a:t>¿Cuál es el enfoque de la UNESCO? </a:t>
            </a:r>
            <a:endParaRPr lang="lt-LT" sz="3600" b="1"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21</a:t>
            </a:fld>
            <a:endParaRPr lang="lt-LT"/>
          </a:p>
        </p:txBody>
      </p:sp>
    </p:spTree>
    <p:extLst>
      <p:ext uri="{BB962C8B-B14F-4D97-AF65-F5344CB8AC3E}">
        <p14:creationId xmlns:p14="http://schemas.microsoft.com/office/powerpoint/2010/main" val="1667649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3341"/>
          <p:cNvSpPr>
            <a:spLocks noChangeArrowheads="1"/>
          </p:cNvSpPr>
          <p:nvPr/>
        </p:nvSpPr>
        <p:spPr bwMode="auto">
          <a:xfrm>
            <a:off x="4806618" y="2914014"/>
            <a:ext cx="1312305" cy="1543165"/>
          </a:xfrm>
          <a:prstGeom prst="rect">
            <a:avLst/>
          </a:prstGeom>
          <a:solidFill>
            <a:srgbClr val="E04403"/>
          </a:solidFill>
          <a:ln>
            <a:noFill/>
          </a:ln>
        </p:spPr>
        <p:txBody>
          <a:bodyPr wrap="none" anchor="ctr"/>
          <a:lstStyle/>
          <a:p>
            <a:pPr algn="ctr"/>
            <a:endParaRPr lang="en-US" sz="1400" b="1" dirty="0">
              <a:solidFill>
                <a:schemeClr val="bg1"/>
              </a:solidFill>
              <a:latin typeface="Arial" panose="020B0604020202020204" pitchFamily="34" charset="0"/>
              <a:cs typeface="Arial" panose="020B0604020202020204" pitchFamily="34" charset="0"/>
            </a:endParaRPr>
          </a:p>
          <a:p>
            <a:pPr algn="ct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err="1">
                <a:solidFill>
                  <a:schemeClr val="bg1"/>
                </a:solidFill>
                <a:latin typeface="Arial" panose="020B0604020202020204" pitchFamily="34" charset="0"/>
                <a:cs typeface="Arial" panose="020B0604020202020204" pitchFamily="34" charset="0"/>
              </a:rPr>
              <a:t>Diversitad</a:t>
            </a:r>
            <a:r>
              <a:rPr lang="en-US" sz="1400" b="1" dirty="0">
                <a:solidFill>
                  <a:schemeClr val="bg1"/>
                </a:solidFill>
                <a:latin typeface="Arial" panose="020B0604020202020204" pitchFamily="34" charset="0"/>
                <a:cs typeface="Arial" panose="020B0604020202020204" pitchFamily="34" charset="0"/>
              </a:rPr>
              <a:t> </a:t>
            </a:r>
          </a:p>
          <a:p>
            <a:pPr algn="ctr"/>
            <a:r>
              <a:rPr lang="en-US" sz="1400" b="1" dirty="0">
                <a:solidFill>
                  <a:schemeClr val="bg1"/>
                </a:solidFill>
                <a:latin typeface="Arial" panose="020B0604020202020204" pitchFamily="34" charset="0"/>
                <a:cs typeface="Arial" panose="020B0604020202020204" pitchFamily="34" charset="0"/>
              </a:rPr>
              <a:t>Cultural y </a:t>
            </a:r>
          </a:p>
          <a:p>
            <a:pPr algn="ctr"/>
            <a:r>
              <a:rPr lang="en-US" sz="1400" b="1" dirty="0" err="1" smtClean="0">
                <a:solidFill>
                  <a:schemeClr val="bg1"/>
                </a:solidFill>
                <a:latin typeface="Arial" panose="020B0604020202020204" pitchFamily="34" charset="0"/>
                <a:cs typeface="Arial" panose="020B0604020202020204" pitchFamily="34" charset="0"/>
              </a:rPr>
              <a:t>Linguistica</a:t>
            </a:r>
            <a:r>
              <a:rPr lang="en-US" sz="1400" b="1" dirty="0" smtClean="0">
                <a:solidFill>
                  <a:schemeClr val="bg1"/>
                </a:solidFill>
                <a:cs typeface="Times New Roman" pitchFamily="18" charset="0"/>
              </a:rPr>
              <a:t/>
            </a:r>
            <a:br>
              <a:rPr lang="en-US" sz="1400" b="1" dirty="0" smtClean="0">
                <a:solidFill>
                  <a:schemeClr val="bg1"/>
                </a:solidFill>
                <a:cs typeface="Times New Roman" pitchFamily="18" charset="0"/>
              </a:rPr>
            </a:br>
            <a:endParaRPr lang="en-US" sz="1400" b="1" dirty="0" smtClean="0">
              <a:solidFill>
                <a:schemeClr val="bg1"/>
              </a:solidFill>
              <a:cs typeface="Times New Roman" pitchFamily="18" charset="0"/>
            </a:endParaRPr>
          </a:p>
          <a:p>
            <a:endParaRPr lang="en-US" sz="1600" dirty="0">
              <a:solidFill>
                <a:srgbClr val="000000"/>
              </a:solidFill>
              <a:latin typeface="Times New Roman" pitchFamily="18" charset="0"/>
              <a:cs typeface="Times New Roman" pitchFamily="18" charset="0"/>
            </a:endParaRPr>
          </a:p>
        </p:txBody>
      </p:sp>
      <p:sp>
        <p:nvSpPr>
          <p:cNvPr id="22" name="Rectangle 13339"/>
          <p:cNvSpPr>
            <a:spLocks noChangeArrowheads="1"/>
          </p:cNvSpPr>
          <p:nvPr/>
        </p:nvSpPr>
        <p:spPr bwMode="auto">
          <a:xfrm>
            <a:off x="3415900" y="2914013"/>
            <a:ext cx="1321648" cy="1543165"/>
          </a:xfrm>
          <a:prstGeom prst="rect">
            <a:avLst/>
          </a:prstGeom>
          <a:solidFill>
            <a:srgbClr val="3D84B5"/>
          </a:solidFill>
          <a:ln>
            <a:noFill/>
          </a:ln>
        </p:spPr>
        <p:txBody>
          <a:bodyPr wrap="none" anchor="ctr"/>
          <a:lstStyle/>
          <a:p>
            <a:pPr algn="ctr"/>
            <a:r>
              <a:rPr lang="en-US" sz="1400" b="1" dirty="0" err="1">
                <a:solidFill>
                  <a:schemeClr val="bg1"/>
                </a:solidFill>
                <a:latin typeface="Arial" panose="020B0604020202020204" pitchFamily="34" charset="0"/>
                <a:cs typeface="Arial" panose="020B0604020202020204" pitchFamily="34" charset="0"/>
              </a:rPr>
              <a:t>Educación</a:t>
            </a: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para </a:t>
            </a:r>
            <a:r>
              <a:rPr lang="en-US" sz="1400" b="1" dirty="0" err="1">
                <a:solidFill>
                  <a:schemeClr val="bg1"/>
                </a:solidFill>
                <a:latin typeface="Arial" panose="020B0604020202020204" pitchFamily="34" charset="0"/>
                <a:cs typeface="Arial" panose="020B0604020202020204" pitchFamily="34" charset="0"/>
              </a:rPr>
              <a:t>todos</a:t>
            </a:r>
            <a:endParaRPr lang="en-US" sz="1400" b="1" dirty="0">
              <a:solidFill>
                <a:schemeClr val="bg1"/>
              </a:solidFill>
              <a:latin typeface="Arial" panose="020B0604020202020204" pitchFamily="34" charset="0"/>
              <a:cs typeface="Arial" panose="020B0604020202020204" pitchFamily="34" charset="0"/>
            </a:endParaRPr>
          </a:p>
        </p:txBody>
      </p:sp>
      <p:sp>
        <p:nvSpPr>
          <p:cNvPr id="23" name="Rectangle 13342"/>
          <p:cNvSpPr>
            <a:spLocks noChangeArrowheads="1"/>
          </p:cNvSpPr>
          <p:nvPr/>
        </p:nvSpPr>
        <p:spPr bwMode="auto">
          <a:xfrm>
            <a:off x="6187992" y="2914014"/>
            <a:ext cx="1312305" cy="1543165"/>
          </a:xfrm>
          <a:prstGeom prst="rect">
            <a:avLst/>
          </a:prstGeom>
          <a:solidFill>
            <a:srgbClr val="3D84B5"/>
          </a:solidFill>
          <a:ln>
            <a:noFill/>
          </a:ln>
        </p:spPr>
        <p:txBody>
          <a:bodyPr wrap="none" anchor="ctr"/>
          <a:lstStyle/>
          <a:p>
            <a:pPr algn="ctr"/>
            <a:r>
              <a:rPr lang="es-ES" sz="1600" b="1" dirty="0">
                <a:solidFill>
                  <a:schemeClr val="bg1"/>
                </a:solidFill>
                <a:cs typeface="Times New Roman" pitchFamily="18" charset="0"/>
              </a:rPr>
              <a:t>Acceso a la </a:t>
            </a:r>
          </a:p>
          <a:p>
            <a:r>
              <a:rPr lang="es-ES" sz="1600" b="1" dirty="0">
                <a:solidFill>
                  <a:schemeClr val="bg1"/>
                </a:solidFill>
                <a:cs typeface="Times New Roman" pitchFamily="18" charset="0"/>
              </a:rPr>
              <a:t>Información y</a:t>
            </a:r>
          </a:p>
          <a:p>
            <a:r>
              <a:rPr lang="es-ES" sz="1600" b="1" dirty="0">
                <a:solidFill>
                  <a:schemeClr val="bg1"/>
                </a:solidFill>
                <a:cs typeface="Times New Roman" pitchFamily="18" charset="0"/>
              </a:rPr>
              <a:t>Conocimiento</a:t>
            </a:r>
            <a:endParaRPr lang="en-US" sz="1600" b="1" dirty="0">
              <a:solidFill>
                <a:schemeClr val="bg1"/>
              </a:solidFill>
              <a:cs typeface="Times New Roman" pitchFamily="18" charset="0"/>
            </a:endParaRPr>
          </a:p>
        </p:txBody>
      </p:sp>
      <p:sp>
        <p:nvSpPr>
          <p:cNvPr id="24" name="Rectangle 13343"/>
          <p:cNvSpPr>
            <a:spLocks noChangeArrowheads="1"/>
          </p:cNvSpPr>
          <p:nvPr/>
        </p:nvSpPr>
        <p:spPr bwMode="auto">
          <a:xfrm>
            <a:off x="7569366" y="2914014"/>
            <a:ext cx="1312305" cy="1543165"/>
          </a:xfrm>
          <a:prstGeom prst="rect">
            <a:avLst/>
          </a:prstGeom>
          <a:solidFill>
            <a:srgbClr val="3D84B5"/>
          </a:solidFill>
          <a:ln>
            <a:noFill/>
          </a:ln>
        </p:spPr>
        <p:txBody>
          <a:bodyPr wrap="none" anchor="ctr"/>
          <a:lstStyle/>
          <a:p>
            <a:pPr algn="ctr"/>
            <a:r>
              <a:rPr lang="en-US" sz="1600" b="1" dirty="0">
                <a:solidFill>
                  <a:schemeClr val="bg1"/>
                </a:solidFill>
                <a:cs typeface="Times New Roman" pitchFamily="18" charset="0"/>
              </a:rPr>
              <a:t>Libertad</a:t>
            </a:r>
          </a:p>
          <a:p>
            <a:pPr algn="ctr"/>
            <a:r>
              <a:rPr lang="en-US" sz="1600" b="1" dirty="0">
                <a:solidFill>
                  <a:schemeClr val="bg1"/>
                </a:solidFill>
                <a:cs typeface="Times New Roman" pitchFamily="18" charset="0"/>
              </a:rPr>
              <a:t>de</a:t>
            </a:r>
          </a:p>
          <a:p>
            <a:pPr algn="ctr"/>
            <a:r>
              <a:rPr lang="en-US" sz="1600" b="1" dirty="0" err="1">
                <a:solidFill>
                  <a:schemeClr val="bg1"/>
                </a:solidFill>
                <a:cs typeface="Times New Roman" pitchFamily="18" charset="0"/>
              </a:rPr>
              <a:t>Expresión</a:t>
            </a:r>
            <a:endParaRPr lang="en-US" sz="1600" b="1" dirty="0">
              <a:solidFill>
                <a:schemeClr val="bg1"/>
              </a:solidFill>
              <a:cs typeface="Times New Roman" pitchFamily="18" charset="0"/>
            </a:endParaRPr>
          </a:p>
        </p:txBody>
      </p:sp>
      <p:grpSp>
        <p:nvGrpSpPr>
          <p:cNvPr id="25" name="Group 24"/>
          <p:cNvGrpSpPr/>
          <p:nvPr/>
        </p:nvGrpSpPr>
        <p:grpSpPr>
          <a:xfrm>
            <a:off x="3552480" y="4737527"/>
            <a:ext cx="5181829" cy="262891"/>
            <a:chOff x="2028255" y="3699045"/>
            <a:chExt cx="5181829" cy="262891"/>
          </a:xfrm>
        </p:grpSpPr>
        <p:sp>
          <p:nvSpPr>
            <p:cNvPr id="26" name="Rectangle 13345"/>
            <p:cNvSpPr>
              <a:spLocks noChangeArrowheads="1"/>
            </p:cNvSpPr>
            <p:nvPr/>
          </p:nvSpPr>
          <p:spPr bwMode="auto">
            <a:xfrm>
              <a:off x="4741360" y="3699045"/>
              <a:ext cx="819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600" dirty="0" err="1">
                  <a:solidFill>
                    <a:srgbClr val="002856"/>
                  </a:solidFill>
                  <a:latin typeface="Arial" panose="020B0604020202020204" pitchFamily="34" charset="0"/>
                  <a:cs typeface="Arial" panose="020B0604020202020204" pitchFamily="34" charset="0"/>
                </a:rPr>
                <a:t>Creación</a:t>
              </a:r>
              <a:endParaRPr lang="en-US" sz="1600" dirty="0">
                <a:solidFill>
                  <a:srgbClr val="002856"/>
                </a:solidFill>
                <a:latin typeface="Arial" panose="020B0604020202020204" pitchFamily="34" charset="0"/>
                <a:cs typeface="Arial" panose="020B0604020202020204" pitchFamily="34" charset="0"/>
              </a:endParaRPr>
            </a:p>
          </p:txBody>
        </p:sp>
        <p:sp>
          <p:nvSpPr>
            <p:cNvPr id="27" name="Rectangle 13346"/>
            <p:cNvSpPr>
              <a:spLocks noChangeArrowheads="1"/>
            </p:cNvSpPr>
            <p:nvPr/>
          </p:nvSpPr>
          <p:spPr bwMode="auto">
            <a:xfrm>
              <a:off x="5982184" y="3715715"/>
              <a:ext cx="1227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600" dirty="0" err="1">
                  <a:solidFill>
                    <a:srgbClr val="002856"/>
                  </a:solidFill>
                  <a:latin typeface="Arial" panose="020B0604020202020204" pitchFamily="34" charset="0"/>
                  <a:cs typeface="Arial" panose="020B0604020202020204" pitchFamily="34" charset="0"/>
                </a:rPr>
                <a:t>Diseminación</a:t>
              </a:r>
              <a:endParaRPr lang="en-US" sz="1600" dirty="0">
                <a:solidFill>
                  <a:srgbClr val="002856"/>
                </a:solidFill>
                <a:latin typeface="Arial" panose="020B0604020202020204" pitchFamily="34" charset="0"/>
                <a:cs typeface="Arial" panose="020B0604020202020204" pitchFamily="34" charset="0"/>
              </a:endParaRPr>
            </a:p>
          </p:txBody>
        </p:sp>
        <p:sp>
          <p:nvSpPr>
            <p:cNvPr id="28" name="Rectangle 13340"/>
            <p:cNvSpPr>
              <a:spLocks noChangeArrowheads="1"/>
            </p:cNvSpPr>
            <p:nvPr/>
          </p:nvSpPr>
          <p:spPr bwMode="auto">
            <a:xfrm>
              <a:off x="2028255" y="3699045"/>
              <a:ext cx="6716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600" dirty="0" err="1">
                  <a:solidFill>
                    <a:srgbClr val="002856"/>
                  </a:solidFill>
                  <a:latin typeface="Arial" panose="020B0604020202020204" pitchFamily="34" charset="0"/>
                  <a:cs typeface="Arial" panose="020B0604020202020204" pitchFamily="34" charset="0"/>
                </a:rPr>
                <a:t>Acceso</a:t>
              </a:r>
              <a:endParaRPr lang="en-US" sz="1600" dirty="0">
                <a:solidFill>
                  <a:srgbClr val="002856"/>
                </a:solidFill>
                <a:latin typeface="Arial" panose="020B0604020202020204" pitchFamily="34" charset="0"/>
                <a:cs typeface="Arial" panose="020B0604020202020204" pitchFamily="34" charset="0"/>
              </a:endParaRPr>
            </a:p>
          </p:txBody>
        </p:sp>
        <p:sp>
          <p:nvSpPr>
            <p:cNvPr id="29" name="Rectangle 13344"/>
            <p:cNvSpPr>
              <a:spLocks noChangeArrowheads="1"/>
            </p:cNvSpPr>
            <p:nvPr/>
          </p:nvSpPr>
          <p:spPr bwMode="auto">
            <a:xfrm>
              <a:off x="3177532" y="3699045"/>
              <a:ext cx="11910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600" dirty="0" err="1">
                  <a:solidFill>
                    <a:srgbClr val="002856"/>
                  </a:solidFill>
                  <a:latin typeface="Arial" panose="020B0604020202020204" pitchFamily="34" charset="0"/>
                  <a:cs typeface="Arial" panose="020B0604020202020204" pitchFamily="34" charset="0"/>
                </a:rPr>
                <a:t>Preservaci</a:t>
              </a:r>
              <a:r>
                <a:rPr lang="es-ES" sz="1600" dirty="0" err="1">
                  <a:solidFill>
                    <a:srgbClr val="002856"/>
                  </a:solidFill>
                  <a:latin typeface="Arial" panose="020B0604020202020204" pitchFamily="34" charset="0"/>
                  <a:cs typeface="Arial" panose="020B0604020202020204" pitchFamily="34" charset="0"/>
                </a:rPr>
                <a:t>ó</a:t>
              </a:r>
              <a:r>
                <a:rPr lang="en-US" sz="1600" dirty="0">
                  <a:solidFill>
                    <a:srgbClr val="002856"/>
                  </a:solidFill>
                  <a:latin typeface="Arial" panose="020B0604020202020204" pitchFamily="34" charset="0"/>
                  <a:cs typeface="Arial" panose="020B0604020202020204" pitchFamily="34" charset="0"/>
                </a:rPr>
                <a:t>n</a:t>
              </a:r>
            </a:p>
          </p:txBody>
        </p:sp>
      </p:grpSp>
      <p:sp>
        <p:nvSpPr>
          <p:cNvPr id="30" name="Rectangle 13337"/>
          <p:cNvSpPr>
            <a:spLocks noChangeArrowheads="1"/>
          </p:cNvSpPr>
          <p:nvPr/>
        </p:nvSpPr>
        <p:spPr bwMode="auto">
          <a:xfrm>
            <a:off x="2872802" y="5158762"/>
            <a:ext cx="6492240" cy="416043"/>
          </a:xfrm>
          <a:prstGeom prst="rect">
            <a:avLst/>
          </a:prstGeom>
          <a:solidFill>
            <a:srgbClr val="C06B13"/>
          </a:solidFill>
          <a:ln>
            <a:solidFill>
              <a:schemeClr val="bg1"/>
            </a:solidFill>
          </a:ln>
        </p:spPr>
        <p:txBody>
          <a:bodyPr/>
          <a:lstStyle/>
          <a:p>
            <a:r>
              <a:rPr lang="es-ES" sz="1600" b="1" dirty="0">
                <a:solidFill>
                  <a:schemeClr val="bg1"/>
                </a:solidFill>
              </a:rPr>
              <a:t>    Pluralismo        Inclusión        Diversidad         Apertura          Participación</a:t>
            </a:r>
            <a:endParaRPr lang="en-US" sz="1600" b="1" dirty="0">
              <a:solidFill>
                <a:schemeClr val="bg1"/>
              </a:solidFill>
            </a:endParaRPr>
          </a:p>
        </p:txBody>
      </p:sp>
      <p:sp>
        <p:nvSpPr>
          <p:cNvPr id="31" name="Rectangle 30"/>
          <p:cNvSpPr/>
          <p:nvPr/>
        </p:nvSpPr>
        <p:spPr>
          <a:xfrm>
            <a:off x="4154273" y="4321484"/>
            <a:ext cx="1259905" cy="416043"/>
          </a:xfrm>
          <a:prstGeom prst="rect">
            <a:avLst/>
          </a:prstGeom>
          <a:solidFill>
            <a:srgbClr val="5D452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atin typeface="Arial" panose="020B0604020202020204" pitchFamily="34" charset="0"/>
                <a:cs typeface="Arial" panose="020B0604020202020204" pitchFamily="34" charset="0"/>
              </a:rPr>
              <a:t>Datos</a:t>
            </a:r>
            <a:endParaRPr lang="en-US" sz="1600" b="1" dirty="0">
              <a:latin typeface="Arial" panose="020B0604020202020204" pitchFamily="34" charset="0"/>
              <a:cs typeface="Arial" panose="020B0604020202020204" pitchFamily="34" charset="0"/>
            </a:endParaRPr>
          </a:p>
        </p:txBody>
      </p:sp>
      <p:sp>
        <p:nvSpPr>
          <p:cNvPr id="32" name="Rectangle 31"/>
          <p:cNvSpPr/>
          <p:nvPr/>
        </p:nvSpPr>
        <p:spPr>
          <a:xfrm>
            <a:off x="5689271" y="4316563"/>
            <a:ext cx="1220831" cy="416043"/>
          </a:xfrm>
          <a:prstGeom prst="rect">
            <a:avLst/>
          </a:prstGeom>
          <a:solidFill>
            <a:srgbClr val="5D452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latin typeface="Arial" panose="020B0604020202020204" pitchFamily="34" charset="0"/>
                <a:cs typeface="Arial" panose="020B0604020202020204" pitchFamily="34" charset="0"/>
              </a:rPr>
              <a:t>Informaci</a:t>
            </a:r>
            <a:r>
              <a:rPr lang="es-ES" sz="1400" b="1" dirty="0" err="1">
                <a:solidFill>
                  <a:schemeClr val="bg1"/>
                </a:solidFill>
                <a:latin typeface="Arial" panose="020B0604020202020204" pitchFamily="34" charset="0"/>
                <a:cs typeface="Arial" panose="020B0604020202020204" pitchFamily="34" charset="0"/>
              </a:rPr>
              <a:t>ó</a:t>
            </a:r>
            <a:r>
              <a:rPr lang="en-US" sz="1400" b="1" dirty="0">
                <a:latin typeface="Arial" panose="020B0604020202020204" pitchFamily="34" charset="0"/>
                <a:cs typeface="Arial" panose="020B0604020202020204" pitchFamily="34" charset="0"/>
              </a:rPr>
              <a:t>n</a:t>
            </a:r>
            <a:endParaRPr lang="en-US" sz="1600" b="1" dirty="0">
              <a:latin typeface="Arial" panose="020B0604020202020204" pitchFamily="34" charset="0"/>
              <a:cs typeface="Arial" panose="020B0604020202020204" pitchFamily="34" charset="0"/>
            </a:endParaRPr>
          </a:p>
        </p:txBody>
      </p:sp>
      <p:grpSp>
        <p:nvGrpSpPr>
          <p:cNvPr id="33" name="Group 32"/>
          <p:cNvGrpSpPr/>
          <p:nvPr/>
        </p:nvGrpSpPr>
        <p:grpSpPr>
          <a:xfrm>
            <a:off x="2347022" y="5602293"/>
            <a:ext cx="7543800" cy="548464"/>
            <a:chOff x="2286000" y="4853455"/>
            <a:chExt cx="7543800" cy="548464"/>
          </a:xfrm>
        </p:grpSpPr>
        <p:sp>
          <p:nvSpPr>
            <p:cNvPr id="34" name="Rectangle 13316"/>
            <p:cNvSpPr>
              <a:spLocks noChangeArrowheads="1"/>
            </p:cNvSpPr>
            <p:nvPr/>
          </p:nvSpPr>
          <p:spPr bwMode="auto">
            <a:xfrm>
              <a:off x="5068330" y="4853455"/>
              <a:ext cx="2139780" cy="2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FFFFFF"/>
                  </a:solidFill>
                  <a:latin typeface="Times New Roman" pitchFamily="18" charset="0"/>
                  <a:cs typeface="Times New Roman" pitchFamily="18" charset="0"/>
                </a:rPr>
                <a:t>Human Need sand Rights</a:t>
              </a:r>
              <a:endParaRPr lang="en-US" sz="1600" dirty="0">
                <a:latin typeface="Times New Roman" pitchFamily="18" charset="0"/>
                <a:cs typeface="Times New Roman" pitchFamily="18" charset="0"/>
              </a:endParaRPr>
            </a:p>
          </p:txBody>
        </p:sp>
        <p:sp>
          <p:nvSpPr>
            <p:cNvPr id="35" name="Rectangle 13315"/>
            <p:cNvSpPr>
              <a:spLocks noChangeArrowheads="1"/>
            </p:cNvSpPr>
            <p:nvPr/>
          </p:nvSpPr>
          <p:spPr bwMode="auto">
            <a:xfrm>
              <a:off x="2286000" y="4993236"/>
              <a:ext cx="3682073" cy="408683"/>
            </a:xfrm>
            <a:prstGeom prst="rect">
              <a:avLst/>
            </a:prstGeom>
            <a:solidFill>
              <a:srgbClr val="5D452B"/>
            </a:solidFill>
            <a:ln>
              <a:noFill/>
            </a:ln>
          </p:spPr>
          <p:txBody>
            <a:bodyPr/>
            <a:lstStyle/>
            <a:p>
              <a:pPr algn="ctr"/>
              <a:r>
                <a:rPr lang="en-US" dirty="0" err="1">
                  <a:solidFill>
                    <a:schemeClr val="bg1"/>
                  </a:solidFill>
                  <a:latin typeface="Arial" panose="020B0604020202020204" pitchFamily="34" charset="0"/>
                  <a:cs typeface="Arial" panose="020B0604020202020204" pitchFamily="34" charset="0"/>
                </a:rPr>
                <a:t>Necesidades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humanas</a:t>
              </a:r>
              <a:r>
                <a:rPr lang="en-US" dirty="0">
                  <a:solidFill>
                    <a:schemeClr val="bg1"/>
                  </a:solidFill>
                  <a:latin typeface="Arial" panose="020B0604020202020204" pitchFamily="34" charset="0"/>
                  <a:cs typeface="Arial" panose="020B0604020202020204" pitchFamily="34" charset="0"/>
                </a:rPr>
                <a:t> </a:t>
              </a:r>
            </a:p>
          </p:txBody>
        </p:sp>
        <p:sp>
          <p:nvSpPr>
            <p:cNvPr id="36" name="Rectangle 13315"/>
            <p:cNvSpPr>
              <a:spLocks noChangeArrowheads="1"/>
            </p:cNvSpPr>
            <p:nvPr/>
          </p:nvSpPr>
          <p:spPr bwMode="auto">
            <a:xfrm>
              <a:off x="5968073" y="4993236"/>
              <a:ext cx="3861727" cy="408683"/>
            </a:xfrm>
            <a:prstGeom prst="rect">
              <a:avLst/>
            </a:prstGeom>
            <a:solidFill>
              <a:srgbClr val="3D84B5"/>
            </a:solidFill>
            <a:ln>
              <a:noFill/>
            </a:ln>
          </p:spPr>
          <p:txBody>
            <a:bodyPr/>
            <a:lstStyle/>
            <a:p>
              <a:pPr algn="ctr"/>
              <a:r>
                <a:rPr lang="en-US" dirty="0">
                  <a:solidFill>
                    <a:schemeClr val="bg1"/>
                  </a:solidFill>
                  <a:latin typeface="Arial" panose="020B0604020202020204" pitchFamily="34" charset="0"/>
                  <a:cs typeface="Arial" panose="020B0604020202020204" pitchFamily="34" charset="0"/>
                </a:rPr>
                <a:t>Derechos </a:t>
              </a:r>
              <a:r>
                <a:rPr lang="en-US" dirty="0" err="1">
                  <a:solidFill>
                    <a:schemeClr val="bg1"/>
                  </a:solidFill>
                  <a:latin typeface="Arial" panose="020B0604020202020204" pitchFamily="34" charset="0"/>
                  <a:cs typeface="Arial" panose="020B0604020202020204" pitchFamily="34" charset="0"/>
                </a:rPr>
                <a:t>humanos</a:t>
              </a:r>
              <a:endParaRPr lang="en-US"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grpSp>
      <p:sp>
        <p:nvSpPr>
          <p:cNvPr id="37" name="Rectangle 36"/>
          <p:cNvSpPr/>
          <p:nvPr/>
        </p:nvSpPr>
        <p:spPr>
          <a:xfrm>
            <a:off x="7044564" y="4321484"/>
            <a:ext cx="1379967" cy="416043"/>
          </a:xfrm>
          <a:prstGeom prst="rect">
            <a:avLst/>
          </a:prstGeom>
          <a:solidFill>
            <a:srgbClr val="5D452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latin typeface="Arial" panose="020B0604020202020204" pitchFamily="34" charset="0"/>
                <a:cs typeface="Arial" panose="020B0604020202020204" pitchFamily="34" charset="0"/>
              </a:rPr>
              <a:t>Conocimiento</a:t>
            </a:r>
            <a:endParaRPr lang="en-US" sz="1400" b="1" dirty="0">
              <a:latin typeface="Arial" panose="020B0604020202020204" pitchFamily="34" charset="0"/>
              <a:cs typeface="Arial" panose="020B0604020202020204" pitchFamily="34" charset="0"/>
            </a:endParaRPr>
          </a:p>
        </p:txBody>
      </p:sp>
      <p:sp>
        <p:nvSpPr>
          <p:cNvPr id="38" name="Shape 13320"/>
          <p:cNvSpPr>
            <a:spLocks/>
          </p:cNvSpPr>
          <p:nvPr/>
        </p:nvSpPr>
        <p:spPr bwMode="auto">
          <a:xfrm>
            <a:off x="3099827" y="1774171"/>
            <a:ext cx="6176328" cy="990600"/>
          </a:xfrm>
          <a:custGeom>
            <a:avLst/>
            <a:gdLst>
              <a:gd name="T0" fmla="*/ 2147483647 w 4374"/>
              <a:gd name="T1" fmla="*/ 0 h 792"/>
              <a:gd name="T2" fmla="*/ 0 w 4374"/>
              <a:gd name="T3" fmla="*/ 1995963750 h 792"/>
              <a:gd name="T4" fmla="*/ 2147483647 w 4374"/>
              <a:gd name="T5" fmla="*/ 1995963750 h 792"/>
              <a:gd name="T6" fmla="*/ 2147483647 w 4374"/>
              <a:gd name="T7" fmla="*/ 0 h 792"/>
              <a:gd name="T8" fmla="*/ 0 60000 65536"/>
              <a:gd name="T9" fmla="*/ 0 60000 65536"/>
              <a:gd name="T10" fmla="*/ 0 60000 65536"/>
              <a:gd name="T11" fmla="*/ 0 60000 65536"/>
              <a:gd name="T12" fmla="*/ 0 w 4374"/>
              <a:gd name="T13" fmla="*/ 0 h 792"/>
              <a:gd name="T14" fmla="*/ 4374 w 4374"/>
              <a:gd name="T15" fmla="*/ 792 h 792"/>
            </a:gdLst>
            <a:ahLst/>
            <a:cxnLst>
              <a:cxn ang="T8">
                <a:pos x="T0" y="T1"/>
              </a:cxn>
              <a:cxn ang="T9">
                <a:pos x="T2" y="T3"/>
              </a:cxn>
              <a:cxn ang="T10">
                <a:pos x="T4" y="T5"/>
              </a:cxn>
              <a:cxn ang="T11">
                <a:pos x="T6" y="T7"/>
              </a:cxn>
            </a:cxnLst>
            <a:rect l="T12" t="T13" r="T14" b="T15"/>
            <a:pathLst>
              <a:path w="4374" h="792">
                <a:moveTo>
                  <a:pt x="2187" y="0"/>
                </a:moveTo>
                <a:lnTo>
                  <a:pt x="0" y="792"/>
                </a:lnTo>
                <a:lnTo>
                  <a:pt x="4374" y="792"/>
                </a:lnTo>
                <a:lnTo>
                  <a:pt x="2187" y="0"/>
                </a:lnTo>
                <a:close/>
              </a:path>
            </a:pathLst>
          </a:custGeom>
          <a:solidFill>
            <a:srgbClr val="5D452B"/>
          </a:solidFill>
          <a:ln>
            <a:noFill/>
          </a:ln>
        </p:spPr>
        <p:txBody>
          <a:bodyPr/>
          <a:lstStyle/>
          <a:p>
            <a:pPr algn="ctr"/>
            <a:endParaRPr lang="en-US" sz="1600" b="1" dirty="0">
              <a:solidFill>
                <a:schemeClr val="bg1"/>
              </a:solidFill>
              <a:cs typeface="Times New Roman" pitchFamily="18" charset="0"/>
            </a:endParaRPr>
          </a:p>
          <a:p>
            <a:pPr algn="ctr"/>
            <a:r>
              <a:rPr lang="en-US" sz="1600" b="1" dirty="0">
                <a:solidFill>
                  <a:schemeClr val="bg1"/>
                </a:solidFill>
                <a:cs typeface="Times New Roman" pitchFamily="18" charset="0"/>
              </a:rPr>
              <a:t/>
            </a:r>
            <a:br>
              <a:rPr lang="en-US" sz="1600" b="1" dirty="0">
                <a:solidFill>
                  <a:schemeClr val="bg1"/>
                </a:solidFill>
                <a:cs typeface="Times New Roman" pitchFamily="18" charset="0"/>
              </a:rPr>
            </a:br>
            <a:r>
              <a:rPr lang="en-US" b="1" dirty="0" err="1">
                <a:solidFill>
                  <a:schemeClr val="bg1"/>
                </a:solidFill>
                <a:cs typeface="Times New Roman" pitchFamily="18" charset="0"/>
              </a:rPr>
              <a:t>Sociedades</a:t>
            </a:r>
            <a:r>
              <a:rPr lang="en-US" b="1" dirty="0">
                <a:solidFill>
                  <a:schemeClr val="bg1"/>
                </a:solidFill>
                <a:cs typeface="Times New Roman" pitchFamily="18" charset="0"/>
              </a:rPr>
              <a:t> del </a:t>
            </a:r>
            <a:r>
              <a:rPr lang="en-US" b="1" dirty="0" err="1">
                <a:solidFill>
                  <a:schemeClr val="bg1"/>
                </a:solidFill>
                <a:cs typeface="Times New Roman" pitchFamily="18" charset="0"/>
              </a:rPr>
              <a:t>conocimiento</a:t>
            </a:r>
            <a:endParaRPr lang="en-US" b="1" dirty="0">
              <a:solidFill>
                <a:schemeClr val="bg1"/>
              </a:solidFill>
              <a:latin typeface="Arial" panose="020B0604020202020204" pitchFamily="34" charset="0"/>
              <a:cs typeface="Arial" panose="020B0604020202020204" pitchFamily="34" charset="0"/>
            </a:endParaRPr>
          </a:p>
        </p:txBody>
      </p:sp>
      <p:sp>
        <p:nvSpPr>
          <p:cNvPr id="39" name="Title 1"/>
          <p:cNvSpPr>
            <a:spLocks noGrp="1"/>
          </p:cNvSpPr>
          <p:nvPr>
            <p:ph type="title"/>
          </p:nvPr>
        </p:nvSpPr>
        <p:spPr>
          <a:xfrm>
            <a:off x="1586204" y="677954"/>
            <a:ext cx="9965093" cy="762000"/>
          </a:xfrm>
        </p:spPr>
        <p:txBody>
          <a:bodyPr>
            <a:normAutofit fontScale="90000"/>
          </a:bodyPr>
          <a:lstStyle/>
          <a:p>
            <a:pPr algn="ctr"/>
            <a:r>
              <a:rPr lang="en-US" sz="4000" b="1" dirty="0">
                <a:latin typeface="+mn-lt"/>
                <a:cs typeface="Arial" panose="020B0604020202020204" pitchFamily="34" charset="0"/>
              </a:rPr>
              <a:t>UNESCO’s approach / </a:t>
            </a:r>
            <a:r>
              <a:rPr lang="en-US" sz="4000" b="1" dirty="0" err="1">
                <a:solidFill>
                  <a:srgbClr val="996633"/>
                </a:solidFill>
                <a:latin typeface="+mn-lt"/>
                <a:cs typeface="Arial" panose="020B0604020202020204" pitchFamily="34" charset="0"/>
              </a:rPr>
              <a:t>Enfoque</a:t>
            </a:r>
            <a:r>
              <a:rPr lang="en-US" sz="4000" b="1" dirty="0">
                <a:solidFill>
                  <a:srgbClr val="996633"/>
                </a:solidFill>
                <a:latin typeface="+mn-lt"/>
                <a:cs typeface="Arial" panose="020B0604020202020204" pitchFamily="34" charset="0"/>
              </a:rPr>
              <a:t> de la UNESCO</a:t>
            </a:r>
            <a:r>
              <a:rPr lang="en-US" sz="3000" b="1" dirty="0">
                <a:solidFill>
                  <a:srgbClr val="996633"/>
                </a:solidFill>
                <a:latin typeface="Arial Black" panose="020B0A04020102020204" pitchFamily="34" charset="0"/>
                <a:cs typeface="Arial" panose="020B0604020202020204" pitchFamily="34" charset="0"/>
              </a:rPr>
              <a:t/>
            </a:r>
            <a:br>
              <a:rPr lang="en-US" sz="3000" b="1" dirty="0">
                <a:solidFill>
                  <a:srgbClr val="996633"/>
                </a:solidFill>
                <a:latin typeface="Arial Black" panose="020B0A04020102020204" pitchFamily="34" charset="0"/>
                <a:cs typeface="Arial" panose="020B0604020202020204" pitchFamily="34" charset="0"/>
              </a:rPr>
            </a:br>
            <a:endParaRPr lang="en-US" sz="3000" b="1" dirty="0">
              <a:solidFill>
                <a:srgbClr val="996633"/>
              </a:solidFill>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02FF757-2869-254B-8F09-850A09E7852D}" type="slidenum">
              <a:rPr lang="lt-LT" smtClean="0"/>
              <a:t>22</a:t>
            </a:fld>
            <a:endParaRPr lang="lt-LT"/>
          </a:p>
        </p:txBody>
      </p:sp>
    </p:spTree>
    <p:extLst>
      <p:ext uri="{BB962C8B-B14F-4D97-AF65-F5344CB8AC3E}">
        <p14:creationId xmlns:p14="http://schemas.microsoft.com/office/powerpoint/2010/main" val="1018406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614748" y="953588"/>
          <a:ext cx="7367452" cy="518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3D290784-368B-4F4B-861C-5AC79F3343AF}" type="slidenum">
              <a:rPr lang="en-US" smtClean="0"/>
              <a:t>23</a:t>
            </a:fld>
            <a:endParaRPr lang="en-US"/>
          </a:p>
        </p:txBody>
      </p:sp>
      <p:sp>
        <p:nvSpPr>
          <p:cNvPr id="4" name="Title 1">
            <a:extLst>
              <a:ext uri="{FF2B5EF4-FFF2-40B4-BE49-F238E27FC236}">
                <a16:creationId xmlns:a16="http://schemas.microsoft.com/office/drawing/2014/main" id="{95AA9F04-5265-D34F-82C8-01852620AA6E}"/>
              </a:ext>
            </a:extLst>
          </p:cNvPr>
          <p:cNvSpPr txBox="1">
            <a:spLocks/>
          </p:cNvSpPr>
          <p:nvPr/>
        </p:nvSpPr>
        <p:spPr>
          <a:xfrm>
            <a:off x="1026618" y="655471"/>
            <a:ext cx="8229600" cy="762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Working </a:t>
            </a:r>
            <a:r>
              <a:rPr lang="en-US" sz="2800" b="1" dirty="0">
                <a:latin typeface="+mn-lt"/>
              </a:rPr>
              <a:t>modalities / </a:t>
            </a:r>
            <a:r>
              <a:rPr lang="en-US" sz="2800" b="1" dirty="0" err="1">
                <a:solidFill>
                  <a:srgbClr val="996633"/>
                </a:solidFill>
                <a:latin typeface="+mn-lt"/>
              </a:rPr>
              <a:t>Modalidades</a:t>
            </a:r>
            <a:r>
              <a:rPr lang="en-US" sz="2800" b="1" dirty="0">
                <a:solidFill>
                  <a:srgbClr val="996633"/>
                </a:solidFill>
                <a:latin typeface="+mn-lt"/>
              </a:rPr>
              <a:t> de </a:t>
            </a:r>
            <a:r>
              <a:rPr lang="en-US" sz="2800" b="1" dirty="0" err="1">
                <a:solidFill>
                  <a:srgbClr val="996633"/>
                </a:solidFill>
                <a:latin typeface="+mn-lt"/>
              </a:rPr>
              <a:t>trabajo</a:t>
            </a:r>
            <a:r>
              <a:rPr lang="en-US" sz="2800" b="1" dirty="0">
                <a:solidFill>
                  <a:srgbClr val="996633"/>
                </a:solidFill>
              </a:rPr>
              <a:t/>
            </a:r>
            <a:br>
              <a:rPr lang="en-US" sz="2800" b="1" dirty="0">
                <a:solidFill>
                  <a:srgbClr val="996633"/>
                </a:solidFill>
              </a:rPr>
            </a:br>
            <a:r>
              <a:rPr lang="en-US" sz="2800" b="1" dirty="0">
                <a:solidFill>
                  <a:srgbClr val="996633"/>
                </a:solidFill>
              </a:rPr>
              <a:t> </a:t>
            </a:r>
          </a:p>
        </p:txBody>
      </p:sp>
    </p:spTree>
    <p:extLst>
      <p:ext uri="{BB962C8B-B14F-4D97-AF65-F5344CB8AC3E}">
        <p14:creationId xmlns:p14="http://schemas.microsoft.com/office/powerpoint/2010/main" val="99144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505" y="446309"/>
            <a:ext cx="7169368" cy="1846659"/>
          </a:xfrm>
          <a:prstGeom prst="rect">
            <a:avLst/>
          </a:prstGeom>
          <a:noFill/>
        </p:spPr>
        <p:txBody>
          <a:bodyPr wrap="square" rtlCol="0">
            <a:spAutoFit/>
          </a:bodyPr>
          <a:lstStyle/>
          <a:p>
            <a:r>
              <a:rPr lang="en-US" sz="2600" b="1" dirty="0"/>
              <a:t>Shift of paradigm from</a:t>
            </a:r>
            <a:r>
              <a:rPr lang="en-US" sz="2600" b="1" dirty="0">
                <a:solidFill>
                  <a:srgbClr val="C00000"/>
                </a:solidFill>
              </a:rPr>
              <a:t> </a:t>
            </a:r>
          </a:p>
          <a:p>
            <a:r>
              <a:rPr lang="en-US" sz="2600" b="1" dirty="0">
                <a:solidFill>
                  <a:srgbClr val="C00000"/>
                </a:solidFill>
              </a:rPr>
              <a:t>endangerment, documentation and protection </a:t>
            </a:r>
            <a:r>
              <a:rPr lang="en-US" sz="2600" b="1" dirty="0"/>
              <a:t> </a:t>
            </a:r>
          </a:p>
          <a:p>
            <a:r>
              <a:rPr lang="en-US" sz="2600" b="1" dirty="0">
                <a:solidFill>
                  <a:srgbClr val="C00000"/>
                </a:solidFill>
              </a:rPr>
              <a:t>to sustainability and empowerment</a:t>
            </a:r>
            <a:endParaRPr lang="en-US" sz="2600" b="1" dirty="0"/>
          </a:p>
          <a:p>
            <a:pPr algn="ctr"/>
            <a:endParaRPr lang="en-US" dirty="0"/>
          </a:p>
          <a:p>
            <a:pPr algn="ctr"/>
            <a:endParaRPr lang="en-US" dirty="0"/>
          </a:p>
        </p:txBody>
      </p:sp>
      <p:sp>
        <p:nvSpPr>
          <p:cNvPr id="2" name="Rectangle 1"/>
          <p:cNvSpPr/>
          <p:nvPr/>
        </p:nvSpPr>
        <p:spPr>
          <a:xfrm>
            <a:off x="776360" y="1949116"/>
            <a:ext cx="6522107" cy="707886"/>
          </a:xfrm>
          <a:prstGeom prst="rect">
            <a:avLst/>
          </a:prstGeom>
        </p:spPr>
        <p:txBody>
          <a:bodyPr wrap="square">
            <a:spAutoFit/>
          </a:bodyPr>
          <a:lstStyle/>
          <a:p>
            <a:r>
              <a:rPr lang="en-GB" sz="2000" dirty="0"/>
              <a:t>Languages play a critical role in all spheres of </a:t>
            </a:r>
            <a:br>
              <a:rPr lang="en-GB" sz="2000" dirty="0"/>
            </a:br>
            <a:r>
              <a:rPr lang="en-GB" sz="2000" dirty="0"/>
              <a:t>personal, cultural, scientific, political and economic life</a:t>
            </a:r>
          </a:p>
        </p:txBody>
      </p:sp>
      <p:pic>
        <p:nvPicPr>
          <p:cNvPr id="9" name="Picture 2"/>
          <p:cNvPicPr>
            <a:picLocks noChangeAspect="1"/>
          </p:cNvPicPr>
          <p:nvPr/>
        </p:nvPicPr>
        <p:blipFill rotWithShape="1">
          <a:blip r:embed="rId3">
            <a:extLst>
              <a:ext uri="{28A0092B-C50C-407E-A947-70E740481C1C}">
                <a14:useLocalDpi xmlns:a14="http://schemas.microsoft.com/office/drawing/2010/main" val="0"/>
              </a:ext>
            </a:extLst>
          </a:blip>
          <a:srcRect l="34348" t="-504" r="3958" b="504"/>
          <a:stretch/>
        </p:blipFill>
        <p:spPr>
          <a:xfrm>
            <a:off x="10180320" y="4266848"/>
            <a:ext cx="2011680" cy="2136308"/>
          </a:xfrm>
          <a:prstGeom prst="rect">
            <a:avLst/>
          </a:prstGeom>
        </p:spPr>
      </p:pic>
      <p:sp>
        <p:nvSpPr>
          <p:cNvPr id="10" name="Rectangle 9"/>
          <p:cNvSpPr/>
          <p:nvPr/>
        </p:nvSpPr>
        <p:spPr>
          <a:xfrm>
            <a:off x="10222741" y="6173209"/>
            <a:ext cx="1713749" cy="246221"/>
          </a:xfrm>
          <a:prstGeom prst="rect">
            <a:avLst/>
          </a:prstGeom>
        </p:spPr>
        <p:txBody>
          <a:bodyPr wrap="square">
            <a:spAutoFit/>
          </a:bodyPr>
          <a:lstStyle/>
          <a:p>
            <a:r>
              <a:rPr lang="en-GB" sz="1000" dirty="0">
                <a:solidFill>
                  <a:schemeClr val="bg1"/>
                </a:solidFill>
              </a:rPr>
              <a:t>Jocelyn Carlin, © UNESCO</a:t>
            </a:r>
          </a:p>
        </p:txBody>
      </p:sp>
      <p:pic>
        <p:nvPicPr>
          <p:cNvPr id="12" name="Picture 5"/>
          <p:cNvPicPr>
            <a:picLocks noChangeAspect="1"/>
          </p:cNvPicPr>
          <p:nvPr/>
        </p:nvPicPr>
        <p:blipFill rotWithShape="1">
          <a:blip r:embed="rId4">
            <a:extLst>
              <a:ext uri="{28A0092B-C50C-407E-A947-70E740481C1C}">
                <a14:useLocalDpi xmlns:a14="http://schemas.microsoft.com/office/drawing/2010/main" val="0"/>
              </a:ext>
            </a:extLst>
          </a:blip>
          <a:srcRect l="35496"/>
          <a:stretch/>
        </p:blipFill>
        <p:spPr>
          <a:xfrm>
            <a:off x="7878184" y="194899"/>
            <a:ext cx="2013576" cy="2076161"/>
          </a:xfrm>
          <a:prstGeom prst="rect">
            <a:avLst/>
          </a:prstGeom>
        </p:spPr>
      </p:pic>
      <p:sp>
        <p:nvSpPr>
          <p:cNvPr id="13" name="Rectangle 12"/>
          <p:cNvSpPr/>
          <p:nvPr/>
        </p:nvSpPr>
        <p:spPr>
          <a:xfrm>
            <a:off x="7935873" y="1949116"/>
            <a:ext cx="1482080" cy="343852"/>
          </a:xfrm>
          <a:prstGeom prst="rect">
            <a:avLst/>
          </a:prstGeom>
        </p:spPr>
        <p:txBody>
          <a:bodyPr wrap="none">
            <a:spAutoFit/>
          </a:bodyPr>
          <a:lstStyle/>
          <a:p>
            <a:r>
              <a:rPr lang="en-GB" sz="1000" dirty="0">
                <a:solidFill>
                  <a:schemeClr val="bg1"/>
                </a:solidFill>
              </a:rPr>
              <a:t>Michel </a:t>
            </a:r>
            <a:r>
              <a:rPr lang="en-GB" sz="1000" dirty="0" err="1">
                <a:solidFill>
                  <a:schemeClr val="bg1"/>
                </a:solidFill>
              </a:rPr>
              <a:t>Ravassard</a:t>
            </a:r>
            <a:r>
              <a:rPr lang="en-GB" sz="1000" dirty="0">
                <a:solidFill>
                  <a:schemeClr val="bg1"/>
                </a:solidFill>
              </a:rPr>
              <a:t>, © UNESCO</a:t>
            </a:r>
          </a:p>
          <a:p>
            <a:endParaRPr lang="en-GB" sz="1000" dirty="0">
              <a:solidFill>
                <a:schemeClr val="bg1"/>
              </a:solidFill>
            </a:endParaRPr>
          </a:p>
        </p:txBody>
      </p:sp>
      <p:grpSp>
        <p:nvGrpSpPr>
          <p:cNvPr id="14" name="Group 9"/>
          <p:cNvGrpSpPr/>
          <p:nvPr/>
        </p:nvGrpSpPr>
        <p:grpSpPr>
          <a:xfrm>
            <a:off x="7887726" y="4279791"/>
            <a:ext cx="2174260" cy="2123371"/>
            <a:chOff x="6232635" y="1276928"/>
            <a:chExt cx="2350381" cy="2437425"/>
          </a:xfrm>
        </p:grpSpPr>
        <p:pic>
          <p:nvPicPr>
            <p:cNvPr id="15" name="Picture 7"/>
            <p:cNvPicPr>
              <a:picLocks noChangeAspect="1"/>
            </p:cNvPicPr>
            <p:nvPr/>
          </p:nvPicPr>
          <p:blipFill rotWithShape="1">
            <a:blip r:embed="rId5">
              <a:extLst>
                <a:ext uri="{28A0092B-C50C-407E-A947-70E740481C1C}">
                  <a14:useLocalDpi xmlns:a14="http://schemas.microsoft.com/office/drawing/2010/main" val="0"/>
                </a:ext>
              </a:extLst>
            </a:blip>
            <a:srcRect r="35656"/>
            <a:stretch/>
          </p:blipFill>
          <p:spPr>
            <a:xfrm>
              <a:off x="6232635" y="1276928"/>
              <a:ext cx="2350381" cy="2437425"/>
            </a:xfrm>
            <a:prstGeom prst="rect">
              <a:avLst/>
            </a:prstGeom>
          </p:spPr>
        </p:pic>
        <p:sp>
          <p:nvSpPr>
            <p:cNvPr id="16" name="Rectangle 15"/>
            <p:cNvSpPr/>
            <p:nvPr/>
          </p:nvSpPr>
          <p:spPr>
            <a:xfrm>
              <a:off x="6255233" y="3418296"/>
              <a:ext cx="1617751" cy="246221"/>
            </a:xfrm>
            <a:prstGeom prst="rect">
              <a:avLst/>
            </a:prstGeom>
          </p:spPr>
          <p:txBody>
            <a:bodyPr wrap="none">
              <a:spAutoFit/>
            </a:bodyPr>
            <a:lstStyle/>
            <a:p>
              <a:r>
                <a:rPr lang="en-GB" sz="1000" dirty="0">
                  <a:solidFill>
                    <a:schemeClr val="bg1"/>
                  </a:solidFill>
                </a:rPr>
                <a:t>Raul </a:t>
              </a:r>
              <a:r>
                <a:rPr lang="en-GB" sz="1000" dirty="0" err="1">
                  <a:solidFill>
                    <a:schemeClr val="bg1"/>
                  </a:solidFill>
                </a:rPr>
                <a:t>Delongaro</a:t>
              </a:r>
              <a:r>
                <a:rPr lang="en-GB" sz="1000" dirty="0">
                  <a:solidFill>
                    <a:schemeClr val="bg1"/>
                  </a:solidFill>
                </a:rPr>
                <a:t>, © UNESCO</a:t>
              </a:r>
              <a:endParaRPr lang="en-GB" sz="1000" dirty="0"/>
            </a:p>
          </p:txBody>
        </p:sp>
      </p:grpSp>
      <p:grpSp>
        <p:nvGrpSpPr>
          <p:cNvPr id="20" name="Group 23"/>
          <p:cNvGrpSpPr/>
          <p:nvPr/>
        </p:nvGrpSpPr>
        <p:grpSpPr>
          <a:xfrm>
            <a:off x="10007212" y="211118"/>
            <a:ext cx="2184788" cy="2081761"/>
            <a:chOff x="2660486" y="4014325"/>
            <a:chExt cx="2414839" cy="2384654"/>
          </a:xfrm>
        </p:grpSpPr>
        <p:pic>
          <p:nvPicPr>
            <p:cNvPr id="21"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0486" y="4014325"/>
              <a:ext cx="2414839" cy="2384654"/>
            </a:xfrm>
            <a:prstGeom prst="rect">
              <a:avLst/>
            </a:prstGeom>
          </p:spPr>
        </p:pic>
        <p:sp>
          <p:nvSpPr>
            <p:cNvPr id="22" name="Rectangle 21"/>
            <p:cNvSpPr/>
            <p:nvPr/>
          </p:nvSpPr>
          <p:spPr>
            <a:xfrm>
              <a:off x="2711899" y="5998869"/>
              <a:ext cx="1901779" cy="400110"/>
            </a:xfrm>
            <a:prstGeom prst="rect">
              <a:avLst/>
            </a:prstGeom>
          </p:spPr>
          <p:txBody>
            <a:bodyPr wrap="square">
              <a:spAutoFit/>
            </a:bodyPr>
            <a:lstStyle/>
            <a:p>
              <a:r>
                <a:rPr lang="en-GB" sz="1000" dirty="0">
                  <a:solidFill>
                    <a:schemeClr val="bg1"/>
                  </a:solidFill>
                </a:rPr>
                <a:t>Jack Ling, © UNESCO</a:t>
              </a:r>
            </a:p>
            <a:p>
              <a:endParaRPr lang="en-GB" sz="1000" dirty="0">
                <a:solidFill>
                  <a:schemeClr val="bg1"/>
                </a:solidFill>
              </a:endParaRPr>
            </a:p>
          </p:txBody>
        </p:sp>
      </p:grpSp>
      <p:pic>
        <p:nvPicPr>
          <p:cNvPr id="26" name="Picture 25"/>
          <p:cNvPicPr/>
          <p:nvPr/>
        </p:nvPicPr>
        <p:blipFill rotWithShape="1">
          <a:blip r:embed="rId7" cstate="print">
            <a:extLst>
              <a:ext uri="{28A0092B-C50C-407E-A947-70E740481C1C}">
                <a14:useLocalDpi xmlns:a14="http://schemas.microsoft.com/office/drawing/2010/main" val="0"/>
              </a:ext>
            </a:extLst>
          </a:blip>
          <a:srcRect l="58398" t="21558" r="8995" b="18310"/>
          <a:stretch/>
        </p:blipFill>
        <p:spPr bwMode="auto">
          <a:xfrm>
            <a:off x="7887726" y="2257394"/>
            <a:ext cx="4304274" cy="20442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28F4C96A-63BC-4384-A0BA-138320A5C95D}"/>
              </a:ext>
            </a:extLst>
          </p:cNvPr>
          <p:cNvSpPr/>
          <p:nvPr/>
        </p:nvSpPr>
        <p:spPr>
          <a:xfrm>
            <a:off x="766505" y="3251868"/>
            <a:ext cx="6096000" cy="1815882"/>
          </a:xfrm>
          <a:prstGeom prst="rect">
            <a:avLst/>
          </a:prstGeom>
        </p:spPr>
        <p:txBody>
          <a:bodyPr>
            <a:spAutoFit/>
          </a:bodyPr>
          <a:lstStyle/>
          <a:p>
            <a:r>
              <a:rPr lang="fr-FR" sz="2800" b="1" dirty="0" err="1">
                <a:solidFill>
                  <a:srgbClr val="996633"/>
                </a:solidFill>
              </a:rPr>
              <a:t>Cambio</a:t>
            </a:r>
            <a:r>
              <a:rPr lang="fr-FR" sz="2800" b="1" dirty="0">
                <a:solidFill>
                  <a:srgbClr val="996633"/>
                </a:solidFill>
              </a:rPr>
              <a:t> de </a:t>
            </a:r>
            <a:r>
              <a:rPr lang="fr-FR" sz="2800" b="1" dirty="0" err="1">
                <a:solidFill>
                  <a:srgbClr val="996633"/>
                </a:solidFill>
              </a:rPr>
              <a:t>paradigma</a:t>
            </a:r>
            <a:r>
              <a:rPr lang="fr-FR" sz="2800" b="1" dirty="0">
                <a:solidFill>
                  <a:srgbClr val="996633"/>
                </a:solidFill>
              </a:rPr>
              <a:t> </a:t>
            </a:r>
            <a:r>
              <a:rPr lang="fr-FR" sz="2800" b="1" dirty="0" smtClean="0">
                <a:solidFill>
                  <a:srgbClr val="996633"/>
                </a:solidFill>
              </a:rPr>
              <a:t/>
            </a:r>
            <a:br>
              <a:rPr lang="fr-FR" sz="2800" b="1" dirty="0" smtClean="0">
                <a:solidFill>
                  <a:srgbClr val="996633"/>
                </a:solidFill>
              </a:rPr>
            </a:br>
            <a:r>
              <a:rPr lang="fr-FR" sz="2800" b="1" dirty="0" err="1" smtClean="0">
                <a:solidFill>
                  <a:srgbClr val="996633"/>
                </a:solidFill>
              </a:rPr>
              <a:t>del</a:t>
            </a:r>
            <a:r>
              <a:rPr lang="fr-FR" sz="2800" b="1" dirty="0" smtClean="0">
                <a:solidFill>
                  <a:srgbClr val="996633"/>
                </a:solidFill>
              </a:rPr>
              <a:t> </a:t>
            </a:r>
            <a:r>
              <a:rPr lang="fr-FR" sz="2800" b="1" dirty="0" err="1" smtClean="0">
                <a:solidFill>
                  <a:srgbClr val="C00000"/>
                </a:solidFill>
              </a:rPr>
              <a:t>peligro</a:t>
            </a:r>
            <a:r>
              <a:rPr lang="fr-FR" sz="2800" b="1" dirty="0">
                <a:solidFill>
                  <a:srgbClr val="C00000"/>
                </a:solidFill>
              </a:rPr>
              <a:t>, </a:t>
            </a:r>
            <a:r>
              <a:rPr lang="fr-FR" sz="2800" b="1" dirty="0" err="1">
                <a:solidFill>
                  <a:srgbClr val="C00000"/>
                </a:solidFill>
              </a:rPr>
              <a:t>documentación</a:t>
            </a:r>
            <a:r>
              <a:rPr lang="fr-FR" sz="2800" b="1" dirty="0">
                <a:solidFill>
                  <a:srgbClr val="C00000"/>
                </a:solidFill>
              </a:rPr>
              <a:t> </a:t>
            </a:r>
            <a:r>
              <a:rPr lang="fr-FR" sz="2800" b="1" dirty="0" smtClean="0">
                <a:solidFill>
                  <a:srgbClr val="C00000"/>
                </a:solidFill>
              </a:rPr>
              <a:t>y </a:t>
            </a:r>
            <a:r>
              <a:rPr lang="fr-FR" sz="2800" b="1" dirty="0" err="1" smtClean="0">
                <a:solidFill>
                  <a:srgbClr val="C00000"/>
                </a:solidFill>
              </a:rPr>
              <a:t>protección</a:t>
            </a:r>
            <a:r>
              <a:rPr lang="fr-FR" sz="2800" b="1" dirty="0" smtClean="0">
                <a:solidFill>
                  <a:srgbClr val="C00000"/>
                </a:solidFill>
              </a:rPr>
              <a:t>  </a:t>
            </a:r>
            <a:endParaRPr lang="fr-FR" sz="2800" b="1" dirty="0">
              <a:solidFill>
                <a:srgbClr val="C00000"/>
              </a:solidFill>
            </a:endParaRPr>
          </a:p>
          <a:p>
            <a:r>
              <a:rPr lang="fr-FR" sz="2800" b="1" dirty="0">
                <a:solidFill>
                  <a:srgbClr val="C00000"/>
                </a:solidFill>
              </a:rPr>
              <a:t>a la </a:t>
            </a:r>
            <a:r>
              <a:rPr lang="fr-FR" sz="2800" b="1" dirty="0" err="1">
                <a:solidFill>
                  <a:srgbClr val="C00000"/>
                </a:solidFill>
              </a:rPr>
              <a:t>sostenibilidad</a:t>
            </a:r>
            <a:r>
              <a:rPr lang="fr-FR" sz="2800" b="1" dirty="0">
                <a:solidFill>
                  <a:srgbClr val="C00000"/>
                </a:solidFill>
              </a:rPr>
              <a:t> y el </a:t>
            </a:r>
            <a:r>
              <a:rPr lang="fr-FR" sz="2800" b="1" dirty="0" err="1">
                <a:solidFill>
                  <a:srgbClr val="C00000"/>
                </a:solidFill>
              </a:rPr>
              <a:t>empoderamiento</a:t>
            </a:r>
            <a:endParaRPr lang="fr-FR" sz="2800" b="1" dirty="0">
              <a:solidFill>
                <a:srgbClr val="C00000"/>
              </a:solidFill>
            </a:endParaRPr>
          </a:p>
        </p:txBody>
      </p:sp>
      <p:sp>
        <p:nvSpPr>
          <p:cNvPr id="5" name="Rectangle 4">
            <a:extLst>
              <a:ext uri="{FF2B5EF4-FFF2-40B4-BE49-F238E27FC236}">
                <a16:creationId xmlns:a16="http://schemas.microsoft.com/office/drawing/2014/main" id="{8ABCF711-5E80-4E2D-807A-62A44DAEDB81}"/>
              </a:ext>
            </a:extLst>
          </p:cNvPr>
          <p:cNvSpPr/>
          <p:nvPr/>
        </p:nvSpPr>
        <p:spPr>
          <a:xfrm>
            <a:off x="776360" y="5221921"/>
            <a:ext cx="6096000" cy="1015663"/>
          </a:xfrm>
          <a:prstGeom prst="rect">
            <a:avLst/>
          </a:prstGeom>
        </p:spPr>
        <p:txBody>
          <a:bodyPr>
            <a:spAutoFit/>
          </a:bodyPr>
          <a:lstStyle/>
          <a:p>
            <a:r>
              <a:rPr lang="fr-FR" sz="2000" dirty="0">
                <a:solidFill>
                  <a:srgbClr val="996633"/>
                </a:solidFill>
              </a:rPr>
              <a:t>Las </a:t>
            </a:r>
            <a:r>
              <a:rPr lang="fr-FR" sz="2000" dirty="0" err="1">
                <a:solidFill>
                  <a:srgbClr val="996633"/>
                </a:solidFill>
              </a:rPr>
              <a:t>lenguas</a:t>
            </a:r>
            <a:r>
              <a:rPr lang="fr-FR" sz="2000" dirty="0">
                <a:solidFill>
                  <a:srgbClr val="996633"/>
                </a:solidFill>
              </a:rPr>
              <a:t> </a:t>
            </a:r>
            <a:r>
              <a:rPr lang="fr-FR" sz="2000" dirty="0" err="1">
                <a:solidFill>
                  <a:srgbClr val="996633"/>
                </a:solidFill>
              </a:rPr>
              <a:t>desempeñan</a:t>
            </a:r>
            <a:r>
              <a:rPr lang="fr-FR" sz="2000" dirty="0">
                <a:solidFill>
                  <a:srgbClr val="996633"/>
                </a:solidFill>
              </a:rPr>
              <a:t> un </a:t>
            </a:r>
            <a:r>
              <a:rPr lang="fr-FR" sz="2000" dirty="0" err="1">
                <a:solidFill>
                  <a:srgbClr val="996633"/>
                </a:solidFill>
              </a:rPr>
              <a:t>papel</a:t>
            </a:r>
            <a:r>
              <a:rPr lang="fr-FR" sz="2000" dirty="0">
                <a:solidFill>
                  <a:srgbClr val="996633"/>
                </a:solidFill>
              </a:rPr>
              <a:t> </a:t>
            </a:r>
            <a:r>
              <a:rPr lang="fr-FR" sz="2000" dirty="0" err="1">
                <a:solidFill>
                  <a:srgbClr val="996633"/>
                </a:solidFill>
              </a:rPr>
              <a:t>fundamental</a:t>
            </a:r>
            <a:r>
              <a:rPr lang="fr-FR" sz="2000" dirty="0">
                <a:solidFill>
                  <a:srgbClr val="996633"/>
                </a:solidFill>
              </a:rPr>
              <a:t> en </a:t>
            </a:r>
            <a:r>
              <a:rPr lang="fr-FR" sz="2000" dirty="0" err="1">
                <a:solidFill>
                  <a:srgbClr val="996633"/>
                </a:solidFill>
              </a:rPr>
              <a:t>todos</a:t>
            </a:r>
            <a:r>
              <a:rPr lang="fr-FR" sz="2000" dirty="0">
                <a:solidFill>
                  <a:srgbClr val="996633"/>
                </a:solidFill>
              </a:rPr>
              <a:t> los </a:t>
            </a:r>
            <a:r>
              <a:rPr lang="fr-FR" sz="2000" dirty="0" err="1">
                <a:solidFill>
                  <a:srgbClr val="996633"/>
                </a:solidFill>
              </a:rPr>
              <a:t>ámbitos</a:t>
            </a:r>
            <a:r>
              <a:rPr lang="fr-FR" sz="2000" dirty="0">
                <a:solidFill>
                  <a:srgbClr val="996633"/>
                </a:solidFill>
              </a:rPr>
              <a:t> de la vida </a:t>
            </a:r>
            <a:r>
              <a:rPr lang="fr-FR" sz="2000" dirty="0" err="1">
                <a:solidFill>
                  <a:srgbClr val="996633"/>
                </a:solidFill>
              </a:rPr>
              <a:t>personal</a:t>
            </a:r>
            <a:r>
              <a:rPr lang="fr-FR" sz="2000" dirty="0">
                <a:solidFill>
                  <a:srgbClr val="996633"/>
                </a:solidFill>
              </a:rPr>
              <a:t>, cultural, </a:t>
            </a:r>
            <a:r>
              <a:rPr lang="fr-FR" sz="2000" dirty="0" err="1">
                <a:solidFill>
                  <a:srgbClr val="996633"/>
                </a:solidFill>
              </a:rPr>
              <a:t>científica</a:t>
            </a:r>
            <a:r>
              <a:rPr lang="fr-FR" sz="2000" dirty="0">
                <a:solidFill>
                  <a:srgbClr val="996633"/>
                </a:solidFill>
              </a:rPr>
              <a:t>, </a:t>
            </a:r>
            <a:r>
              <a:rPr lang="fr-FR" sz="2000" dirty="0" err="1">
                <a:solidFill>
                  <a:srgbClr val="996633"/>
                </a:solidFill>
              </a:rPr>
              <a:t>política</a:t>
            </a:r>
            <a:r>
              <a:rPr lang="fr-FR" sz="2000" dirty="0">
                <a:solidFill>
                  <a:srgbClr val="996633"/>
                </a:solidFill>
              </a:rPr>
              <a:t> y </a:t>
            </a:r>
            <a:r>
              <a:rPr lang="fr-FR" sz="2000" dirty="0" err="1">
                <a:solidFill>
                  <a:srgbClr val="996633"/>
                </a:solidFill>
              </a:rPr>
              <a:t>económica</a:t>
            </a:r>
            <a:endParaRPr lang="fr-FR" sz="2000" dirty="0">
              <a:solidFill>
                <a:srgbClr val="996633"/>
              </a:solidFill>
            </a:endParaRPr>
          </a:p>
        </p:txBody>
      </p:sp>
      <p:sp>
        <p:nvSpPr>
          <p:cNvPr id="6" name="Slide Number Placeholder 5"/>
          <p:cNvSpPr>
            <a:spLocks noGrp="1"/>
          </p:cNvSpPr>
          <p:nvPr>
            <p:ph type="sldNum" sz="quarter" idx="12"/>
          </p:nvPr>
        </p:nvSpPr>
        <p:spPr/>
        <p:txBody>
          <a:bodyPr/>
          <a:lstStyle/>
          <a:p>
            <a:fld id="{E02FF757-2869-254B-8F09-850A09E7852D}" type="slidenum">
              <a:rPr lang="lt-LT" smtClean="0"/>
              <a:t>24</a:t>
            </a:fld>
            <a:endParaRPr lang="lt-LT"/>
          </a:p>
        </p:txBody>
      </p:sp>
    </p:spTree>
    <p:extLst>
      <p:ext uri="{BB962C8B-B14F-4D97-AF65-F5344CB8AC3E}">
        <p14:creationId xmlns:p14="http://schemas.microsoft.com/office/powerpoint/2010/main" val="3372715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09317A-8FDB-3D4F-9081-8444FF8FF7CF}"/>
              </a:ext>
            </a:extLst>
          </p:cNvPr>
          <p:cNvSpPr txBox="1">
            <a:spLocks/>
          </p:cNvSpPr>
          <p:nvPr/>
        </p:nvSpPr>
        <p:spPr>
          <a:xfrm>
            <a:off x="1878106" y="1620184"/>
            <a:ext cx="826097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latin typeface="+mn-lt"/>
                <a:ea typeface="Helvetica Neue" panose="02000503000000020004" pitchFamily="2" charset="0"/>
                <a:cs typeface="Helvetica Neue" panose="02000503000000020004" pitchFamily="2" charset="0"/>
              </a:rPr>
              <a:t>How to place indigenous languages </a:t>
            </a:r>
            <a:br>
              <a:rPr lang="lt-LT" sz="3600" b="1" dirty="0">
                <a:latin typeface="+mn-lt"/>
                <a:ea typeface="Helvetica Neue" panose="02000503000000020004" pitchFamily="2" charset="0"/>
                <a:cs typeface="Helvetica Neue" panose="02000503000000020004" pitchFamily="2" charset="0"/>
              </a:rPr>
            </a:br>
            <a:r>
              <a:rPr lang="lt-LT" sz="3600" b="1" dirty="0">
                <a:latin typeface="+mn-lt"/>
                <a:ea typeface="Helvetica Neue" panose="02000503000000020004" pitchFamily="2" charset="0"/>
                <a:cs typeface="Helvetica Neue" panose="02000503000000020004" pitchFamily="2" charset="0"/>
              </a:rPr>
              <a:t>on the global development agenda?</a:t>
            </a:r>
            <a:endParaRPr lang="en-US" sz="3600" b="1" dirty="0">
              <a:latin typeface="+mn-lt"/>
              <a:ea typeface="Helvetica Neue" panose="02000503000000020004" pitchFamily="2" charset="0"/>
              <a:cs typeface="Helvetica Neue" panose="02000503000000020004" pitchFamily="2" charset="0"/>
            </a:endParaRPr>
          </a:p>
          <a:p>
            <a:pPr algn="ctr"/>
            <a:endParaRPr lang="en-US" sz="3600" b="1" dirty="0">
              <a:latin typeface="+mn-lt"/>
              <a:ea typeface="Helvetica Neue" panose="02000503000000020004" pitchFamily="2" charset="0"/>
              <a:cs typeface="Helvetica Neue" panose="02000503000000020004" pitchFamily="2" charset="0"/>
            </a:endParaRPr>
          </a:p>
          <a:p>
            <a:pPr algn="ctr"/>
            <a:r>
              <a:rPr lang="en-US" sz="3600" b="1" i="1" dirty="0">
                <a:latin typeface="+mn-lt"/>
              </a:rPr>
              <a:t>Let’s make indigenous languages famous </a:t>
            </a:r>
            <a:r>
              <a:rPr lang="lt-LT" sz="3600" i="1" dirty="0">
                <a:latin typeface="+mn-lt"/>
              </a:rPr>
              <a:t/>
            </a:r>
            <a:br>
              <a:rPr lang="lt-LT" sz="3600" i="1" dirty="0">
                <a:latin typeface="+mn-lt"/>
              </a:rPr>
            </a:br>
            <a:endParaRPr lang="lt-LT" sz="3600" i="1" dirty="0">
              <a:latin typeface="+mn-lt"/>
            </a:endParaRPr>
          </a:p>
        </p:txBody>
      </p:sp>
      <p:sp>
        <p:nvSpPr>
          <p:cNvPr id="6" name="Rectangle 5">
            <a:extLst>
              <a:ext uri="{FF2B5EF4-FFF2-40B4-BE49-F238E27FC236}">
                <a16:creationId xmlns:a16="http://schemas.microsoft.com/office/drawing/2014/main" id="{FA98DBA9-8534-BD4B-B314-C6F0D00ADD60}"/>
              </a:ext>
            </a:extLst>
          </p:cNvPr>
          <p:cNvSpPr/>
          <p:nvPr/>
        </p:nvSpPr>
        <p:spPr>
          <a:xfrm>
            <a:off x="13447"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7" name="Rectangle 6">
            <a:extLst>
              <a:ext uri="{FF2B5EF4-FFF2-40B4-BE49-F238E27FC236}">
                <a16:creationId xmlns:a16="http://schemas.microsoft.com/office/drawing/2014/main" id="{944C8F37-372C-784F-8D29-24612AD414FD}"/>
              </a:ext>
            </a:extLst>
          </p:cNvPr>
          <p:cNvSpPr/>
          <p:nvPr/>
        </p:nvSpPr>
        <p:spPr>
          <a:xfrm>
            <a:off x="986117" y="3979893"/>
            <a:ext cx="10044953" cy="2308324"/>
          </a:xfrm>
          <a:prstGeom prst="rect">
            <a:avLst/>
          </a:prstGeom>
        </p:spPr>
        <p:txBody>
          <a:bodyPr wrap="square">
            <a:spAutoFit/>
          </a:bodyPr>
          <a:lstStyle/>
          <a:p>
            <a:pPr algn="ctr"/>
            <a:r>
              <a:rPr lang="lt-LT" sz="3600" b="1" dirty="0">
                <a:solidFill>
                  <a:schemeClr val="accent2">
                    <a:lumMod val="50000"/>
                  </a:schemeClr>
                </a:solidFill>
              </a:rPr>
              <a:t>¿Cómo colocar las lenguas indígenas </a:t>
            </a:r>
            <a:br>
              <a:rPr lang="lt-LT" sz="3600" b="1" dirty="0">
                <a:solidFill>
                  <a:schemeClr val="accent2">
                    <a:lumMod val="50000"/>
                  </a:schemeClr>
                </a:solidFill>
              </a:rPr>
            </a:br>
            <a:r>
              <a:rPr lang="lt-LT" sz="3600" b="1" dirty="0">
                <a:solidFill>
                  <a:schemeClr val="accent2">
                    <a:lumMod val="50000"/>
                  </a:schemeClr>
                </a:solidFill>
              </a:rPr>
              <a:t>en la agenda de desarrollo global?</a:t>
            </a:r>
            <a:endParaRPr lang="en-US" sz="3600" b="1" dirty="0">
              <a:solidFill>
                <a:schemeClr val="accent2">
                  <a:lumMod val="50000"/>
                </a:schemeClr>
              </a:solidFill>
            </a:endParaRPr>
          </a:p>
          <a:p>
            <a:pPr algn="ctr"/>
            <a:endParaRPr lang="es-ES" sz="3600" b="1" dirty="0">
              <a:solidFill>
                <a:schemeClr val="accent2">
                  <a:lumMod val="50000"/>
                </a:schemeClr>
              </a:solidFill>
            </a:endParaRPr>
          </a:p>
          <a:p>
            <a:pPr algn="ctr"/>
            <a:r>
              <a:rPr lang="es-ES" sz="3600" b="1" i="1" dirty="0">
                <a:solidFill>
                  <a:schemeClr val="accent2">
                    <a:lumMod val="50000"/>
                  </a:schemeClr>
                </a:solidFill>
              </a:rPr>
              <a:t>Hagamos famosas las lenguas indígenas </a:t>
            </a:r>
            <a:endParaRPr lang="lt-LT" sz="3600" b="1" i="1"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E02FF757-2869-254B-8F09-850A09E7852D}" type="slidenum">
              <a:rPr lang="lt-LT" smtClean="0"/>
              <a:t>25</a:t>
            </a:fld>
            <a:endParaRPr lang="lt-LT"/>
          </a:p>
        </p:txBody>
      </p:sp>
    </p:spTree>
    <p:extLst>
      <p:ext uri="{BB962C8B-B14F-4D97-AF65-F5344CB8AC3E}">
        <p14:creationId xmlns:p14="http://schemas.microsoft.com/office/powerpoint/2010/main" val="234075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016" y="3038168"/>
            <a:ext cx="10580915" cy="2669458"/>
          </a:xfrm>
        </p:spPr>
        <p:txBody>
          <a:bodyPr>
            <a:noAutofit/>
          </a:bodyPr>
          <a:lstStyle/>
          <a:p>
            <a:pPr algn="ctr"/>
            <a:r>
              <a:rPr lang="en-US" sz="2800" b="1" dirty="0">
                <a:latin typeface="+mn-lt"/>
              </a:rPr>
              <a:t>From the International Year of Indigenous Languages (2019) </a:t>
            </a:r>
            <a:br>
              <a:rPr lang="en-US" sz="2800" b="1" dirty="0">
                <a:latin typeface="+mn-lt"/>
              </a:rPr>
            </a:br>
            <a:r>
              <a:rPr lang="en-US" sz="2800" b="1" dirty="0">
                <a:latin typeface="+mn-lt"/>
              </a:rPr>
              <a:t>to the International Decade (+2022-2032</a:t>
            </a:r>
            <a:r>
              <a:rPr lang="en-US" sz="2800" b="1" dirty="0" smtClean="0">
                <a:latin typeface="+mn-lt"/>
              </a:rPr>
              <a:t>) </a:t>
            </a:r>
            <a:br>
              <a:rPr lang="en-US" sz="2800" b="1" dirty="0" smtClean="0">
                <a:latin typeface="+mn-lt"/>
              </a:rPr>
            </a:br>
            <a:r>
              <a:rPr lang="en-US" sz="2800" b="1" dirty="0" smtClean="0">
                <a:latin typeface="+mn-lt"/>
              </a:rPr>
              <a:t/>
            </a:r>
            <a:br>
              <a:rPr lang="en-US" sz="2800" b="1" dirty="0" smtClean="0">
                <a:latin typeface="+mn-lt"/>
              </a:rPr>
            </a:br>
            <a:r>
              <a:rPr lang="es-ES" sz="2800" b="1" dirty="0" smtClean="0">
                <a:solidFill>
                  <a:srgbClr val="996633"/>
                </a:solidFill>
                <a:latin typeface="+mn-lt"/>
              </a:rPr>
              <a:t>Del </a:t>
            </a:r>
            <a:r>
              <a:rPr lang="es-ES" sz="2800" b="1" dirty="0">
                <a:solidFill>
                  <a:srgbClr val="996633"/>
                </a:solidFill>
                <a:latin typeface="+mn-lt"/>
              </a:rPr>
              <a:t>Año Internacional de las Lenguas Indígenas (2019) </a:t>
            </a:r>
            <a:r>
              <a:rPr lang="es-ES" sz="2800" b="1" dirty="0" smtClean="0">
                <a:solidFill>
                  <a:srgbClr val="996633"/>
                </a:solidFill>
                <a:latin typeface="+mn-lt"/>
              </a:rPr>
              <a:t/>
            </a:r>
            <a:br>
              <a:rPr lang="es-ES" sz="2800" b="1" dirty="0" smtClean="0">
                <a:solidFill>
                  <a:srgbClr val="996633"/>
                </a:solidFill>
                <a:latin typeface="+mn-lt"/>
              </a:rPr>
            </a:br>
            <a:r>
              <a:rPr lang="es-ES" sz="2800" b="1" dirty="0" smtClean="0">
                <a:solidFill>
                  <a:srgbClr val="996633"/>
                </a:solidFill>
                <a:latin typeface="+mn-lt"/>
              </a:rPr>
              <a:t>al </a:t>
            </a:r>
            <a:r>
              <a:rPr lang="es-ES" sz="2800" b="1" dirty="0">
                <a:solidFill>
                  <a:srgbClr val="996633"/>
                </a:solidFill>
                <a:latin typeface="+mn-lt"/>
              </a:rPr>
              <a:t>Decenio Internacional (+2022-2032)</a:t>
            </a:r>
            <a:endParaRPr lang="en-US" sz="2800" b="1" dirty="0">
              <a:solidFill>
                <a:srgbClr val="996633"/>
              </a:solidFill>
              <a:latin typeface="+mn-lt"/>
            </a:endParaRPr>
          </a:p>
        </p:txBody>
      </p:sp>
      <p:sp>
        <p:nvSpPr>
          <p:cNvPr id="3" name="Slide Number Placeholder 2"/>
          <p:cNvSpPr>
            <a:spLocks noGrp="1"/>
          </p:cNvSpPr>
          <p:nvPr>
            <p:ph type="sldNum" sz="quarter" idx="12"/>
          </p:nvPr>
        </p:nvSpPr>
        <p:spPr/>
        <p:txBody>
          <a:bodyPr/>
          <a:lstStyle/>
          <a:p>
            <a:fld id="{3D290784-368B-4F4B-861C-5AC79F3343AF}" type="slidenum">
              <a:rPr lang="en-US" smtClean="0"/>
              <a:t>26</a:t>
            </a:fld>
            <a:endParaRPr lang="en-US" dirty="0"/>
          </a:p>
        </p:txBody>
      </p:sp>
      <p:grpSp>
        <p:nvGrpSpPr>
          <p:cNvPr id="5" name="Group 4"/>
          <p:cNvGrpSpPr/>
          <p:nvPr/>
        </p:nvGrpSpPr>
        <p:grpSpPr>
          <a:xfrm>
            <a:off x="3068956" y="580718"/>
            <a:ext cx="7903845" cy="2457450"/>
            <a:chOff x="0" y="0"/>
            <a:chExt cx="7903845" cy="245745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674" t="19582"/>
            <a:stretch/>
          </p:blipFill>
          <p:spPr bwMode="auto">
            <a:xfrm>
              <a:off x="0" y="0"/>
              <a:ext cx="5380990" cy="2453640"/>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0401"/>
            <a:stretch/>
          </p:blipFill>
          <p:spPr bwMode="auto">
            <a:xfrm>
              <a:off x="4572000" y="0"/>
              <a:ext cx="3331845" cy="2457450"/>
            </a:xfrm>
            <a:prstGeom prst="rect">
              <a:avLst/>
            </a:prstGeom>
            <a:ln>
              <a:noFill/>
            </a:ln>
            <a:extLst>
              <a:ext uri="{53640926-AAD7-44D8-BBD7-CCE9431645EC}">
                <a14:shadowObscured xmlns:a14="http://schemas.microsoft.com/office/drawing/2010/main"/>
              </a:ext>
            </a:extLst>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60565"/>
            <a:ext cx="3703007" cy="2457450"/>
          </a:xfrm>
          <a:prstGeom prst="rect">
            <a:avLst/>
          </a:prstGeom>
        </p:spPr>
      </p:pic>
    </p:spTree>
    <p:extLst>
      <p:ext uri="{BB962C8B-B14F-4D97-AF65-F5344CB8AC3E}">
        <p14:creationId xmlns:p14="http://schemas.microsoft.com/office/powerpoint/2010/main" val="834651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138" y="1117173"/>
            <a:ext cx="5278582" cy="5324535"/>
          </a:xfrm>
          <a:prstGeom prst="rect">
            <a:avLst/>
          </a:prstGeom>
        </p:spPr>
        <p:txBody>
          <a:bodyPr wrap="square">
            <a:spAutoFit/>
          </a:bodyPr>
          <a:lstStyle/>
          <a:p>
            <a:pPr>
              <a:spcAft>
                <a:spcPts val="600"/>
              </a:spcAft>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r>
              <a:rPr lang="en-GB" sz="1500" b="1" kern="700" dirty="0">
                <a:latin typeface="Arial" panose="020B0604020202020204" pitchFamily="34" charset="0"/>
                <a:ea typeface="Calibri" panose="020F0502020204030204" pitchFamily="34" charset="0"/>
                <a:cs typeface="Arial" panose="020B0604020202020204" pitchFamily="34" charset="0"/>
              </a:rPr>
              <a:t>The International Year is an important means of international cooperation to raise global awareness of indigenous languages and to mobilize different stakeholders and resources for coordinated action around the world by: </a:t>
            </a:r>
            <a:br>
              <a:rPr lang="en-GB" sz="1500" b="1" kern="700" dirty="0">
                <a:latin typeface="Arial" panose="020B0604020202020204" pitchFamily="34" charset="0"/>
                <a:ea typeface="Calibri" panose="020F0502020204030204" pitchFamily="34" charset="0"/>
                <a:cs typeface="Arial" panose="020B0604020202020204" pitchFamily="34" charset="0"/>
              </a:rPr>
            </a:br>
            <a:endParaRPr lang="en-GB" sz="1500" b="1" kern="700"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r>
              <a:rPr lang="en-GB" sz="1500" b="1" kern="700" dirty="0">
                <a:solidFill>
                  <a:srgbClr val="C00000"/>
                </a:solidFill>
                <a:latin typeface="Arial" panose="020B0604020202020204" pitchFamily="34" charset="0"/>
                <a:ea typeface="Calibri" panose="020F0502020204030204" pitchFamily="34" charset="0"/>
                <a:cs typeface="Arial" panose="020B0604020202020204" pitchFamily="34" charset="0"/>
              </a:rPr>
              <a:t>Focusing global attention </a:t>
            </a:r>
            <a:r>
              <a:rPr lang="en-GB" sz="1500" kern="700" dirty="0">
                <a:latin typeface="Arial" panose="020B0604020202020204" pitchFamily="34" charset="0"/>
                <a:ea typeface="Calibri" panose="020F0502020204030204" pitchFamily="34" charset="0"/>
                <a:cs typeface="Arial" panose="020B0604020202020204" pitchFamily="34" charset="0"/>
              </a:rPr>
              <a:t>on the critical risks confronting indigenous languages and its significance for sustainable development, reconciliation, good governance and peacebuilding,</a:t>
            </a:r>
          </a:p>
          <a:p>
            <a:pPr marL="342900" indent="-342900">
              <a:spcAft>
                <a:spcPts val="600"/>
              </a:spcAft>
              <a:buFont typeface="Symbol" panose="05050102010706020507" pitchFamily="18" charset="2"/>
              <a:buChar char=""/>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endParaRPr lang="en-GB" sz="1500" kern="700" spc="20"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r>
              <a:rPr lang="en-GB" sz="1500" b="1" kern="700" dirty="0">
                <a:solidFill>
                  <a:srgbClr val="C00000"/>
                </a:solidFill>
                <a:latin typeface="Arial" panose="020B0604020202020204" pitchFamily="34" charset="0"/>
                <a:ea typeface="Calibri" panose="020F0502020204030204" pitchFamily="34" charset="0"/>
                <a:cs typeface="Arial" panose="020B0604020202020204" pitchFamily="34" charset="0"/>
              </a:rPr>
              <a:t>Targeting steps </a:t>
            </a:r>
            <a:r>
              <a:rPr lang="en-GB" sz="1500" kern="700" dirty="0">
                <a:latin typeface="Arial" panose="020B0604020202020204" pitchFamily="34" charset="0"/>
                <a:ea typeface="Calibri" panose="020F0502020204030204" pitchFamily="34" charset="0"/>
                <a:cs typeface="Arial" panose="020B0604020202020204" pitchFamily="34" charset="0"/>
              </a:rPr>
              <a:t>which will lead to improved quality of life, enhanced international cooperation and strengthened intercultural dialogue, and reaffirming cultural and linguistic continuity, and</a:t>
            </a:r>
          </a:p>
          <a:p>
            <a:pPr marL="285750" indent="-285750">
              <a:spcAft>
                <a:spcPts val="600"/>
              </a:spcAft>
              <a:buFont typeface="Arial" panose="020B0604020202020204" pitchFamily="34" charset="0"/>
              <a:buChar char="•"/>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endParaRPr lang="en-GB" sz="1500" kern="700"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tabLst>
                <a:tab pos="804545" algn="l"/>
                <a:tab pos="1106170" algn="l"/>
                <a:tab pos="1408430" algn="l"/>
                <a:tab pos="1710055" algn="l"/>
                <a:tab pos="2020570" algn="l"/>
                <a:tab pos="2322830" algn="l"/>
                <a:tab pos="2624455" algn="l"/>
                <a:tab pos="2934970" algn="l"/>
                <a:tab pos="3237230" algn="l"/>
                <a:tab pos="3538855" algn="l"/>
                <a:tab pos="3840480" algn="l"/>
                <a:tab pos="804545" algn="l"/>
                <a:tab pos="1069975" algn="r"/>
                <a:tab pos="1106170" algn="l"/>
                <a:tab pos="1408430" algn="l"/>
                <a:tab pos="1710055" algn="l"/>
                <a:tab pos="2020570" algn="l"/>
                <a:tab pos="2322830" algn="l"/>
                <a:tab pos="2624455" algn="l"/>
                <a:tab pos="2934970" algn="l"/>
                <a:tab pos="3237230" algn="l"/>
                <a:tab pos="3538855" algn="l"/>
                <a:tab pos="3840480" algn="l"/>
              </a:tabLst>
            </a:pPr>
            <a:r>
              <a:rPr lang="en-GB" sz="1500" b="1" kern="700" dirty="0">
                <a:solidFill>
                  <a:srgbClr val="C00000"/>
                </a:solidFill>
                <a:latin typeface="Arial" panose="020B0604020202020204" pitchFamily="34" charset="0"/>
                <a:ea typeface="Calibri" panose="020F0502020204030204" pitchFamily="34" charset="0"/>
                <a:cs typeface="Arial" panose="020B0604020202020204" pitchFamily="34" charset="0"/>
              </a:rPr>
              <a:t>Delivering increased capacities </a:t>
            </a:r>
            <a:r>
              <a:rPr lang="en-GB" sz="1500" kern="700" dirty="0">
                <a:latin typeface="Arial" panose="020B0604020202020204" pitchFamily="34" charset="0"/>
                <a:ea typeface="Calibri" panose="020F0502020204030204" pitchFamily="34" charset="0"/>
                <a:cs typeface="Arial" panose="020B0604020202020204" pitchFamily="34" charset="0"/>
              </a:rPr>
              <a:t>on the part of all stakeholders to take concrete and sustainable measures at every level to support, access and promote indigenous languages around the world in accordance with the legitimate rights of indigenous peoples. </a:t>
            </a:r>
            <a:endParaRPr lang="en-US" sz="1500" kern="700" spc="20"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0" y="441208"/>
            <a:ext cx="4034537" cy="523220"/>
          </a:xfrm>
          <a:prstGeom prst="rect">
            <a:avLst/>
          </a:prstGeom>
          <a:noFill/>
        </p:spPr>
        <p:txBody>
          <a:bodyPr wrap="square" rtlCol="0">
            <a:spAutoFit/>
          </a:bodyPr>
          <a:lstStyle/>
          <a:p>
            <a:pPr lvl="1"/>
            <a:r>
              <a:rPr lang="es-ES" sz="2800" b="1" dirty="0" err="1">
                <a:latin typeface="Arial" panose="020B0604020202020204" pitchFamily="34" charset="0"/>
                <a:cs typeface="Arial" panose="020B0604020202020204" pitchFamily="34" charset="0"/>
              </a:rPr>
              <a:t>Main</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objectives</a:t>
            </a:r>
            <a:r>
              <a:rPr lang="es-ES" sz="2800" b="1" dirty="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4" name="Rectangle 3"/>
          <p:cNvSpPr/>
          <p:nvPr/>
        </p:nvSpPr>
        <p:spPr>
          <a:xfrm>
            <a:off x="6148486" y="366393"/>
            <a:ext cx="3820277" cy="523220"/>
          </a:xfrm>
          <a:prstGeom prst="rect">
            <a:avLst/>
          </a:prstGeom>
        </p:spPr>
        <p:txBody>
          <a:bodyPr wrap="none">
            <a:spAutoFit/>
          </a:bodyPr>
          <a:lstStyle/>
          <a:p>
            <a:r>
              <a:rPr lang="en-US" sz="2800" b="1" dirty="0" err="1">
                <a:solidFill>
                  <a:srgbClr val="996633"/>
                </a:solidFill>
                <a:latin typeface="Arial" panose="020B0604020202020204" pitchFamily="34" charset="0"/>
                <a:cs typeface="Arial" panose="020B0604020202020204" pitchFamily="34" charset="0"/>
              </a:rPr>
              <a:t>Objetivos</a:t>
            </a:r>
            <a:r>
              <a:rPr lang="en-US" sz="2800" b="1" dirty="0">
                <a:solidFill>
                  <a:srgbClr val="996633"/>
                </a:solidFill>
                <a:latin typeface="Arial" panose="020B0604020202020204" pitchFamily="34" charset="0"/>
                <a:cs typeface="Arial" panose="020B0604020202020204" pitchFamily="34" charset="0"/>
              </a:rPr>
              <a:t> </a:t>
            </a:r>
            <a:r>
              <a:rPr lang="en-US" sz="2800" b="1" dirty="0" err="1">
                <a:solidFill>
                  <a:srgbClr val="996633"/>
                </a:solidFill>
                <a:latin typeface="Arial" panose="020B0604020202020204" pitchFamily="34" charset="0"/>
                <a:cs typeface="Arial" panose="020B0604020202020204" pitchFamily="34" charset="0"/>
              </a:rPr>
              <a:t>principales</a:t>
            </a:r>
            <a:endParaRPr lang="en-US" sz="2800" b="1" dirty="0">
              <a:solidFill>
                <a:srgbClr val="996633"/>
              </a:solidFill>
              <a:latin typeface="Arial" panose="020B0604020202020204" pitchFamily="34" charset="0"/>
              <a:cs typeface="Arial" panose="020B0604020202020204" pitchFamily="34" charset="0"/>
            </a:endParaRPr>
          </a:p>
        </p:txBody>
      </p:sp>
      <p:sp>
        <p:nvSpPr>
          <p:cNvPr id="5" name="Rectangle 4"/>
          <p:cNvSpPr/>
          <p:nvPr/>
        </p:nvSpPr>
        <p:spPr>
          <a:xfrm>
            <a:off x="6148486" y="1191601"/>
            <a:ext cx="5356329" cy="4939814"/>
          </a:xfrm>
          <a:prstGeom prst="rect">
            <a:avLst/>
          </a:prstGeom>
        </p:spPr>
        <p:txBody>
          <a:bodyPr wrap="square">
            <a:spAutoFit/>
          </a:bodyPr>
          <a:lstStyle/>
          <a:p>
            <a:r>
              <a:rPr lang="es-MX" sz="1500" b="1" dirty="0">
                <a:solidFill>
                  <a:srgbClr val="996633"/>
                </a:solidFill>
                <a:latin typeface="Arial" panose="020B0604020202020204" pitchFamily="34" charset="0"/>
                <a:cs typeface="Arial" panose="020B0604020202020204" pitchFamily="34" charset="0"/>
              </a:rPr>
              <a:t>El Año Internacional es un medio importante de cooperación internacional para aumentar la conciencia mundial sobre las lenguas indígenas y para movilizar a diferentes partes interesadas y recursos para una acción coordinada en todo el mundo mediante</a:t>
            </a:r>
            <a:r>
              <a:rPr lang="es-MX" sz="1500" b="1" dirty="0" smtClean="0">
                <a:solidFill>
                  <a:srgbClr val="996633"/>
                </a:solidFill>
                <a:latin typeface="Arial" panose="020B0604020202020204" pitchFamily="34" charset="0"/>
                <a:cs typeface="Arial" panose="020B0604020202020204" pitchFamily="34" charset="0"/>
              </a:rPr>
              <a:t>:</a:t>
            </a:r>
          </a:p>
          <a:p>
            <a:endParaRPr lang="es-MX" sz="1500" dirty="0">
              <a:solidFill>
                <a:srgbClr val="996633"/>
              </a:solidFill>
              <a:latin typeface="Arial" panose="020B0604020202020204" pitchFamily="34" charset="0"/>
              <a:cs typeface="Arial" panose="020B0604020202020204" pitchFamily="34" charset="0"/>
            </a:endParaRPr>
          </a:p>
          <a:p>
            <a:r>
              <a:rPr lang="es-MX" sz="1500" b="1" dirty="0">
                <a:solidFill>
                  <a:srgbClr val="996633"/>
                </a:solidFill>
                <a:latin typeface="Arial" panose="020B0604020202020204" pitchFamily="34" charset="0"/>
                <a:cs typeface="Arial" panose="020B0604020202020204" pitchFamily="34" charset="0"/>
              </a:rPr>
              <a:t>Centrar la atención mundial en los riesgos críticos </a:t>
            </a:r>
            <a:r>
              <a:rPr lang="es-MX" sz="1500" dirty="0">
                <a:solidFill>
                  <a:srgbClr val="996633"/>
                </a:solidFill>
                <a:latin typeface="Arial" panose="020B0604020202020204" pitchFamily="34" charset="0"/>
                <a:cs typeface="Arial" panose="020B0604020202020204" pitchFamily="34" charset="0"/>
              </a:rPr>
              <a:t>que enfrentan las lenguas indígenas y su importancia para el desarrollo sostenible, la reconciliación, la buena gobernanza y la consolidación de la paz,</a:t>
            </a:r>
          </a:p>
          <a:p>
            <a:endParaRPr lang="es-MX" sz="1500" dirty="0">
              <a:solidFill>
                <a:srgbClr val="996633"/>
              </a:solidFill>
              <a:latin typeface="Arial" panose="020B0604020202020204" pitchFamily="34" charset="0"/>
              <a:cs typeface="Arial" panose="020B0604020202020204" pitchFamily="34" charset="0"/>
            </a:endParaRPr>
          </a:p>
          <a:p>
            <a:r>
              <a:rPr lang="es-MX" sz="1500" b="1" dirty="0">
                <a:solidFill>
                  <a:srgbClr val="996633"/>
                </a:solidFill>
                <a:latin typeface="Arial" panose="020B0604020202020204" pitchFamily="34" charset="0"/>
                <a:cs typeface="Arial" panose="020B0604020202020204" pitchFamily="34" charset="0"/>
              </a:rPr>
              <a:t>Orientar los pasos </a:t>
            </a:r>
            <a:r>
              <a:rPr lang="es-MX" sz="1500" dirty="0">
                <a:solidFill>
                  <a:srgbClr val="996633"/>
                </a:solidFill>
                <a:latin typeface="Arial" panose="020B0604020202020204" pitchFamily="34" charset="0"/>
                <a:cs typeface="Arial" panose="020B0604020202020204" pitchFamily="34" charset="0"/>
              </a:rPr>
              <a:t>que conducirán a una mejor calidad de vida, una mayor cooperación internacional y un diálogo intercultural fortalecido, y reafirmar la continuidad cultural y lingüística, y</a:t>
            </a:r>
          </a:p>
          <a:p>
            <a:endParaRPr lang="es-MX" sz="1500" dirty="0">
              <a:solidFill>
                <a:srgbClr val="996633"/>
              </a:solidFill>
              <a:latin typeface="Arial" panose="020B0604020202020204" pitchFamily="34" charset="0"/>
              <a:cs typeface="Arial" panose="020B0604020202020204" pitchFamily="34" charset="0"/>
            </a:endParaRPr>
          </a:p>
          <a:p>
            <a:r>
              <a:rPr lang="es-MX" sz="1500" b="1" dirty="0">
                <a:solidFill>
                  <a:srgbClr val="996633"/>
                </a:solidFill>
                <a:latin typeface="Arial" panose="020B0604020202020204" pitchFamily="34" charset="0"/>
                <a:cs typeface="Arial" panose="020B0604020202020204" pitchFamily="34" charset="0"/>
              </a:rPr>
              <a:t>Brindar mayores capacidades </a:t>
            </a:r>
            <a:r>
              <a:rPr lang="es-MX" sz="1500" dirty="0">
                <a:solidFill>
                  <a:srgbClr val="996633"/>
                </a:solidFill>
                <a:latin typeface="Arial" panose="020B0604020202020204" pitchFamily="34" charset="0"/>
                <a:cs typeface="Arial" panose="020B0604020202020204" pitchFamily="34" charset="0"/>
              </a:rPr>
              <a:t>por parte de todos los interesados ​​para tomar medidas concretas y sostenibles en todos los niveles para apoyar, acceder y promover las lenguas indígenas en todo el mundo de acuerdo con los derechos legítimos de los pueblos indígenas.</a:t>
            </a:r>
            <a:endParaRPr lang="en-US" sz="1500" dirty="0">
              <a:solidFill>
                <a:srgbClr val="996633"/>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02FF757-2869-254B-8F09-850A09E7852D}" type="slidenum">
              <a:rPr lang="lt-LT" smtClean="0"/>
              <a:t>27</a:t>
            </a:fld>
            <a:endParaRPr lang="lt-LT"/>
          </a:p>
        </p:txBody>
      </p:sp>
    </p:spTree>
    <p:extLst>
      <p:ext uri="{BB962C8B-B14F-4D97-AF65-F5344CB8AC3E}">
        <p14:creationId xmlns:p14="http://schemas.microsoft.com/office/powerpoint/2010/main" val="5748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791" y="182481"/>
            <a:ext cx="5060489" cy="1014380"/>
          </a:xfrm>
          <a:prstGeom prst="rect">
            <a:avLst/>
          </a:prstGeom>
        </p:spPr>
        <p:txBody>
          <a:bodyPr wrap="square">
            <a:spAutoFit/>
          </a:bodyPr>
          <a:lstStyle/>
          <a:p>
            <a:pPr algn="ctr">
              <a:lnSpc>
                <a:spcPct val="107000"/>
              </a:lnSpc>
            </a:pPr>
            <a:r>
              <a:rPr lang="en-US" sz="2800" b="1" dirty="0">
                <a:latin typeface="Arial" panose="020B0604020202020204" pitchFamily="34" charset="0"/>
                <a:ea typeface="Calibri" panose="020F0502020204030204" pitchFamily="34" charset="0"/>
                <a:cs typeface="Arial" panose="020B0604020202020204" pitchFamily="34" charset="0"/>
              </a:rPr>
              <a:t>International consultations towards global actions </a:t>
            </a:r>
          </a:p>
        </p:txBody>
      </p:sp>
      <p:sp>
        <p:nvSpPr>
          <p:cNvPr id="3" name="Rectangle 2"/>
          <p:cNvSpPr/>
          <p:nvPr/>
        </p:nvSpPr>
        <p:spPr>
          <a:xfrm>
            <a:off x="276924" y="2819603"/>
            <a:ext cx="6263543" cy="3780522"/>
          </a:xfrm>
          <a:prstGeom prst="rect">
            <a:avLst/>
          </a:prstGeom>
        </p:spPr>
        <p:txBody>
          <a:bodyPr wrap="square">
            <a:spAutoFit/>
          </a:bodyPr>
          <a:lstStyle/>
          <a:p>
            <a:pPr>
              <a:lnSpc>
                <a:spcPct val="107000"/>
              </a:lnSpc>
            </a:pPr>
            <a:r>
              <a:rPr lang="en-GB" sz="1400" dirty="0">
                <a:latin typeface="Arial" panose="020B0604020202020204" pitchFamily="34" charset="0"/>
                <a:ea typeface="Times New Roman" panose="02020603050405020304" pitchFamily="18" charset="0"/>
                <a:cs typeface="Arial" panose="020B0604020202020204" pitchFamily="34" charset="0"/>
              </a:rPr>
              <a:t>UN Permanent Forum (PFII), 16</a:t>
            </a:r>
            <a:r>
              <a:rPr lang="en-GB" sz="1400" baseline="30000" dirty="0">
                <a:latin typeface="Arial" panose="020B0604020202020204" pitchFamily="34" charset="0"/>
                <a:ea typeface="Times New Roman" panose="02020603050405020304" pitchFamily="18" charset="0"/>
                <a:cs typeface="Arial" panose="020B0604020202020204" pitchFamily="34" charset="0"/>
              </a:rPr>
              <a:t>th</a:t>
            </a:r>
            <a:r>
              <a:rPr lang="en-GB" sz="1400" dirty="0">
                <a:latin typeface="Arial" panose="020B0604020202020204" pitchFamily="34" charset="0"/>
                <a:ea typeface="Times New Roman" panose="02020603050405020304" pitchFamily="18" charset="0"/>
                <a:cs typeface="Arial" panose="020B0604020202020204" pitchFamily="34" charset="0"/>
              </a:rPr>
              <a:t> session; </a:t>
            </a:r>
          </a:p>
          <a:p>
            <a:pPr>
              <a:lnSpc>
                <a:spcPct val="107000"/>
              </a:lnSpc>
            </a:pP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Foro</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Permanente de Naciones (PFII), 16º </a:t>
            </a: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período</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de </a:t>
            </a: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sesiones</a:t>
            </a:r>
            <a:r>
              <a:rPr lang="fr-FR" sz="1400" dirty="0" smtClean="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p>
          <a:p>
            <a:pPr>
              <a:lnSpc>
                <a:spcPct val="107000"/>
              </a:lnSpc>
            </a:pPr>
            <a:endParaRPr lang="en-GB"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GB" sz="1400" dirty="0">
                <a:latin typeface="Arial" panose="020B0604020202020204" pitchFamily="34" charset="0"/>
                <a:ea typeface="Times New Roman" panose="02020603050405020304" pitchFamily="18" charset="0"/>
                <a:cs typeface="Arial" panose="020B0604020202020204" pitchFamily="34" charset="0"/>
              </a:rPr>
              <a:t>Expert Mechanism on the Rights of Indigenous Peoples meeting; </a:t>
            </a:r>
          </a:p>
          <a:p>
            <a:pPr>
              <a:lnSpc>
                <a:spcPct val="107000"/>
              </a:lnSpc>
            </a:pPr>
            <a:r>
              <a:rPr lang="es-MX"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Reunión del Mecanismo de Expertos sobre las Drogas de los Pueblos Indígenas</a:t>
            </a:r>
            <a:r>
              <a:rPr lang="es-MX" sz="1400" dirty="0" smtClean="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p>
          <a:p>
            <a:pPr>
              <a:lnSpc>
                <a:spcPct val="107000"/>
              </a:lnSpc>
            </a:pPr>
            <a:endParaRPr lang="en-GB" sz="14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GB" sz="1400" dirty="0">
                <a:latin typeface="Arial" panose="020B0604020202020204" pitchFamily="34" charset="0"/>
                <a:ea typeface="Times New Roman" panose="02020603050405020304" pitchFamily="18" charset="0"/>
                <a:cs typeface="Arial" panose="020B0604020202020204" pitchFamily="34" charset="0"/>
              </a:rPr>
              <a:t>First multi-stakeholder meeting to elaborate the draft Action Plan; </a:t>
            </a:r>
          </a:p>
          <a:p>
            <a:pPr>
              <a:lnSpc>
                <a:spcPct val="107000"/>
              </a:lnSpc>
            </a:pPr>
            <a:r>
              <a:rPr lang="es-MX"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Un reencuentro de varias partes para elaborar un plan de acción del proyecto</a:t>
            </a:r>
            <a:r>
              <a:rPr lang="es-MX" sz="1400" dirty="0" smtClean="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p>
          <a:p>
            <a:pPr>
              <a:lnSpc>
                <a:spcPct val="107000"/>
              </a:lnSpc>
            </a:pPr>
            <a:endParaRPr lang="en-GB" sz="14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GB" sz="1400" dirty="0">
                <a:latin typeface="Arial" panose="020B0604020202020204" pitchFamily="34" charset="0"/>
                <a:ea typeface="Times New Roman" panose="02020603050405020304" pitchFamily="18" charset="0"/>
                <a:cs typeface="Arial" panose="020B0604020202020204" pitchFamily="34" charset="0"/>
              </a:rPr>
              <a:t>Review process 2018;</a:t>
            </a:r>
          </a:p>
          <a:p>
            <a:pPr>
              <a:lnSpc>
                <a:spcPct val="107000"/>
              </a:lnSpc>
            </a:pPr>
            <a:r>
              <a:rPr lang="es-MX"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Evaluación de procesos y 2018</a:t>
            </a:r>
            <a:r>
              <a:rPr lang="es-MX" sz="1400" dirty="0" smtClean="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p>
          <a:p>
            <a:pPr>
              <a:lnSpc>
                <a:spcPct val="107000"/>
              </a:lnSpc>
            </a:pPr>
            <a:endParaRPr lang="en-GB" sz="14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GB" sz="1400" dirty="0">
                <a:effectLst/>
                <a:latin typeface="Arial" panose="020B0604020202020204" pitchFamily="34" charset="0"/>
                <a:ea typeface="Times New Roman" panose="02020603050405020304" pitchFamily="18" charset="0"/>
                <a:cs typeface="Arial" panose="020B0604020202020204" pitchFamily="34" charset="0"/>
              </a:rPr>
              <a:t>UN Permanent Forum on Indigenou</a:t>
            </a:r>
            <a:r>
              <a:rPr lang="en-GB" sz="1400" dirty="0">
                <a:latin typeface="Arial" panose="020B0604020202020204" pitchFamily="34" charset="0"/>
                <a:ea typeface="Times New Roman" panose="02020603050405020304" pitchFamily="18" charset="0"/>
                <a:cs typeface="Arial" panose="020B0604020202020204" pitchFamily="34" charset="0"/>
              </a:rPr>
              <a:t>s Issues, 17</a:t>
            </a:r>
            <a:r>
              <a:rPr lang="en-GB" sz="1400" baseline="30000" dirty="0">
                <a:latin typeface="Arial" panose="020B0604020202020204" pitchFamily="34" charset="0"/>
                <a:ea typeface="Times New Roman" panose="02020603050405020304" pitchFamily="18" charset="0"/>
                <a:cs typeface="Arial" panose="020B0604020202020204" pitchFamily="34" charset="0"/>
              </a:rPr>
              <a:t>th</a:t>
            </a:r>
            <a:r>
              <a:rPr lang="en-GB" sz="1400" dirty="0">
                <a:latin typeface="Arial" panose="020B0604020202020204" pitchFamily="34" charset="0"/>
                <a:ea typeface="Times New Roman" panose="02020603050405020304" pitchFamily="18" charset="0"/>
                <a:cs typeface="Arial" panose="020B0604020202020204" pitchFamily="34" charset="0"/>
              </a:rPr>
              <a:t> session.</a:t>
            </a:r>
          </a:p>
          <a:p>
            <a:pPr>
              <a:lnSpc>
                <a:spcPct val="107000"/>
              </a:lnSpc>
            </a:pP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Foro</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Permanente de </a:t>
            </a: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Sindicatos</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de Naciones (PFII), 17º </a:t>
            </a: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período</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de </a:t>
            </a:r>
            <a:r>
              <a:rPr lang="fr-FR" sz="14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sesiones</a:t>
            </a:r>
            <a:r>
              <a:rPr lang="fr-FR" sz="14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US" sz="14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241069" y="1511455"/>
            <a:ext cx="5561215" cy="999288"/>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Arial" panose="020B0604020202020204" pitchFamily="34" charset="0"/>
                <a:cs typeface="Arial" panose="020B0604020202020204" pitchFamily="34" charset="0"/>
              </a:rPr>
              <a:t>Consultative meetings in 2017</a:t>
            </a:r>
            <a:br>
              <a:rPr lang="en-US" sz="2000" b="1" dirty="0">
                <a:solidFill>
                  <a:schemeClr val="tx1">
                    <a:lumMod val="95000"/>
                    <a:lumOff val="5000"/>
                  </a:schemeClr>
                </a:solidFill>
                <a:latin typeface="Arial" panose="020B0604020202020204" pitchFamily="34" charset="0"/>
                <a:cs typeface="Arial" panose="020B0604020202020204" pitchFamily="34" charset="0"/>
              </a:rPr>
            </a:br>
            <a:endParaRPr lang="en-US"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000" b="1" dirty="0" err="1">
                <a:solidFill>
                  <a:schemeClr val="accent1">
                    <a:lumMod val="50000"/>
                  </a:schemeClr>
                </a:solidFill>
                <a:latin typeface="Arial" panose="020B0604020202020204" pitchFamily="34" charset="0"/>
                <a:cs typeface="Arial" panose="020B0604020202020204" pitchFamily="34" charset="0"/>
              </a:rPr>
              <a:t>Réunions</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consultatives</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en</a:t>
            </a:r>
            <a:r>
              <a:rPr lang="en-US" sz="2000" b="1" dirty="0">
                <a:solidFill>
                  <a:schemeClr val="accent1">
                    <a:lumMod val="50000"/>
                  </a:schemeClr>
                </a:solidFill>
                <a:latin typeface="Arial" panose="020B0604020202020204" pitchFamily="34" charset="0"/>
                <a:cs typeface="Arial" panose="020B0604020202020204" pitchFamily="34" charset="0"/>
              </a:rPr>
              <a:t> 2017</a:t>
            </a:r>
          </a:p>
        </p:txBody>
      </p:sp>
      <p:pic>
        <p:nvPicPr>
          <p:cNvPr id="5" name="Picture 4"/>
          <p:cNvPicPr>
            <a:picLocks noChangeAspect="1"/>
          </p:cNvPicPr>
          <p:nvPr/>
        </p:nvPicPr>
        <p:blipFill rotWithShape="1">
          <a:blip r:embed="rId3"/>
          <a:srcRect l="3620" t="-3267" r="4023" b="34704"/>
          <a:stretch/>
        </p:blipFill>
        <p:spPr>
          <a:xfrm>
            <a:off x="6968526" y="2663724"/>
            <a:ext cx="3266902" cy="3141034"/>
          </a:xfrm>
          <a:prstGeom prst="rect">
            <a:avLst/>
          </a:prstGeom>
          <a:effectLst>
            <a:outerShdw blurRad="50800" dist="38100" dir="2700000" algn="tl" rotWithShape="0">
              <a:prstClr val="black">
                <a:alpha val="40000"/>
              </a:prstClr>
            </a:outerShdw>
          </a:effectLst>
        </p:spPr>
      </p:pic>
      <p:sp>
        <p:nvSpPr>
          <p:cNvPr id="6" name="Right Arrow 5"/>
          <p:cNvSpPr/>
          <p:nvPr/>
        </p:nvSpPr>
        <p:spPr>
          <a:xfrm>
            <a:off x="5802284" y="1666854"/>
            <a:ext cx="1124678" cy="688490"/>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 name="Rectangle 6"/>
          <p:cNvSpPr/>
          <p:nvPr/>
        </p:nvSpPr>
        <p:spPr>
          <a:xfrm>
            <a:off x="6926962" y="1497327"/>
            <a:ext cx="5090290" cy="999288"/>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95000"/>
                    <a:lumOff val="5000"/>
                  </a:schemeClr>
                </a:solidFill>
                <a:latin typeface="Arial" panose="020B0604020202020204" pitchFamily="34" charset="0"/>
                <a:cs typeface="Arial" panose="020B0604020202020204" pitchFamily="34" charset="0"/>
              </a:rPr>
              <a:t/>
            </a:r>
            <a:br>
              <a:rPr lang="en-US" sz="2000" b="1" dirty="0" smtClean="0">
                <a:solidFill>
                  <a:schemeClr val="tx1">
                    <a:lumMod val="95000"/>
                    <a:lumOff val="5000"/>
                  </a:schemeClr>
                </a:solidFill>
                <a:latin typeface="Arial" panose="020B0604020202020204" pitchFamily="34" charset="0"/>
                <a:cs typeface="Arial" panose="020B0604020202020204" pitchFamily="34" charset="0"/>
              </a:rPr>
            </a:br>
            <a:r>
              <a:rPr lang="en-US" sz="2000" b="1" dirty="0" smtClean="0">
                <a:solidFill>
                  <a:schemeClr val="tx1">
                    <a:lumMod val="95000"/>
                    <a:lumOff val="5000"/>
                  </a:schemeClr>
                </a:solidFill>
                <a:latin typeface="Arial" panose="020B0604020202020204" pitchFamily="34" charset="0"/>
                <a:cs typeface="Arial" panose="020B0604020202020204" pitchFamily="34" charset="0"/>
              </a:rPr>
              <a:t>Global </a:t>
            </a:r>
            <a:r>
              <a:rPr lang="en-US" sz="2000" b="1" dirty="0">
                <a:solidFill>
                  <a:schemeClr val="tx1">
                    <a:lumMod val="95000"/>
                    <a:lumOff val="5000"/>
                  </a:schemeClr>
                </a:solidFill>
                <a:latin typeface="Arial" panose="020B0604020202020204" pitchFamily="34" charset="0"/>
                <a:cs typeface="Arial" panose="020B0604020202020204" pitchFamily="34" charset="0"/>
              </a:rPr>
              <a:t>Action Plan 2018-2020 </a:t>
            </a:r>
          </a:p>
          <a:p>
            <a:pPr algn="ctr"/>
            <a:endParaRPr lang="en-US"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es-ES" sz="2000" b="1" dirty="0">
                <a:solidFill>
                  <a:schemeClr val="accent1">
                    <a:lumMod val="50000"/>
                  </a:schemeClr>
                </a:solidFill>
                <a:latin typeface="Arial" panose="020B0604020202020204" pitchFamily="34" charset="0"/>
                <a:cs typeface="Arial" panose="020B0604020202020204" pitchFamily="34" charset="0"/>
              </a:rPr>
              <a:t>Plan de Acción Mundial 2018-2020 </a:t>
            </a:r>
          </a:p>
          <a:p>
            <a:pPr algn="ctr"/>
            <a:endParaRPr lang="es-ES" sz="2000"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6540467" y="242754"/>
            <a:ext cx="5541637" cy="954107"/>
          </a:xfrm>
          <a:prstGeom prst="rect">
            <a:avLst/>
          </a:prstGeom>
        </p:spPr>
        <p:txBody>
          <a:bodyPr wrap="square">
            <a:spAutoFit/>
          </a:bodyPr>
          <a:lstStyle/>
          <a:p>
            <a:pPr algn="ctr"/>
            <a:r>
              <a:rPr lang="en-US" sz="2800" b="1" dirty="0" err="1">
                <a:solidFill>
                  <a:srgbClr val="996633"/>
                </a:solidFill>
                <a:latin typeface="Arial" panose="020B0604020202020204" pitchFamily="34" charset="0"/>
                <a:cs typeface="Arial" panose="020B0604020202020204" pitchFamily="34" charset="0"/>
              </a:rPr>
              <a:t>Consultas</a:t>
            </a:r>
            <a:r>
              <a:rPr lang="en-US" sz="2800" b="1" dirty="0">
                <a:solidFill>
                  <a:srgbClr val="996633"/>
                </a:solidFill>
                <a:latin typeface="Arial" panose="020B0604020202020204" pitchFamily="34" charset="0"/>
                <a:cs typeface="Arial" panose="020B0604020202020204" pitchFamily="34" charset="0"/>
              </a:rPr>
              <a:t> </a:t>
            </a:r>
            <a:r>
              <a:rPr lang="en-US" sz="2800" b="1" dirty="0" err="1">
                <a:solidFill>
                  <a:srgbClr val="996633"/>
                </a:solidFill>
                <a:latin typeface="Arial" panose="020B0604020202020204" pitchFamily="34" charset="0"/>
                <a:cs typeface="Arial" panose="020B0604020202020204" pitchFamily="34" charset="0"/>
              </a:rPr>
              <a:t>internacionales</a:t>
            </a:r>
            <a:r>
              <a:rPr lang="en-US" sz="2800" b="1" dirty="0">
                <a:solidFill>
                  <a:srgbClr val="996633"/>
                </a:solidFill>
                <a:latin typeface="Arial" panose="020B0604020202020204" pitchFamily="34" charset="0"/>
                <a:cs typeface="Arial" panose="020B0604020202020204" pitchFamily="34" charset="0"/>
              </a:rPr>
              <a:t> </a:t>
            </a:r>
            <a:r>
              <a:rPr lang="en-US" sz="2800" b="1" dirty="0" smtClean="0">
                <a:solidFill>
                  <a:srgbClr val="996633"/>
                </a:solidFill>
                <a:latin typeface="Arial" panose="020B0604020202020204" pitchFamily="34" charset="0"/>
                <a:cs typeface="Arial" panose="020B0604020202020204" pitchFamily="34" charset="0"/>
              </a:rPr>
              <a:t/>
            </a:r>
            <a:br>
              <a:rPr lang="en-US" sz="2800" b="1" dirty="0" smtClean="0">
                <a:solidFill>
                  <a:srgbClr val="996633"/>
                </a:solidFill>
                <a:latin typeface="Arial" panose="020B0604020202020204" pitchFamily="34" charset="0"/>
                <a:cs typeface="Arial" panose="020B0604020202020204" pitchFamily="34" charset="0"/>
              </a:rPr>
            </a:br>
            <a:r>
              <a:rPr lang="en-US" sz="2800" b="1" dirty="0" err="1" smtClean="0">
                <a:solidFill>
                  <a:srgbClr val="996633"/>
                </a:solidFill>
                <a:latin typeface="Arial" panose="020B0604020202020204" pitchFamily="34" charset="0"/>
                <a:cs typeface="Arial" panose="020B0604020202020204" pitchFamily="34" charset="0"/>
              </a:rPr>
              <a:t>hacia</a:t>
            </a:r>
            <a:r>
              <a:rPr lang="en-US" sz="2800" b="1" dirty="0" smtClean="0">
                <a:solidFill>
                  <a:srgbClr val="996633"/>
                </a:solidFill>
                <a:latin typeface="Arial" panose="020B0604020202020204" pitchFamily="34" charset="0"/>
                <a:cs typeface="Arial" panose="020B0604020202020204" pitchFamily="34" charset="0"/>
              </a:rPr>
              <a:t> </a:t>
            </a:r>
            <a:r>
              <a:rPr lang="en-US" sz="2800" b="1" dirty="0" err="1" smtClean="0">
                <a:solidFill>
                  <a:srgbClr val="996633"/>
                </a:solidFill>
                <a:latin typeface="Arial" panose="020B0604020202020204" pitchFamily="34" charset="0"/>
                <a:cs typeface="Arial" panose="020B0604020202020204" pitchFamily="34" charset="0"/>
              </a:rPr>
              <a:t>acciones</a:t>
            </a:r>
            <a:r>
              <a:rPr lang="en-US" sz="2800" b="1" dirty="0" smtClean="0">
                <a:solidFill>
                  <a:srgbClr val="996633"/>
                </a:solidFill>
                <a:latin typeface="Arial" panose="020B0604020202020204" pitchFamily="34" charset="0"/>
                <a:cs typeface="Arial" panose="020B0604020202020204" pitchFamily="34" charset="0"/>
              </a:rPr>
              <a:t> </a:t>
            </a:r>
            <a:r>
              <a:rPr lang="en-US" sz="2800" b="1" dirty="0" err="1" smtClean="0">
                <a:solidFill>
                  <a:srgbClr val="996633"/>
                </a:solidFill>
                <a:latin typeface="Arial" panose="020B0604020202020204" pitchFamily="34" charset="0"/>
                <a:cs typeface="Arial" panose="020B0604020202020204" pitchFamily="34" charset="0"/>
              </a:rPr>
              <a:t>globales</a:t>
            </a:r>
            <a:endParaRPr lang="en-US" sz="2800" b="1" dirty="0">
              <a:solidFill>
                <a:srgbClr val="996633"/>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srcRect t="1" b="-2040"/>
          <a:stretch/>
        </p:blipFill>
        <p:spPr>
          <a:xfrm>
            <a:off x="8453603" y="3328793"/>
            <a:ext cx="3563649" cy="3354639"/>
          </a:xfrm>
          <a:prstGeom prst="rect">
            <a:avLst/>
          </a:prstGeom>
          <a:effectLst>
            <a:outerShdw blurRad="50800" dist="38100" dir="2700000" algn="tl" rotWithShape="0">
              <a:prstClr val="black">
                <a:alpha val="40000"/>
              </a:prstClr>
            </a:outerShdw>
          </a:effectLst>
        </p:spPr>
      </p:pic>
      <p:sp>
        <p:nvSpPr>
          <p:cNvPr id="9" name="Slide Number Placeholder 8"/>
          <p:cNvSpPr>
            <a:spLocks noGrp="1"/>
          </p:cNvSpPr>
          <p:nvPr>
            <p:ph type="sldNum" sz="quarter" idx="12"/>
          </p:nvPr>
        </p:nvSpPr>
        <p:spPr/>
        <p:txBody>
          <a:bodyPr/>
          <a:lstStyle/>
          <a:p>
            <a:fld id="{E02FF757-2869-254B-8F09-850A09E7852D}" type="slidenum">
              <a:rPr lang="lt-LT" smtClean="0"/>
              <a:t>28</a:t>
            </a:fld>
            <a:endParaRPr lang="lt-LT"/>
          </a:p>
        </p:txBody>
      </p:sp>
    </p:spTree>
    <p:extLst>
      <p:ext uri="{BB962C8B-B14F-4D97-AF65-F5344CB8AC3E}">
        <p14:creationId xmlns:p14="http://schemas.microsoft.com/office/powerpoint/2010/main" val="248573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3410" y="1938956"/>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Human-rights  </a:t>
            </a:r>
          </a:p>
        </p:txBody>
      </p:sp>
      <p:sp>
        <p:nvSpPr>
          <p:cNvPr id="3" name="Rectangle 2"/>
          <p:cNvSpPr/>
          <p:nvPr/>
        </p:nvSpPr>
        <p:spPr>
          <a:xfrm>
            <a:off x="1313410" y="246806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Focus on indigenous peoples</a:t>
            </a:r>
          </a:p>
        </p:txBody>
      </p:sp>
      <p:sp>
        <p:nvSpPr>
          <p:cNvPr id="4" name="Rectangle 3"/>
          <p:cNvSpPr/>
          <p:nvPr/>
        </p:nvSpPr>
        <p:spPr>
          <a:xfrm>
            <a:off x="1313410" y="3001949"/>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International standards</a:t>
            </a:r>
          </a:p>
        </p:txBody>
      </p:sp>
      <p:sp>
        <p:nvSpPr>
          <p:cNvPr id="5" name="Rectangle 4"/>
          <p:cNvSpPr/>
          <p:nvPr/>
        </p:nvSpPr>
        <p:spPr>
          <a:xfrm>
            <a:off x="1313410" y="354437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Joint action </a:t>
            </a:r>
          </a:p>
        </p:txBody>
      </p:sp>
      <p:sp>
        <p:nvSpPr>
          <p:cNvPr id="6" name="Rectangle 5"/>
          <p:cNvSpPr/>
          <p:nvPr/>
        </p:nvSpPr>
        <p:spPr>
          <a:xfrm>
            <a:off x="1313410" y="408566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Multi-</a:t>
            </a:r>
            <a:r>
              <a:rPr lang="en-US" sz="1700" b="1" dirty="0" err="1">
                <a:solidFill>
                  <a:schemeClr val="tx1">
                    <a:lumMod val="95000"/>
                    <a:lumOff val="5000"/>
                  </a:schemeClr>
                </a:solidFill>
                <a:latin typeface="Arial" panose="020B0604020202020204" pitchFamily="34" charset="0"/>
                <a:cs typeface="Arial" panose="020B0604020202020204" pitchFamily="34" charset="0"/>
              </a:rPr>
              <a:t>stakeholderism</a:t>
            </a:r>
            <a:endParaRPr lang="en-US" sz="17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ectangle 6"/>
          <p:cNvSpPr/>
          <p:nvPr/>
        </p:nvSpPr>
        <p:spPr>
          <a:xfrm>
            <a:off x="1313410" y="4626488"/>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Holistic approach</a:t>
            </a:r>
          </a:p>
        </p:txBody>
      </p:sp>
      <p:sp>
        <p:nvSpPr>
          <p:cNvPr id="8" name="Rectangle 7"/>
          <p:cNvSpPr/>
          <p:nvPr/>
        </p:nvSpPr>
        <p:spPr>
          <a:xfrm>
            <a:off x="1313410" y="5223371"/>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latin typeface="Arial" panose="020B0604020202020204" pitchFamily="34" charset="0"/>
                <a:cs typeface="Arial" panose="020B0604020202020204" pitchFamily="34" charset="0"/>
              </a:rPr>
              <a:t>Synergy among partners</a:t>
            </a:r>
          </a:p>
        </p:txBody>
      </p:sp>
      <p:sp>
        <p:nvSpPr>
          <p:cNvPr id="9" name="TextBox 8"/>
          <p:cNvSpPr txBox="1"/>
          <p:nvPr/>
        </p:nvSpPr>
        <p:spPr>
          <a:xfrm>
            <a:off x="1468973" y="731284"/>
            <a:ext cx="2985113"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Key principles</a:t>
            </a:r>
          </a:p>
        </p:txBody>
      </p:sp>
      <p:sp>
        <p:nvSpPr>
          <p:cNvPr id="10" name="Rectangle 9"/>
          <p:cNvSpPr/>
          <p:nvPr/>
        </p:nvSpPr>
        <p:spPr>
          <a:xfrm>
            <a:off x="6384206" y="731283"/>
            <a:ext cx="3531736" cy="584775"/>
          </a:xfrm>
          <a:prstGeom prst="rect">
            <a:avLst/>
          </a:prstGeom>
        </p:spPr>
        <p:txBody>
          <a:bodyPr wrap="none">
            <a:spAutoFit/>
          </a:bodyPr>
          <a:lstStyle/>
          <a:p>
            <a:r>
              <a:rPr lang="en-US" sz="3200" b="1" dirty="0" err="1">
                <a:solidFill>
                  <a:schemeClr val="accent1">
                    <a:lumMod val="50000"/>
                  </a:schemeClr>
                </a:solidFill>
                <a:latin typeface="Arial" panose="020B0604020202020204" pitchFamily="34" charset="0"/>
                <a:cs typeface="Arial" panose="020B0604020202020204" pitchFamily="34" charset="0"/>
              </a:rPr>
              <a:t>Principios</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smtClean="0">
                <a:solidFill>
                  <a:schemeClr val="accent1">
                    <a:lumMod val="50000"/>
                  </a:schemeClr>
                </a:solidFill>
                <a:latin typeface="Arial" panose="020B0604020202020204" pitchFamily="34" charset="0"/>
                <a:cs typeface="Arial" panose="020B0604020202020204" pitchFamily="34" charset="0"/>
              </a:rPr>
              <a:t>claves</a:t>
            </a:r>
            <a:endParaRPr 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6619701" y="1938956"/>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solidFill>
                  <a:schemeClr val="accent1">
                    <a:lumMod val="50000"/>
                  </a:schemeClr>
                </a:solidFill>
                <a:latin typeface="Arial" panose="020B0604020202020204" pitchFamily="34" charset="0"/>
                <a:cs typeface="Arial" panose="020B0604020202020204" pitchFamily="34" charset="0"/>
              </a:rPr>
              <a:t>Derechos </a:t>
            </a:r>
            <a:r>
              <a:rPr lang="en-US" sz="1700" b="1" dirty="0" err="1" smtClean="0">
                <a:solidFill>
                  <a:schemeClr val="accent1">
                    <a:lumMod val="50000"/>
                  </a:schemeClr>
                </a:solidFill>
                <a:latin typeface="Arial" panose="020B0604020202020204" pitchFamily="34" charset="0"/>
                <a:cs typeface="Arial" panose="020B0604020202020204" pitchFamily="34" charset="0"/>
              </a:rPr>
              <a:t>humanos</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6619701" y="246806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err="1">
                <a:solidFill>
                  <a:schemeClr val="accent1">
                    <a:lumMod val="50000"/>
                  </a:schemeClr>
                </a:solidFill>
                <a:latin typeface="Arial" panose="020B0604020202020204" pitchFamily="34" charset="0"/>
                <a:cs typeface="Arial" panose="020B0604020202020204" pitchFamily="34" charset="0"/>
              </a:rPr>
              <a:t>Centrarse</a:t>
            </a:r>
            <a:r>
              <a:rPr lang="fr-FR" sz="1700" b="1" dirty="0">
                <a:solidFill>
                  <a:schemeClr val="accent1">
                    <a:lumMod val="50000"/>
                  </a:schemeClr>
                </a:solidFill>
                <a:latin typeface="Arial" panose="020B0604020202020204" pitchFamily="34" charset="0"/>
                <a:cs typeface="Arial" panose="020B0604020202020204" pitchFamily="34" charset="0"/>
              </a:rPr>
              <a:t> en </a:t>
            </a:r>
            <a:r>
              <a:rPr lang="fr-FR" sz="1700" b="1" dirty="0" smtClean="0">
                <a:solidFill>
                  <a:schemeClr val="accent1">
                    <a:lumMod val="50000"/>
                  </a:schemeClr>
                </a:solidFill>
                <a:latin typeface="Arial" panose="020B0604020202020204" pitchFamily="34" charset="0"/>
                <a:cs typeface="Arial" panose="020B0604020202020204" pitchFamily="34" charset="0"/>
              </a:rPr>
              <a:t>los pueblos </a:t>
            </a:r>
            <a:r>
              <a:rPr lang="fr-FR" sz="1700" b="1" dirty="0" err="1" smtClean="0">
                <a:solidFill>
                  <a:schemeClr val="accent1">
                    <a:lumMod val="50000"/>
                  </a:schemeClr>
                </a:solidFill>
                <a:latin typeface="Arial" panose="020B0604020202020204" pitchFamily="34" charset="0"/>
                <a:cs typeface="Arial" panose="020B0604020202020204" pitchFamily="34" charset="0"/>
              </a:rPr>
              <a:t>indígenas</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6619701" y="3001949"/>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err="1">
                <a:solidFill>
                  <a:schemeClr val="accent1">
                    <a:lumMod val="50000"/>
                  </a:schemeClr>
                </a:solidFill>
                <a:latin typeface="Arial" panose="020B0604020202020204" pitchFamily="34" charset="0"/>
                <a:cs typeface="Arial" panose="020B0604020202020204" pitchFamily="34" charset="0"/>
              </a:rPr>
              <a:t>Normas</a:t>
            </a:r>
            <a:r>
              <a:rPr lang="en-US" sz="1700" b="1" dirty="0">
                <a:solidFill>
                  <a:schemeClr val="accent1">
                    <a:lumMod val="50000"/>
                  </a:schemeClr>
                </a:solidFill>
                <a:latin typeface="Arial" panose="020B0604020202020204" pitchFamily="34" charset="0"/>
                <a:cs typeface="Arial" panose="020B0604020202020204" pitchFamily="34" charset="0"/>
              </a:rPr>
              <a:t> </a:t>
            </a:r>
            <a:r>
              <a:rPr lang="en-US" sz="1700" b="1" dirty="0" err="1">
                <a:solidFill>
                  <a:schemeClr val="accent1">
                    <a:lumMod val="50000"/>
                  </a:schemeClr>
                </a:solidFill>
                <a:latin typeface="Arial" panose="020B0604020202020204" pitchFamily="34" charset="0"/>
                <a:cs typeface="Arial" panose="020B0604020202020204" pitchFamily="34" charset="0"/>
              </a:rPr>
              <a:t>internacionales</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6619701" y="354437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err="1" smtClean="0">
                <a:solidFill>
                  <a:schemeClr val="accent1">
                    <a:lumMod val="50000"/>
                  </a:schemeClr>
                </a:solidFill>
                <a:latin typeface="Arial" panose="020B0604020202020204" pitchFamily="34" charset="0"/>
                <a:cs typeface="Arial" panose="020B0604020202020204" pitchFamily="34" charset="0"/>
              </a:rPr>
              <a:t>Acción</a:t>
            </a:r>
            <a:r>
              <a:rPr lang="en-US" sz="1700" b="1" dirty="0" smtClean="0">
                <a:solidFill>
                  <a:schemeClr val="accent1">
                    <a:lumMod val="50000"/>
                  </a:schemeClr>
                </a:solidFill>
                <a:latin typeface="Arial" panose="020B0604020202020204" pitchFamily="34" charset="0"/>
                <a:cs typeface="Arial" panose="020B0604020202020204" pitchFamily="34" charset="0"/>
              </a:rPr>
              <a:t> </a:t>
            </a:r>
            <a:r>
              <a:rPr lang="en-US" sz="1700" b="1" dirty="0" err="1" smtClean="0">
                <a:solidFill>
                  <a:schemeClr val="accent1">
                    <a:lumMod val="50000"/>
                  </a:schemeClr>
                </a:solidFill>
                <a:latin typeface="Arial" panose="020B0604020202020204" pitchFamily="34" charset="0"/>
                <a:cs typeface="Arial" panose="020B0604020202020204" pitchFamily="34" charset="0"/>
              </a:rPr>
              <a:t>conjunta</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6619701" y="4085667"/>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err="1" smtClean="0">
                <a:solidFill>
                  <a:schemeClr val="accent1">
                    <a:lumMod val="50000"/>
                  </a:schemeClr>
                </a:solidFill>
                <a:latin typeface="Arial" panose="020B0604020202020204" pitchFamily="34" charset="0"/>
                <a:cs typeface="Arial" panose="020B0604020202020204" pitchFamily="34" charset="0"/>
              </a:rPr>
              <a:t>Múltiples</a:t>
            </a:r>
            <a:r>
              <a:rPr lang="en-US" sz="1700" b="1" dirty="0" smtClean="0">
                <a:solidFill>
                  <a:schemeClr val="accent1">
                    <a:lumMod val="50000"/>
                  </a:schemeClr>
                </a:solidFill>
                <a:latin typeface="Arial" panose="020B0604020202020204" pitchFamily="34" charset="0"/>
                <a:cs typeface="Arial" panose="020B0604020202020204" pitchFamily="34" charset="0"/>
              </a:rPr>
              <a:t> </a:t>
            </a:r>
            <a:r>
              <a:rPr lang="en-US" sz="1700" b="1" dirty="0" err="1" smtClean="0">
                <a:solidFill>
                  <a:schemeClr val="accent1">
                    <a:lumMod val="50000"/>
                  </a:schemeClr>
                </a:solidFill>
                <a:latin typeface="Arial" panose="020B0604020202020204" pitchFamily="34" charset="0"/>
                <a:cs typeface="Arial" panose="020B0604020202020204" pitchFamily="34" charset="0"/>
              </a:rPr>
              <a:t>partes</a:t>
            </a:r>
            <a:r>
              <a:rPr lang="en-US" sz="1700" b="1" dirty="0" smtClean="0">
                <a:solidFill>
                  <a:schemeClr val="accent1">
                    <a:lumMod val="50000"/>
                  </a:schemeClr>
                </a:solidFill>
                <a:latin typeface="Arial" panose="020B0604020202020204" pitchFamily="34" charset="0"/>
                <a:cs typeface="Arial" panose="020B0604020202020204" pitchFamily="34" charset="0"/>
              </a:rPr>
              <a:t> </a:t>
            </a:r>
            <a:r>
              <a:rPr lang="en-US" sz="1700" b="1" dirty="0" err="1" smtClean="0">
                <a:solidFill>
                  <a:schemeClr val="accent1">
                    <a:lumMod val="50000"/>
                  </a:schemeClr>
                </a:solidFill>
                <a:latin typeface="Arial" panose="020B0604020202020204" pitchFamily="34" charset="0"/>
                <a:cs typeface="Arial" panose="020B0604020202020204" pitchFamily="34" charset="0"/>
              </a:rPr>
              <a:t>interesadas</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6" name="Rectangle 15"/>
          <p:cNvSpPr/>
          <p:nvPr/>
        </p:nvSpPr>
        <p:spPr>
          <a:xfrm>
            <a:off x="6619701" y="4626488"/>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err="1" smtClean="0">
                <a:solidFill>
                  <a:schemeClr val="accent1">
                    <a:lumMod val="50000"/>
                  </a:schemeClr>
                </a:solidFill>
                <a:latin typeface="Arial" panose="020B0604020202020204" pitchFamily="34" charset="0"/>
                <a:cs typeface="Arial" panose="020B0604020202020204" pitchFamily="34" charset="0"/>
              </a:rPr>
              <a:t>Enfoque</a:t>
            </a:r>
            <a:r>
              <a:rPr lang="en-US" sz="1700" b="1" dirty="0" smtClean="0">
                <a:solidFill>
                  <a:schemeClr val="accent1">
                    <a:lumMod val="50000"/>
                  </a:schemeClr>
                </a:solidFill>
                <a:latin typeface="Arial" panose="020B0604020202020204" pitchFamily="34" charset="0"/>
                <a:cs typeface="Arial" panose="020B0604020202020204" pitchFamily="34" charset="0"/>
              </a:rPr>
              <a:t> </a:t>
            </a:r>
            <a:r>
              <a:rPr lang="en-US" sz="1700" b="1" dirty="0" err="1" smtClean="0">
                <a:solidFill>
                  <a:schemeClr val="accent1">
                    <a:lumMod val="50000"/>
                  </a:schemeClr>
                </a:solidFill>
                <a:latin typeface="Arial" panose="020B0604020202020204" pitchFamily="34" charset="0"/>
                <a:cs typeface="Arial" panose="020B0604020202020204" pitchFamily="34" charset="0"/>
              </a:rPr>
              <a:t>holístico</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6619701" y="5223371"/>
            <a:ext cx="3296241" cy="463686"/>
          </a:xfrm>
          <a:prstGeom prst="rect">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err="1" smtClean="0">
                <a:solidFill>
                  <a:schemeClr val="accent1">
                    <a:lumMod val="50000"/>
                  </a:schemeClr>
                </a:solidFill>
                <a:latin typeface="Arial" panose="020B0604020202020204" pitchFamily="34" charset="0"/>
                <a:cs typeface="Arial" panose="020B0604020202020204" pitchFamily="34" charset="0"/>
              </a:rPr>
              <a:t>Sinergias</a:t>
            </a:r>
            <a:r>
              <a:rPr lang="en-US" sz="1700" b="1" dirty="0" smtClean="0">
                <a:solidFill>
                  <a:schemeClr val="accent1">
                    <a:lumMod val="50000"/>
                  </a:schemeClr>
                </a:solidFill>
                <a:latin typeface="Arial" panose="020B0604020202020204" pitchFamily="34" charset="0"/>
                <a:cs typeface="Arial" panose="020B0604020202020204" pitchFamily="34" charset="0"/>
              </a:rPr>
              <a:t> entre las </a:t>
            </a:r>
            <a:r>
              <a:rPr lang="en-US" sz="1700" b="1" dirty="0" err="1" smtClean="0">
                <a:solidFill>
                  <a:schemeClr val="accent1">
                    <a:lumMod val="50000"/>
                  </a:schemeClr>
                </a:solidFill>
                <a:latin typeface="Arial" panose="020B0604020202020204" pitchFamily="34" charset="0"/>
                <a:cs typeface="Arial" panose="020B0604020202020204" pitchFamily="34" charset="0"/>
              </a:rPr>
              <a:t>partes</a:t>
            </a:r>
            <a:endParaRPr lang="en-US" sz="1700" b="1" dirty="0">
              <a:solidFill>
                <a:schemeClr val="accent1">
                  <a:lumMod val="50000"/>
                </a:schemeClr>
              </a:solidFill>
              <a:latin typeface="Arial" panose="020B0604020202020204" pitchFamily="34" charset="0"/>
              <a:cs typeface="Arial" panose="020B0604020202020204" pitchFamily="34" charset="0"/>
            </a:endParaRPr>
          </a:p>
        </p:txBody>
      </p:sp>
      <p:sp>
        <p:nvSpPr>
          <p:cNvPr id="18" name="Slide Number Placeholder 17"/>
          <p:cNvSpPr>
            <a:spLocks noGrp="1"/>
          </p:cNvSpPr>
          <p:nvPr>
            <p:ph type="sldNum" sz="quarter" idx="12"/>
          </p:nvPr>
        </p:nvSpPr>
        <p:spPr/>
        <p:txBody>
          <a:bodyPr/>
          <a:lstStyle/>
          <a:p>
            <a:fld id="{E02FF757-2869-254B-8F09-850A09E7852D}" type="slidenum">
              <a:rPr lang="lt-LT" smtClean="0"/>
              <a:t>29</a:t>
            </a:fld>
            <a:endParaRPr lang="lt-LT"/>
          </a:p>
        </p:txBody>
      </p:sp>
    </p:spTree>
    <p:extLst>
      <p:ext uri="{BB962C8B-B14F-4D97-AF65-F5344CB8AC3E}">
        <p14:creationId xmlns:p14="http://schemas.microsoft.com/office/powerpoint/2010/main" val="142171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92A5E5-613A-C941-9991-7E27D1C666DE}"/>
              </a:ext>
            </a:extLst>
          </p:cNvPr>
          <p:cNvSpPr/>
          <p:nvPr/>
        </p:nvSpPr>
        <p:spPr>
          <a:xfrm>
            <a:off x="18288" y="2770531"/>
            <a:ext cx="12192000" cy="461665"/>
          </a:xfrm>
          <a:prstGeom prst="rect">
            <a:avLst/>
          </a:prstGeom>
          <a:solidFill>
            <a:schemeClr val="accent4">
              <a:lumMod val="50000"/>
            </a:schemeClr>
          </a:solidFill>
        </p:spPr>
        <p:txBody>
          <a:bodyPr wrap="square">
            <a:spAutoFit/>
          </a:bodyPr>
          <a:lstStyle/>
          <a:p>
            <a:endParaRPr lang="en-US" sz="1200" dirty="0">
              <a:solidFill>
                <a:schemeClr val="bg1"/>
              </a:solidFill>
            </a:endParaRPr>
          </a:p>
          <a:p>
            <a:r>
              <a:rPr lang="en-US" sz="1200" dirty="0">
                <a:solidFill>
                  <a:schemeClr val="bg1"/>
                </a:solidFill>
              </a:rPr>
              <a:t>              </a:t>
            </a:r>
          </a:p>
        </p:txBody>
      </p:sp>
      <p:sp>
        <p:nvSpPr>
          <p:cNvPr id="8" name="TextBox 7">
            <a:extLst>
              <a:ext uri="{FF2B5EF4-FFF2-40B4-BE49-F238E27FC236}">
                <a16:creationId xmlns:a16="http://schemas.microsoft.com/office/drawing/2014/main" id="{AF3137CA-1473-EB41-986A-576E3514BF75}"/>
              </a:ext>
            </a:extLst>
          </p:cNvPr>
          <p:cNvSpPr txBox="1"/>
          <p:nvPr/>
        </p:nvSpPr>
        <p:spPr>
          <a:xfrm>
            <a:off x="386811" y="2753674"/>
            <a:ext cx="11837335" cy="523220"/>
          </a:xfrm>
          <a:prstGeom prst="rect">
            <a:avLst/>
          </a:prstGeom>
          <a:noFill/>
        </p:spPr>
        <p:txBody>
          <a:bodyPr wrap="square" rtlCol="0">
            <a:spAutoFit/>
          </a:bodyPr>
          <a:lstStyle/>
          <a:p>
            <a:r>
              <a:rPr lang="en-US" sz="2800" dirty="0">
                <a:solidFill>
                  <a:schemeClr val="bg1"/>
                </a:solidFill>
              </a:rPr>
              <a:t>1945	   1948                       1989         2003	        2007    2015    2019  2022-2032</a:t>
            </a:r>
          </a:p>
        </p:txBody>
      </p:sp>
      <p:sp>
        <p:nvSpPr>
          <p:cNvPr id="15" name="Rectangle 14">
            <a:extLst>
              <a:ext uri="{FF2B5EF4-FFF2-40B4-BE49-F238E27FC236}">
                <a16:creationId xmlns:a16="http://schemas.microsoft.com/office/drawing/2014/main" id="{7AACFEDC-7D65-EE4C-B757-4A9F727A117C}"/>
              </a:ext>
            </a:extLst>
          </p:cNvPr>
          <p:cNvSpPr/>
          <p:nvPr/>
        </p:nvSpPr>
        <p:spPr>
          <a:xfrm>
            <a:off x="1354737" y="1010437"/>
            <a:ext cx="1934252" cy="461665"/>
          </a:xfrm>
          <a:prstGeom prst="rect">
            <a:avLst/>
          </a:prstGeom>
        </p:spPr>
        <p:txBody>
          <a:bodyPr wrap="square">
            <a:spAutoFit/>
          </a:bodyPr>
          <a:lstStyle/>
          <a:p>
            <a:r>
              <a:rPr lang="en-US" sz="1200" dirty="0"/>
              <a:t>Universal Declaration </a:t>
            </a:r>
            <a:br>
              <a:rPr lang="en-US" sz="1200" dirty="0"/>
            </a:br>
            <a:r>
              <a:rPr lang="en-US" sz="1200" dirty="0"/>
              <a:t>of Human Rights </a:t>
            </a:r>
            <a:endParaRPr lang="lt-LT" sz="1200" dirty="0"/>
          </a:p>
        </p:txBody>
      </p:sp>
      <p:sp>
        <p:nvSpPr>
          <p:cNvPr id="16" name="Rectangle 15">
            <a:extLst>
              <a:ext uri="{FF2B5EF4-FFF2-40B4-BE49-F238E27FC236}">
                <a16:creationId xmlns:a16="http://schemas.microsoft.com/office/drawing/2014/main" id="{DAA47FF4-242B-674E-93E8-77BDF9333231}"/>
              </a:ext>
            </a:extLst>
          </p:cNvPr>
          <p:cNvSpPr/>
          <p:nvPr/>
        </p:nvSpPr>
        <p:spPr>
          <a:xfrm>
            <a:off x="8634829" y="958625"/>
            <a:ext cx="1234758" cy="1200329"/>
          </a:xfrm>
          <a:prstGeom prst="rect">
            <a:avLst/>
          </a:prstGeom>
        </p:spPr>
        <p:txBody>
          <a:bodyPr wrap="square">
            <a:spAutoFit/>
          </a:bodyPr>
          <a:lstStyle/>
          <a:p>
            <a:r>
              <a:rPr lang="en-US" sz="1200" dirty="0"/>
              <a:t>Transforming </a:t>
            </a:r>
            <a:br>
              <a:rPr lang="en-US" sz="1200" dirty="0"/>
            </a:br>
            <a:r>
              <a:rPr lang="en-US" sz="1200" dirty="0"/>
              <a:t>our world:  </a:t>
            </a:r>
            <a:br>
              <a:rPr lang="en-US" sz="1200" dirty="0"/>
            </a:br>
            <a:r>
              <a:rPr lang="en-US" sz="1200" dirty="0"/>
              <a:t>the 2030 Agenda </a:t>
            </a:r>
            <a:br>
              <a:rPr lang="en-US" sz="1200" dirty="0"/>
            </a:br>
            <a:r>
              <a:rPr lang="en-US" sz="1200" dirty="0"/>
              <a:t>for Sustainable Development </a:t>
            </a:r>
            <a:endParaRPr lang="lt-LT" sz="1200" dirty="0"/>
          </a:p>
        </p:txBody>
      </p:sp>
      <p:sp>
        <p:nvSpPr>
          <p:cNvPr id="17" name="Rectangle 16">
            <a:extLst>
              <a:ext uri="{FF2B5EF4-FFF2-40B4-BE49-F238E27FC236}">
                <a16:creationId xmlns:a16="http://schemas.microsoft.com/office/drawing/2014/main" id="{85AE44A9-8F24-B246-BA43-378D4ECED37C}"/>
              </a:ext>
            </a:extLst>
          </p:cNvPr>
          <p:cNvSpPr/>
          <p:nvPr/>
        </p:nvSpPr>
        <p:spPr>
          <a:xfrm>
            <a:off x="175298" y="982311"/>
            <a:ext cx="1493914" cy="461665"/>
          </a:xfrm>
          <a:prstGeom prst="rect">
            <a:avLst/>
          </a:prstGeom>
        </p:spPr>
        <p:txBody>
          <a:bodyPr wrap="square">
            <a:spAutoFit/>
          </a:bodyPr>
          <a:lstStyle/>
          <a:p>
            <a:r>
              <a:rPr lang="en-US" sz="1200" dirty="0">
                <a:solidFill>
                  <a:srgbClr val="222222"/>
                </a:solidFill>
              </a:rPr>
              <a:t>UNESCO Constitution</a:t>
            </a:r>
            <a:endParaRPr lang="lt-LT" sz="1200" dirty="0"/>
          </a:p>
        </p:txBody>
      </p:sp>
      <p:sp>
        <p:nvSpPr>
          <p:cNvPr id="18" name="Rectangle 17">
            <a:extLst>
              <a:ext uri="{FF2B5EF4-FFF2-40B4-BE49-F238E27FC236}">
                <a16:creationId xmlns:a16="http://schemas.microsoft.com/office/drawing/2014/main" id="{C447ED8F-D482-4C46-830D-316014F56E13}"/>
              </a:ext>
            </a:extLst>
          </p:cNvPr>
          <p:cNvSpPr/>
          <p:nvPr/>
        </p:nvSpPr>
        <p:spPr>
          <a:xfrm>
            <a:off x="7578492" y="963817"/>
            <a:ext cx="1538833" cy="830997"/>
          </a:xfrm>
          <a:prstGeom prst="rect">
            <a:avLst/>
          </a:prstGeom>
        </p:spPr>
        <p:txBody>
          <a:bodyPr wrap="square">
            <a:spAutoFit/>
          </a:bodyPr>
          <a:lstStyle/>
          <a:p>
            <a:r>
              <a:rPr lang="en-US" sz="1200" dirty="0"/>
              <a:t>United Nations Declaration of Indigenous </a:t>
            </a:r>
            <a:br>
              <a:rPr lang="en-US" sz="1200" dirty="0"/>
            </a:br>
            <a:r>
              <a:rPr lang="en-US" sz="1200" dirty="0"/>
              <a:t>Peoples </a:t>
            </a:r>
            <a:endParaRPr lang="lt-LT" sz="1200" dirty="0"/>
          </a:p>
        </p:txBody>
      </p:sp>
      <p:sp>
        <p:nvSpPr>
          <p:cNvPr id="23" name="Rectangle 22">
            <a:extLst>
              <a:ext uri="{FF2B5EF4-FFF2-40B4-BE49-F238E27FC236}">
                <a16:creationId xmlns:a16="http://schemas.microsoft.com/office/drawing/2014/main" id="{EAC21A10-F299-EA4E-894B-0BE25012B7A7}"/>
              </a:ext>
            </a:extLst>
          </p:cNvPr>
          <p:cNvSpPr/>
          <p:nvPr/>
        </p:nvSpPr>
        <p:spPr>
          <a:xfrm>
            <a:off x="9738955" y="966354"/>
            <a:ext cx="1070084" cy="830997"/>
          </a:xfrm>
          <a:prstGeom prst="rect">
            <a:avLst/>
          </a:prstGeom>
        </p:spPr>
        <p:txBody>
          <a:bodyPr wrap="square">
            <a:spAutoFit/>
          </a:bodyPr>
          <a:lstStyle/>
          <a:p>
            <a:r>
              <a:rPr lang="en-US" sz="1200" dirty="0"/>
              <a:t>International Year of Indigenous Languages </a:t>
            </a:r>
            <a:endParaRPr lang="lt-LT" sz="1200" dirty="0"/>
          </a:p>
        </p:txBody>
      </p:sp>
      <p:sp>
        <p:nvSpPr>
          <p:cNvPr id="25" name="Rectangle 24">
            <a:extLst>
              <a:ext uri="{FF2B5EF4-FFF2-40B4-BE49-F238E27FC236}">
                <a16:creationId xmlns:a16="http://schemas.microsoft.com/office/drawing/2014/main" id="{3487039B-A475-A242-A435-60869E4DF0E8}"/>
              </a:ext>
            </a:extLst>
          </p:cNvPr>
          <p:cNvSpPr/>
          <p:nvPr/>
        </p:nvSpPr>
        <p:spPr>
          <a:xfrm>
            <a:off x="10919043" y="945514"/>
            <a:ext cx="1291144" cy="830997"/>
          </a:xfrm>
          <a:prstGeom prst="rect">
            <a:avLst/>
          </a:prstGeom>
        </p:spPr>
        <p:txBody>
          <a:bodyPr wrap="square">
            <a:spAutoFit/>
          </a:bodyPr>
          <a:lstStyle/>
          <a:p>
            <a:r>
              <a:rPr lang="en-US" sz="1200" dirty="0"/>
              <a:t>International Decade of Indigenous Languages </a:t>
            </a:r>
            <a:endParaRPr lang="lt-LT" sz="1200" dirty="0"/>
          </a:p>
        </p:txBody>
      </p:sp>
      <p:sp>
        <p:nvSpPr>
          <p:cNvPr id="30" name="Rectangle 29">
            <a:extLst>
              <a:ext uri="{FF2B5EF4-FFF2-40B4-BE49-F238E27FC236}">
                <a16:creationId xmlns:a16="http://schemas.microsoft.com/office/drawing/2014/main" id="{81EDFA0C-9388-0F4B-A6AF-CAAA2BAADFDC}"/>
              </a:ext>
            </a:extLst>
          </p:cNvPr>
          <p:cNvSpPr/>
          <p:nvPr/>
        </p:nvSpPr>
        <p:spPr>
          <a:xfrm>
            <a:off x="353804" y="3596227"/>
            <a:ext cx="1238420" cy="461665"/>
          </a:xfrm>
          <a:prstGeom prst="rect">
            <a:avLst/>
          </a:prstGeom>
        </p:spPr>
        <p:txBody>
          <a:bodyPr wrap="square">
            <a:spAutoFit/>
          </a:bodyPr>
          <a:lstStyle/>
          <a:p>
            <a:r>
              <a:rPr lang="lt-LT" sz="1200" dirty="0" err="1">
                <a:solidFill>
                  <a:schemeClr val="accent2">
                    <a:lumMod val="50000"/>
                  </a:schemeClr>
                </a:solidFill>
              </a:rPr>
              <a:t>Constitución</a:t>
            </a:r>
            <a:r>
              <a:rPr lang="lt-LT" sz="1200" dirty="0">
                <a:solidFill>
                  <a:schemeClr val="accent2">
                    <a:lumMod val="50000"/>
                  </a:schemeClr>
                </a:solidFill>
              </a:rPr>
              <a:t> de </a:t>
            </a:r>
            <a:r>
              <a:rPr lang="lt-LT" sz="1200" dirty="0" err="1">
                <a:solidFill>
                  <a:schemeClr val="accent2">
                    <a:lumMod val="50000"/>
                  </a:schemeClr>
                </a:solidFill>
              </a:rPr>
              <a:t>la</a:t>
            </a:r>
            <a:r>
              <a:rPr lang="lt-LT" sz="1200" dirty="0">
                <a:solidFill>
                  <a:schemeClr val="accent2">
                    <a:lumMod val="50000"/>
                  </a:schemeClr>
                </a:solidFill>
              </a:rPr>
              <a:t> UNESCO</a:t>
            </a:r>
          </a:p>
        </p:txBody>
      </p:sp>
      <p:sp>
        <p:nvSpPr>
          <p:cNvPr id="31" name="Rectangle 30">
            <a:extLst>
              <a:ext uri="{FF2B5EF4-FFF2-40B4-BE49-F238E27FC236}">
                <a16:creationId xmlns:a16="http://schemas.microsoft.com/office/drawing/2014/main" id="{833017AA-B5C5-EA44-9840-37B364D77823}"/>
              </a:ext>
            </a:extLst>
          </p:cNvPr>
          <p:cNvSpPr/>
          <p:nvPr/>
        </p:nvSpPr>
        <p:spPr>
          <a:xfrm>
            <a:off x="1608013" y="3596226"/>
            <a:ext cx="1159297" cy="830997"/>
          </a:xfrm>
          <a:prstGeom prst="rect">
            <a:avLst/>
          </a:prstGeom>
        </p:spPr>
        <p:txBody>
          <a:bodyPr wrap="square">
            <a:spAutoFit/>
          </a:bodyPr>
          <a:lstStyle/>
          <a:p>
            <a:r>
              <a:rPr lang="lt-LT" sz="1200" dirty="0">
                <a:solidFill>
                  <a:schemeClr val="accent2">
                    <a:lumMod val="50000"/>
                  </a:schemeClr>
                </a:solidFill>
              </a:rPr>
              <a:t>La </a:t>
            </a:r>
            <a:r>
              <a:rPr lang="lt-LT" sz="1200" dirty="0" err="1" smtClean="0">
                <a:solidFill>
                  <a:schemeClr val="accent2">
                    <a:lumMod val="50000"/>
                  </a:schemeClr>
                </a:solidFill>
              </a:rPr>
              <a:t>Declaraci</a:t>
            </a:r>
            <a:r>
              <a:rPr lang="en-US" sz="1200" dirty="0">
                <a:solidFill>
                  <a:schemeClr val="accent2">
                    <a:lumMod val="50000"/>
                  </a:schemeClr>
                </a:solidFill>
              </a:rPr>
              <a:t>ó</a:t>
            </a:r>
            <a:r>
              <a:rPr lang="lt-LT" sz="1200" dirty="0" smtClean="0">
                <a:solidFill>
                  <a:schemeClr val="accent2">
                    <a:lumMod val="50000"/>
                  </a:schemeClr>
                </a:solidFill>
              </a:rPr>
              <a:t>n </a:t>
            </a:r>
            <a:r>
              <a:rPr lang="lt-LT" sz="1200" dirty="0">
                <a:solidFill>
                  <a:schemeClr val="accent2">
                    <a:lumMod val="50000"/>
                  </a:schemeClr>
                </a:solidFill>
              </a:rPr>
              <a:t>Universal de </a:t>
            </a:r>
            <a:r>
              <a:rPr lang="en-US" sz="1200" dirty="0" err="1" smtClean="0">
                <a:solidFill>
                  <a:schemeClr val="accent2">
                    <a:lumMod val="50000"/>
                  </a:schemeClr>
                </a:solidFill>
              </a:rPr>
              <a:t>los</a:t>
            </a:r>
            <a:r>
              <a:rPr lang="en-US" sz="1200" dirty="0" smtClean="0">
                <a:solidFill>
                  <a:schemeClr val="accent2">
                    <a:lumMod val="50000"/>
                  </a:schemeClr>
                </a:solidFill>
              </a:rPr>
              <a:t> </a:t>
            </a:r>
            <a:r>
              <a:rPr lang="lt-LT" sz="1200" dirty="0" err="1" smtClean="0">
                <a:solidFill>
                  <a:schemeClr val="accent2">
                    <a:lumMod val="50000"/>
                  </a:schemeClr>
                </a:solidFill>
              </a:rPr>
              <a:t>Derechos</a:t>
            </a:r>
            <a:r>
              <a:rPr lang="lt-LT" sz="1200" dirty="0" smtClean="0">
                <a:solidFill>
                  <a:schemeClr val="accent2">
                    <a:lumMod val="50000"/>
                  </a:schemeClr>
                </a:solidFill>
              </a:rPr>
              <a:t> </a:t>
            </a:r>
            <a:r>
              <a:rPr lang="lt-LT" sz="1200" dirty="0">
                <a:solidFill>
                  <a:schemeClr val="accent2">
                    <a:lumMod val="50000"/>
                  </a:schemeClr>
                </a:solidFill>
              </a:rPr>
              <a:t>Humanos</a:t>
            </a:r>
          </a:p>
        </p:txBody>
      </p:sp>
      <p:sp>
        <p:nvSpPr>
          <p:cNvPr id="32" name="Rectangle 31">
            <a:extLst>
              <a:ext uri="{FF2B5EF4-FFF2-40B4-BE49-F238E27FC236}">
                <a16:creationId xmlns:a16="http://schemas.microsoft.com/office/drawing/2014/main" id="{4FB7C841-457F-564C-B126-D753E12F8A8E}"/>
              </a:ext>
            </a:extLst>
          </p:cNvPr>
          <p:cNvSpPr/>
          <p:nvPr/>
        </p:nvSpPr>
        <p:spPr>
          <a:xfrm>
            <a:off x="7422340" y="3561862"/>
            <a:ext cx="1270255" cy="1015663"/>
          </a:xfrm>
          <a:prstGeom prst="rect">
            <a:avLst/>
          </a:prstGeom>
        </p:spPr>
        <p:txBody>
          <a:bodyPr wrap="square">
            <a:spAutoFit/>
          </a:bodyPr>
          <a:lstStyle/>
          <a:p>
            <a:r>
              <a:rPr lang="lt-LT" sz="1200" dirty="0" err="1">
                <a:solidFill>
                  <a:schemeClr val="accent2">
                    <a:lumMod val="50000"/>
                  </a:schemeClr>
                </a:solidFill>
              </a:rPr>
              <a:t>Declaración</a:t>
            </a:r>
            <a:r>
              <a:rPr lang="lt-LT" sz="1200" dirty="0">
                <a:solidFill>
                  <a:schemeClr val="accent2">
                    <a:lumMod val="50000"/>
                  </a:schemeClr>
                </a:solidFill>
              </a:rPr>
              <a:t> de </a:t>
            </a:r>
            <a:r>
              <a:rPr lang="lt-LT" sz="1200" dirty="0" err="1">
                <a:solidFill>
                  <a:schemeClr val="accent2">
                    <a:lumMod val="50000"/>
                  </a:schemeClr>
                </a:solidFill>
              </a:rPr>
              <a:t>las</a:t>
            </a:r>
            <a:r>
              <a:rPr lang="lt-LT" sz="1200" dirty="0">
                <a:solidFill>
                  <a:schemeClr val="accent2">
                    <a:lumMod val="50000"/>
                  </a:schemeClr>
                </a:solidFill>
              </a:rPr>
              <a:t> </a:t>
            </a:r>
            <a:r>
              <a:rPr lang="lt-LT" sz="1200" dirty="0" err="1">
                <a:solidFill>
                  <a:schemeClr val="accent2">
                    <a:lumMod val="50000"/>
                  </a:schemeClr>
                </a:solidFill>
              </a:rPr>
              <a:t>Naciones</a:t>
            </a:r>
            <a:r>
              <a:rPr lang="lt-LT" sz="1200" dirty="0">
                <a:solidFill>
                  <a:schemeClr val="accent2">
                    <a:lumMod val="50000"/>
                  </a:schemeClr>
                </a:solidFill>
              </a:rPr>
              <a:t> </a:t>
            </a:r>
            <a:r>
              <a:rPr lang="lt-LT" sz="1200" dirty="0" err="1">
                <a:solidFill>
                  <a:schemeClr val="accent2">
                    <a:lumMod val="50000"/>
                  </a:schemeClr>
                </a:solidFill>
              </a:rPr>
              <a:t>Unidas</a:t>
            </a:r>
            <a:r>
              <a:rPr lang="lt-LT" sz="1200" dirty="0">
                <a:solidFill>
                  <a:schemeClr val="accent2">
                    <a:lumMod val="50000"/>
                  </a:schemeClr>
                </a:solidFill>
              </a:rPr>
              <a:t> </a:t>
            </a:r>
            <a:r>
              <a:rPr lang="lt-LT" sz="1200" dirty="0" err="1">
                <a:solidFill>
                  <a:schemeClr val="accent2">
                    <a:lumMod val="50000"/>
                  </a:schemeClr>
                </a:solidFill>
              </a:rPr>
              <a:t>sobre</a:t>
            </a:r>
            <a:r>
              <a:rPr lang="lt-LT" sz="1200" dirty="0">
                <a:solidFill>
                  <a:schemeClr val="accent2">
                    <a:lumMod val="50000"/>
                  </a:schemeClr>
                </a:solidFill>
              </a:rPr>
              <a:t> los </a:t>
            </a:r>
            <a:r>
              <a:rPr lang="lt-LT" sz="1200" dirty="0" err="1">
                <a:solidFill>
                  <a:schemeClr val="accent2">
                    <a:lumMod val="50000"/>
                  </a:schemeClr>
                </a:solidFill>
              </a:rPr>
              <a:t>pueblos</a:t>
            </a:r>
            <a:r>
              <a:rPr lang="lt-LT" sz="1200" dirty="0">
                <a:solidFill>
                  <a:schemeClr val="accent2">
                    <a:lumMod val="50000"/>
                  </a:schemeClr>
                </a:solidFill>
              </a:rPr>
              <a:t> </a:t>
            </a:r>
            <a:r>
              <a:rPr lang="lt-LT" sz="1200" dirty="0" err="1">
                <a:solidFill>
                  <a:schemeClr val="accent2">
                    <a:lumMod val="50000"/>
                  </a:schemeClr>
                </a:solidFill>
              </a:rPr>
              <a:t>indígenas</a:t>
            </a:r>
            <a:endParaRPr lang="lt-LT" sz="1200" dirty="0">
              <a:solidFill>
                <a:schemeClr val="accent2">
                  <a:lumMod val="50000"/>
                </a:schemeClr>
              </a:solidFill>
            </a:endParaRPr>
          </a:p>
        </p:txBody>
      </p:sp>
      <p:sp>
        <p:nvSpPr>
          <p:cNvPr id="33" name="Rectangle 32">
            <a:extLst>
              <a:ext uri="{FF2B5EF4-FFF2-40B4-BE49-F238E27FC236}">
                <a16:creationId xmlns:a16="http://schemas.microsoft.com/office/drawing/2014/main" id="{F1F453A8-C058-5B42-B336-8D194158ABA7}"/>
              </a:ext>
            </a:extLst>
          </p:cNvPr>
          <p:cNvSpPr/>
          <p:nvPr/>
        </p:nvSpPr>
        <p:spPr>
          <a:xfrm>
            <a:off x="8661826" y="3550061"/>
            <a:ext cx="1158493" cy="1384995"/>
          </a:xfrm>
          <a:prstGeom prst="rect">
            <a:avLst/>
          </a:prstGeom>
        </p:spPr>
        <p:txBody>
          <a:bodyPr wrap="square">
            <a:spAutoFit/>
          </a:bodyPr>
          <a:lstStyle/>
          <a:p>
            <a:r>
              <a:rPr lang="lt-LT" sz="1200" dirty="0" err="1">
                <a:solidFill>
                  <a:schemeClr val="accent2">
                    <a:lumMod val="50000"/>
                  </a:schemeClr>
                </a:solidFill>
              </a:rPr>
              <a:t>Transformando</a:t>
            </a:r>
            <a:r>
              <a:rPr lang="lt-LT" sz="1200" dirty="0">
                <a:solidFill>
                  <a:schemeClr val="accent2">
                    <a:lumMod val="50000"/>
                  </a:schemeClr>
                </a:solidFill>
              </a:rPr>
              <a:t> </a:t>
            </a:r>
            <a:r>
              <a:rPr lang="lt-LT" sz="1200" dirty="0" err="1">
                <a:solidFill>
                  <a:schemeClr val="accent2">
                    <a:lumMod val="50000"/>
                  </a:schemeClr>
                </a:solidFill>
              </a:rPr>
              <a:t>nuestro</a:t>
            </a:r>
            <a:r>
              <a:rPr lang="lt-LT" sz="1200" dirty="0">
                <a:solidFill>
                  <a:schemeClr val="accent2">
                    <a:lumMod val="50000"/>
                  </a:schemeClr>
                </a:solidFill>
              </a:rPr>
              <a:t> </a:t>
            </a:r>
            <a:r>
              <a:rPr lang="lt-LT" sz="1200" dirty="0" err="1">
                <a:solidFill>
                  <a:schemeClr val="accent2">
                    <a:lumMod val="50000"/>
                  </a:schemeClr>
                </a:solidFill>
              </a:rPr>
              <a:t>mundo</a:t>
            </a:r>
            <a:r>
              <a:rPr lang="lt-LT" sz="1200" dirty="0">
                <a:solidFill>
                  <a:schemeClr val="accent2">
                    <a:lumMod val="50000"/>
                  </a:schemeClr>
                </a:solidFill>
              </a:rPr>
              <a:t>: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Agenda</a:t>
            </a:r>
            <a:r>
              <a:rPr lang="lt-LT" sz="1200" dirty="0">
                <a:solidFill>
                  <a:schemeClr val="accent2">
                    <a:lumMod val="50000"/>
                  </a:schemeClr>
                </a:solidFill>
              </a:rPr>
              <a:t> 2030 para </a:t>
            </a:r>
            <a:r>
              <a:rPr lang="lt-LT" sz="1200" dirty="0" err="1">
                <a:solidFill>
                  <a:schemeClr val="accent2">
                    <a:lumMod val="50000"/>
                  </a:schemeClr>
                </a:solidFill>
              </a:rPr>
              <a:t>el</a:t>
            </a:r>
            <a:r>
              <a:rPr lang="lt-LT" sz="1200" dirty="0">
                <a:solidFill>
                  <a:schemeClr val="accent2">
                    <a:lumMod val="50000"/>
                  </a:schemeClr>
                </a:solidFill>
              </a:rPr>
              <a:t> </a:t>
            </a:r>
            <a:r>
              <a:rPr lang="lt-LT" sz="1200" dirty="0" err="1">
                <a:solidFill>
                  <a:schemeClr val="accent2">
                    <a:lumMod val="50000"/>
                  </a:schemeClr>
                </a:solidFill>
              </a:rPr>
              <a:t>Desarrollo</a:t>
            </a:r>
            <a:r>
              <a:rPr lang="lt-LT" sz="1200" dirty="0">
                <a:solidFill>
                  <a:schemeClr val="accent2">
                    <a:lumMod val="50000"/>
                  </a:schemeClr>
                </a:solidFill>
              </a:rPr>
              <a:t> </a:t>
            </a:r>
            <a:r>
              <a:rPr lang="lt-LT" sz="1200" dirty="0" err="1">
                <a:solidFill>
                  <a:schemeClr val="accent2">
                    <a:lumMod val="50000"/>
                  </a:schemeClr>
                </a:solidFill>
              </a:rPr>
              <a:t>Sostenible</a:t>
            </a:r>
            <a:endParaRPr lang="lt-LT" sz="1200" dirty="0">
              <a:solidFill>
                <a:schemeClr val="accent2">
                  <a:lumMod val="50000"/>
                </a:schemeClr>
              </a:solidFill>
            </a:endParaRPr>
          </a:p>
        </p:txBody>
      </p:sp>
      <p:sp>
        <p:nvSpPr>
          <p:cNvPr id="34" name="Rectangle 33">
            <a:extLst>
              <a:ext uri="{FF2B5EF4-FFF2-40B4-BE49-F238E27FC236}">
                <a16:creationId xmlns:a16="http://schemas.microsoft.com/office/drawing/2014/main" id="{012FBA56-3D99-D14C-ACAF-8C5FE18FD81D}"/>
              </a:ext>
            </a:extLst>
          </p:cNvPr>
          <p:cNvSpPr/>
          <p:nvPr/>
        </p:nvSpPr>
        <p:spPr>
          <a:xfrm>
            <a:off x="9820320" y="3554651"/>
            <a:ext cx="1189295" cy="830997"/>
          </a:xfrm>
          <a:prstGeom prst="rect">
            <a:avLst/>
          </a:prstGeom>
        </p:spPr>
        <p:txBody>
          <a:bodyPr wrap="square">
            <a:spAutoFit/>
          </a:bodyPr>
          <a:lstStyle/>
          <a:p>
            <a:r>
              <a:rPr lang="lt-LT" sz="1200" dirty="0" err="1">
                <a:solidFill>
                  <a:schemeClr val="accent2">
                    <a:lumMod val="50000"/>
                  </a:schemeClr>
                </a:solidFill>
              </a:rPr>
              <a:t>Año</a:t>
            </a:r>
            <a:r>
              <a:rPr lang="lt-LT" sz="1200" dirty="0">
                <a:solidFill>
                  <a:schemeClr val="accent2">
                    <a:lumMod val="50000"/>
                  </a:schemeClr>
                </a:solidFill>
              </a:rPr>
              <a:t> </a:t>
            </a:r>
            <a:r>
              <a:rPr lang="lt-LT" sz="1200" dirty="0" err="1">
                <a:solidFill>
                  <a:schemeClr val="accent2">
                    <a:lumMod val="50000"/>
                  </a:schemeClr>
                </a:solidFill>
              </a:rPr>
              <a:t>Internacional</a:t>
            </a:r>
            <a:r>
              <a:rPr lang="lt-LT" sz="1200" dirty="0">
                <a:solidFill>
                  <a:schemeClr val="accent2">
                    <a:lumMod val="50000"/>
                  </a:schemeClr>
                </a:solidFill>
              </a:rPr>
              <a:t> de </a:t>
            </a:r>
            <a:r>
              <a:rPr lang="lt-LT" sz="1200" dirty="0" err="1">
                <a:solidFill>
                  <a:schemeClr val="accent2">
                    <a:lumMod val="50000"/>
                  </a:schemeClr>
                </a:solidFill>
              </a:rPr>
              <a:t>las</a:t>
            </a:r>
            <a:r>
              <a:rPr lang="lt-LT" sz="1200" dirty="0">
                <a:solidFill>
                  <a:schemeClr val="accent2">
                    <a:lumMod val="50000"/>
                  </a:schemeClr>
                </a:solidFill>
              </a:rPr>
              <a:t> </a:t>
            </a:r>
            <a:r>
              <a:rPr lang="lt-LT" sz="1200" dirty="0" err="1">
                <a:solidFill>
                  <a:schemeClr val="accent2">
                    <a:lumMod val="50000"/>
                  </a:schemeClr>
                </a:solidFill>
              </a:rPr>
              <a:t>Lenguas</a:t>
            </a:r>
            <a:r>
              <a:rPr lang="lt-LT" sz="1200" dirty="0">
                <a:solidFill>
                  <a:schemeClr val="accent2">
                    <a:lumMod val="50000"/>
                  </a:schemeClr>
                </a:solidFill>
              </a:rPr>
              <a:t> </a:t>
            </a:r>
            <a:r>
              <a:rPr lang="lt-LT" sz="1200" dirty="0" err="1">
                <a:solidFill>
                  <a:schemeClr val="accent2">
                    <a:lumMod val="50000"/>
                  </a:schemeClr>
                </a:solidFill>
              </a:rPr>
              <a:t>Indígenas</a:t>
            </a:r>
            <a:endParaRPr lang="lt-LT" sz="1200" dirty="0">
              <a:solidFill>
                <a:schemeClr val="accent2">
                  <a:lumMod val="50000"/>
                </a:schemeClr>
              </a:solidFill>
            </a:endParaRPr>
          </a:p>
        </p:txBody>
      </p:sp>
      <p:sp>
        <p:nvSpPr>
          <p:cNvPr id="35" name="Rectangle 34">
            <a:extLst>
              <a:ext uri="{FF2B5EF4-FFF2-40B4-BE49-F238E27FC236}">
                <a16:creationId xmlns:a16="http://schemas.microsoft.com/office/drawing/2014/main" id="{1636D351-FA4D-3A4E-B10B-F473F0702F45}"/>
              </a:ext>
            </a:extLst>
          </p:cNvPr>
          <p:cNvSpPr/>
          <p:nvPr/>
        </p:nvSpPr>
        <p:spPr>
          <a:xfrm>
            <a:off x="11036613" y="3567719"/>
            <a:ext cx="1140527" cy="830997"/>
          </a:xfrm>
          <a:prstGeom prst="rect">
            <a:avLst/>
          </a:prstGeom>
        </p:spPr>
        <p:txBody>
          <a:bodyPr wrap="square">
            <a:spAutoFit/>
          </a:bodyPr>
          <a:lstStyle/>
          <a:p>
            <a:r>
              <a:rPr lang="lt-LT" sz="1200" dirty="0" err="1">
                <a:solidFill>
                  <a:schemeClr val="accent2">
                    <a:lumMod val="50000"/>
                  </a:schemeClr>
                </a:solidFill>
              </a:rPr>
              <a:t>Decenio</a:t>
            </a:r>
            <a:r>
              <a:rPr lang="lt-LT" sz="1200" dirty="0">
                <a:solidFill>
                  <a:schemeClr val="accent2">
                    <a:lumMod val="50000"/>
                  </a:schemeClr>
                </a:solidFill>
              </a:rPr>
              <a:t> </a:t>
            </a:r>
            <a:r>
              <a:rPr lang="lt-LT" sz="1200" dirty="0" err="1">
                <a:solidFill>
                  <a:schemeClr val="accent2">
                    <a:lumMod val="50000"/>
                  </a:schemeClr>
                </a:solidFill>
              </a:rPr>
              <a:t>Internacional</a:t>
            </a:r>
            <a:r>
              <a:rPr lang="lt-LT" sz="1200" dirty="0">
                <a:solidFill>
                  <a:schemeClr val="accent2">
                    <a:lumMod val="50000"/>
                  </a:schemeClr>
                </a:solidFill>
              </a:rPr>
              <a:t> de </a:t>
            </a:r>
            <a:r>
              <a:rPr lang="lt-LT" sz="1200" dirty="0" err="1">
                <a:solidFill>
                  <a:schemeClr val="accent2">
                    <a:lumMod val="50000"/>
                  </a:schemeClr>
                </a:solidFill>
              </a:rPr>
              <a:t>las</a:t>
            </a:r>
            <a:r>
              <a:rPr lang="lt-LT" sz="1200" dirty="0">
                <a:solidFill>
                  <a:schemeClr val="accent2">
                    <a:lumMod val="50000"/>
                  </a:schemeClr>
                </a:solidFill>
              </a:rPr>
              <a:t> </a:t>
            </a:r>
            <a:r>
              <a:rPr lang="lt-LT" sz="1200" dirty="0" err="1">
                <a:solidFill>
                  <a:schemeClr val="accent2">
                    <a:lumMod val="50000"/>
                  </a:schemeClr>
                </a:solidFill>
              </a:rPr>
              <a:t>Lenguas</a:t>
            </a:r>
            <a:r>
              <a:rPr lang="lt-LT" sz="1200" dirty="0">
                <a:solidFill>
                  <a:schemeClr val="accent2">
                    <a:lumMod val="50000"/>
                  </a:schemeClr>
                </a:solidFill>
              </a:rPr>
              <a:t> </a:t>
            </a:r>
            <a:r>
              <a:rPr lang="lt-LT" sz="1200" dirty="0" err="1">
                <a:solidFill>
                  <a:schemeClr val="accent2">
                    <a:lumMod val="50000"/>
                  </a:schemeClr>
                </a:solidFill>
              </a:rPr>
              <a:t>Indígenas</a:t>
            </a:r>
            <a:endParaRPr lang="lt-LT" sz="1200" dirty="0">
              <a:solidFill>
                <a:schemeClr val="accent2">
                  <a:lumMod val="50000"/>
                </a:schemeClr>
              </a:solidFill>
            </a:endParaRPr>
          </a:p>
        </p:txBody>
      </p:sp>
      <p:sp>
        <p:nvSpPr>
          <p:cNvPr id="3" name="Rectangle 2">
            <a:extLst>
              <a:ext uri="{FF2B5EF4-FFF2-40B4-BE49-F238E27FC236}">
                <a16:creationId xmlns:a16="http://schemas.microsoft.com/office/drawing/2014/main" id="{767D4EE3-FA00-2640-B406-DFB10E5980D6}"/>
              </a:ext>
            </a:extLst>
          </p:cNvPr>
          <p:cNvSpPr/>
          <p:nvPr/>
        </p:nvSpPr>
        <p:spPr>
          <a:xfrm>
            <a:off x="5253275" y="984327"/>
            <a:ext cx="1387728" cy="1569660"/>
          </a:xfrm>
          <a:prstGeom prst="rect">
            <a:avLst/>
          </a:prstGeom>
        </p:spPr>
        <p:txBody>
          <a:bodyPr wrap="square">
            <a:spAutoFit/>
          </a:bodyPr>
          <a:lstStyle/>
          <a:p>
            <a:r>
              <a:rPr lang="en-US" sz="1200" dirty="0"/>
              <a:t>Recommendation concerning the Promotion and </a:t>
            </a:r>
            <a:br>
              <a:rPr lang="en-US" sz="1200" dirty="0"/>
            </a:br>
            <a:r>
              <a:rPr lang="en-US" sz="1200" dirty="0"/>
              <a:t>Use of Multilingualism and Universal Access to Cyberspace</a:t>
            </a:r>
            <a:endParaRPr lang="lt-LT" sz="1200" dirty="0"/>
          </a:p>
        </p:txBody>
      </p:sp>
      <p:sp>
        <p:nvSpPr>
          <p:cNvPr id="4" name="Rectangle 3">
            <a:extLst>
              <a:ext uri="{FF2B5EF4-FFF2-40B4-BE49-F238E27FC236}">
                <a16:creationId xmlns:a16="http://schemas.microsoft.com/office/drawing/2014/main" id="{2FFBEC32-0BB1-9F48-988B-075155B7D017}"/>
              </a:ext>
            </a:extLst>
          </p:cNvPr>
          <p:cNvSpPr/>
          <p:nvPr/>
        </p:nvSpPr>
        <p:spPr>
          <a:xfrm>
            <a:off x="5209646" y="3559434"/>
            <a:ext cx="1211576" cy="1569660"/>
          </a:xfrm>
          <a:prstGeom prst="rect">
            <a:avLst/>
          </a:prstGeom>
        </p:spPr>
        <p:txBody>
          <a:bodyPr wrap="square">
            <a:spAutoFit/>
          </a:bodyPr>
          <a:lstStyle/>
          <a:p>
            <a:r>
              <a:rPr lang="en-US" sz="1200" dirty="0" err="1">
                <a:solidFill>
                  <a:schemeClr val="accent2">
                    <a:lumMod val="50000"/>
                  </a:schemeClr>
                </a:solidFill>
              </a:rPr>
              <a:t>Recomendación</a:t>
            </a:r>
            <a:r>
              <a:rPr lang="en-US" sz="1200" dirty="0">
                <a:solidFill>
                  <a:schemeClr val="accent2">
                    <a:lumMod val="50000"/>
                  </a:schemeClr>
                </a:solidFill>
              </a:rPr>
              <a:t> </a:t>
            </a:r>
            <a:r>
              <a:rPr lang="en-US" sz="1200" dirty="0" err="1">
                <a:solidFill>
                  <a:schemeClr val="accent2">
                    <a:lumMod val="50000"/>
                  </a:schemeClr>
                </a:solidFill>
              </a:rPr>
              <a:t>sobre</a:t>
            </a:r>
            <a:r>
              <a:rPr lang="en-US" sz="1200" dirty="0">
                <a:solidFill>
                  <a:schemeClr val="accent2">
                    <a:lumMod val="50000"/>
                  </a:schemeClr>
                </a:solidFill>
              </a:rPr>
              <a:t> la </a:t>
            </a:r>
            <a:r>
              <a:rPr lang="en-US" sz="1200" dirty="0" err="1">
                <a:solidFill>
                  <a:schemeClr val="accent2">
                    <a:lumMod val="50000"/>
                  </a:schemeClr>
                </a:solidFill>
              </a:rPr>
              <a:t>promoción</a:t>
            </a:r>
            <a:r>
              <a:rPr lang="en-US" sz="1200" dirty="0">
                <a:solidFill>
                  <a:schemeClr val="accent2">
                    <a:lumMod val="50000"/>
                  </a:schemeClr>
                </a:solidFill>
              </a:rPr>
              <a:t> y el </a:t>
            </a:r>
            <a:r>
              <a:rPr lang="en-US" sz="1200" dirty="0" err="1">
                <a:solidFill>
                  <a:schemeClr val="accent2">
                    <a:lumMod val="50000"/>
                  </a:schemeClr>
                </a:solidFill>
              </a:rPr>
              <a:t>uso</a:t>
            </a:r>
            <a:r>
              <a:rPr lang="en-US" sz="1200" dirty="0">
                <a:solidFill>
                  <a:schemeClr val="accent2">
                    <a:lumMod val="50000"/>
                  </a:schemeClr>
                </a:solidFill>
              </a:rPr>
              <a:t> del </a:t>
            </a:r>
            <a:r>
              <a:rPr lang="en-US" sz="1200" dirty="0" err="1">
                <a:solidFill>
                  <a:schemeClr val="accent2">
                    <a:lumMod val="50000"/>
                  </a:schemeClr>
                </a:solidFill>
              </a:rPr>
              <a:t>plurilingüismo</a:t>
            </a:r>
            <a:r>
              <a:rPr lang="en-US" sz="1200" dirty="0">
                <a:solidFill>
                  <a:schemeClr val="accent2">
                    <a:lumMod val="50000"/>
                  </a:schemeClr>
                </a:solidFill>
              </a:rPr>
              <a:t> y el </a:t>
            </a:r>
            <a:r>
              <a:rPr lang="en-US" sz="1200" dirty="0" err="1">
                <a:solidFill>
                  <a:schemeClr val="accent2">
                    <a:lumMod val="50000"/>
                  </a:schemeClr>
                </a:solidFill>
              </a:rPr>
              <a:t>acceso</a:t>
            </a:r>
            <a:r>
              <a:rPr lang="en-US" sz="1200" dirty="0">
                <a:solidFill>
                  <a:schemeClr val="accent2">
                    <a:lumMod val="50000"/>
                  </a:schemeClr>
                </a:solidFill>
              </a:rPr>
              <a:t> universal al </a:t>
            </a:r>
            <a:r>
              <a:rPr lang="en-US" sz="1200" dirty="0" err="1">
                <a:solidFill>
                  <a:schemeClr val="accent2">
                    <a:lumMod val="50000"/>
                  </a:schemeClr>
                </a:solidFill>
              </a:rPr>
              <a:t>ciberespacio</a:t>
            </a:r>
            <a:endParaRPr lang="lt-LT" sz="1200" dirty="0">
              <a:solidFill>
                <a:schemeClr val="accent2">
                  <a:lumMod val="50000"/>
                </a:schemeClr>
              </a:solidFill>
            </a:endParaRPr>
          </a:p>
        </p:txBody>
      </p:sp>
      <p:sp>
        <p:nvSpPr>
          <p:cNvPr id="5" name="Rectangle 4">
            <a:extLst>
              <a:ext uri="{FF2B5EF4-FFF2-40B4-BE49-F238E27FC236}">
                <a16:creationId xmlns:a16="http://schemas.microsoft.com/office/drawing/2014/main" id="{5B638B61-3384-3A46-816D-D24D31A417B8}"/>
              </a:ext>
            </a:extLst>
          </p:cNvPr>
          <p:cNvSpPr/>
          <p:nvPr/>
        </p:nvSpPr>
        <p:spPr>
          <a:xfrm>
            <a:off x="6429270" y="982479"/>
            <a:ext cx="1403789" cy="1015663"/>
          </a:xfrm>
          <a:prstGeom prst="rect">
            <a:avLst/>
          </a:prstGeom>
        </p:spPr>
        <p:txBody>
          <a:bodyPr wrap="square">
            <a:spAutoFit/>
          </a:bodyPr>
          <a:lstStyle/>
          <a:p>
            <a:r>
              <a:rPr lang="en-US" sz="1200" dirty="0"/>
              <a:t>Convention for </a:t>
            </a:r>
            <a:br>
              <a:rPr lang="en-US" sz="1200" dirty="0"/>
            </a:br>
            <a:r>
              <a:rPr lang="en-US" sz="1200" dirty="0"/>
              <a:t>the Safeguarding </a:t>
            </a:r>
            <a:br>
              <a:rPr lang="en-US" sz="1200" dirty="0"/>
            </a:br>
            <a:r>
              <a:rPr lang="en-US" sz="1200" dirty="0"/>
              <a:t>of the Intangible Cultural </a:t>
            </a:r>
            <a:br>
              <a:rPr lang="en-US" sz="1200" dirty="0"/>
            </a:br>
            <a:r>
              <a:rPr lang="en-US" sz="1200" dirty="0"/>
              <a:t>Heritage</a:t>
            </a:r>
            <a:endParaRPr lang="lt-LT" sz="1200" dirty="0"/>
          </a:p>
        </p:txBody>
      </p:sp>
      <p:sp>
        <p:nvSpPr>
          <p:cNvPr id="6" name="Rectangle 5">
            <a:extLst>
              <a:ext uri="{FF2B5EF4-FFF2-40B4-BE49-F238E27FC236}">
                <a16:creationId xmlns:a16="http://schemas.microsoft.com/office/drawing/2014/main" id="{DAE2375E-13C1-8C4C-82FD-FB56463DC9FB}"/>
              </a:ext>
            </a:extLst>
          </p:cNvPr>
          <p:cNvSpPr/>
          <p:nvPr/>
        </p:nvSpPr>
        <p:spPr>
          <a:xfrm>
            <a:off x="6305544" y="3596226"/>
            <a:ext cx="1158494" cy="1200329"/>
          </a:xfrm>
          <a:prstGeom prst="rect">
            <a:avLst/>
          </a:prstGeom>
        </p:spPr>
        <p:txBody>
          <a:bodyPr wrap="square">
            <a:spAutoFit/>
          </a:bodyPr>
          <a:lstStyle/>
          <a:p>
            <a:r>
              <a:rPr lang="en-US" sz="1200" dirty="0" err="1">
                <a:solidFill>
                  <a:schemeClr val="accent2">
                    <a:lumMod val="50000"/>
                  </a:schemeClr>
                </a:solidFill>
              </a:rPr>
              <a:t>Convención</a:t>
            </a:r>
            <a:r>
              <a:rPr lang="en-US" sz="1200" dirty="0">
                <a:solidFill>
                  <a:schemeClr val="accent2">
                    <a:lumMod val="50000"/>
                  </a:schemeClr>
                </a:solidFill>
              </a:rPr>
              <a:t> para la </a:t>
            </a:r>
            <a:r>
              <a:rPr lang="en-US" sz="1200" dirty="0" err="1">
                <a:solidFill>
                  <a:schemeClr val="accent2">
                    <a:lumMod val="50000"/>
                  </a:schemeClr>
                </a:solidFill>
              </a:rPr>
              <a:t>Salvaguardia</a:t>
            </a:r>
            <a:r>
              <a:rPr lang="en-US" sz="1200" dirty="0">
                <a:solidFill>
                  <a:schemeClr val="accent2">
                    <a:lumMod val="50000"/>
                  </a:schemeClr>
                </a:solidFill>
              </a:rPr>
              <a:t> del </a:t>
            </a:r>
            <a:r>
              <a:rPr lang="en-US" sz="1200" dirty="0" err="1">
                <a:solidFill>
                  <a:schemeClr val="accent2">
                    <a:lumMod val="50000"/>
                  </a:schemeClr>
                </a:solidFill>
              </a:rPr>
              <a:t>Patrimonio</a:t>
            </a:r>
            <a:r>
              <a:rPr lang="en-US" sz="1200" dirty="0">
                <a:solidFill>
                  <a:schemeClr val="accent2">
                    <a:lumMod val="50000"/>
                  </a:schemeClr>
                </a:solidFill>
              </a:rPr>
              <a:t> Cultural </a:t>
            </a:r>
            <a:r>
              <a:rPr lang="en-US" sz="1200" dirty="0" err="1">
                <a:solidFill>
                  <a:schemeClr val="accent2">
                    <a:lumMod val="50000"/>
                  </a:schemeClr>
                </a:solidFill>
              </a:rPr>
              <a:t>Inmaterial</a:t>
            </a:r>
            <a:endParaRPr lang="en-US" sz="1200" i="0" dirty="0">
              <a:solidFill>
                <a:schemeClr val="accent2">
                  <a:lumMod val="50000"/>
                </a:schemeClr>
              </a:solidFill>
              <a:effectLst/>
            </a:endParaRPr>
          </a:p>
        </p:txBody>
      </p:sp>
      <p:sp>
        <p:nvSpPr>
          <p:cNvPr id="7" name="Rectangle 6">
            <a:extLst>
              <a:ext uri="{FF2B5EF4-FFF2-40B4-BE49-F238E27FC236}">
                <a16:creationId xmlns:a16="http://schemas.microsoft.com/office/drawing/2014/main" id="{7B73360A-4090-CB4A-9AAF-872B1FA2C24A}"/>
              </a:ext>
            </a:extLst>
          </p:cNvPr>
          <p:cNvSpPr/>
          <p:nvPr/>
        </p:nvSpPr>
        <p:spPr>
          <a:xfrm>
            <a:off x="4090759" y="997913"/>
            <a:ext cx="1433017" cy="1200329"/>
          </a:xfrm>
          <a:prstGeom prst="rect">
            <a:avLst/>
          </a:prstGeom>
        </p:spPr>
        <p:txBody>
          <a:bodyPr wrap="square">
            <a:spAutoFit/>
          </a:bodyPr>
          <a:lstStyle/>
          <a:p>
            <a:r>
              <a:rPr lang="en-US" altLang="en-US" sz="1200" dirty="0"/>
              <a:t>Convention 169 Concerning Indigenous and Tribal Peoples in Independent Countries </a:t>
            </a:r>
            <a:endParaRPr lang="lt-LT" sz="1200" dirty="0"/>
          </a:p>
        </p:txBody>
      </p:sp>
      <p:sp>
        <p:nvSpPr>
          <p:cNvPr id="9" name="Rectangle 8">
            <a:extLst>
              <a:ext uri="{FF2B5EF4-FFF2-40B4-BE49-F238E27FC236}">
                <a16:creationId xmlns:a16="http://schemas.microsoft.com/office/drawing/2014/main" id="{D64DEC77-157A-0E47-9E50-8341E6D0BBF8}"/>
              </a:ext>
            </a:extLst>
          </p:cNvPr>
          <p:cNvSpPr/>
          <p:nvPr/>
        </p:nvSpPr>
        <p:spPr>
          <a:xfrm>
            <a:off x="3965100" y="3559434"/>
            <a:ext cx="1178308" cy="1200329"/>
          </a:xfrm>
          <a:prstGeom prst="rect">
            <a:avLst/>
          </a:prstGeom>
        </p:spPr>
        <p:txBody>
          <a:bodyPr wrap="square">
            <a:spAutoFit/>
          </a:bodyPr>
          <a:lstStyle/>
          <a:p>
            <a:r>
              <a:rPr lang="lt-LT" sz="1200" dirty="0" err="1">
                <a:solidFill>
                  <a:schemeClr val="accent2">
                    <a:lumMod val="50000"/>
                  </a:schemeClr>
                </a:solidFill>
              </a:rPr>
              <a:t>Convenio</a:t>
            </a:r>
            <a:r>
              <a:rPr lang="lt-LT" sz="1200" dirty="0">
                <a:solidFill>
                  <a:schemeClr val="accent2">
                    <a:lumMod val="50000"/>
                  </a:schemeClr>
                </a:solidFill>
              </a:rPr>
              <a:t> 169 </a:t>
            </a:r>
            <a:r>
              <a:rPr lang="lt-LT" sz="1200" dirty="0" err="1">
                <a:solidFill>
                  <a:schemeClr val="accent2">
                    <a:lumMod val="50000"/>
                  </a:schemeClr>
                </a:solidFill>
              </a:rPr>
              <a:t>sobre</a:t>
            </a:r>
            <a:r>
              <a:rPr lang="lt-LT" sz="1200" dirty="0">
                <a:solidFill>
                  <a:schemeClr val="accent2">
                    <a:lumMod val="50000"/>
                  </a:schemeClr>
                </a:solidFill>
              </a:rPr>
              <a:t> </a:t>
            </a:r>
            <a:r>
              <a:rPr lang="lt-LT" sz="1200" dirty="0" err="1">
                <a:solidFill>
                  <a:schemeClr val="accent2">
                    <a:lumMod val="50000"/>
                  </a:schemeClr>
                </a:solidFill>
              </a:rPr>
              <a:t>pueblos</a:t>
            </a:r>
            <a:r>
              <a:rPr lang="lt-LT" sz="1200" dirty="0">
                <a:solidFill>
                  <a:schemeClr val="accent2">
                    <a:lumMod val="50000"/>
                  </a:schemeClr>
                </a:solidFill>
              </a:rPr>
              <a:t> </a:t>
            </a:r>
            <a:r>
              <a:rPr lang="lt-LT" sz="1200" dirty="0" err="1">
                <a:solidFill>
                  <a:schemeClr val="accent2">
                    <a:lumMod val="50000"/>
                  </a:schemeClr>
                </a:solidFill>
              </a:rPr>
              <a:t>indígenas</a:t>
            </a:r>
            <a:r>
              <a:rPr lang="lt-LT" sz="1200" dirty="0">
                <a:solidFill>
                  <a:schemeClr val="accent2">
                    <a:lumMod val="50000"/>
                  </a:schemeClr>
                </a:solidFill>
              </a:rPr>
              <a:t> y </a:t>
            </a:r>
            <a:r>
              <a:rPr lang="lt-LT" sz="1200" dirty="0" err="1">
                <a:solidFill>
                  <a:schemeClr val="accent2">
                    <a:lumMod val="50000"/>
                  </a:schemeClr>
                </a:solidFill>
              </a:rPr>
              <a:t>tribales</a:t>
            </a:r>
            <a:r>
              <a:rPr lang="lt-LT" sz="1200" dirty="0">
                <a:solidFill>
                  <a:schemeClr val="accent2">
                    <a:lumMod val="50000"/>
                  </a:schemeClr>
                </a:solidFill>
              </a:rPr>
              <a:t> </a:t>
            </a:r>
            <a:r>
              <a:rPr lang="lt-LT" sz="1200" dirty="0" err="1">
                <a:solidFill>
                  <a:schemeClr val="accent2">
                    <a:lumMod val="50000"/>
                  </a:schemeClr>
                </a:solidFill>
              </a:rPr>
              <a:t>en</a:t>
            </a:r>
            <a:r>
              <a:rPr lang="lt-LT" sz="1200" dirty="0">
                <a:solidFill>
                  <a:schemeClr val="accent2">
                    <a:lumMod val="50000"/>
                  </a:schemeClr>
                </a:solidFill>
              </a:rPr>
              <a:t> </a:t>
            </a:r>
            <a:r>
              <a:rPr lang="lt-LT" sz="1200" dirty="0" err="1">
                <a:solidFill>
                  <a:schemeClr val="accent2">
                    <a:lumMod val="50000"/>
                  </a:schemeClr>
                </a:solidFill>
              </a:rPr>
              <a:t>países</a:t>
            </a:r>
            <a:r>
              <a:rPr lang="lt-LT" sz="1200" dirty="0">
                <a:solidFill>
                  <a:schemeClr val="accent2">
                    <a:lumMod val="50000"/>
                  </a:schemeClr>
                </a:solidFill>
              </a:rPr>
              <a:t> </a:t>
            </a:r>
            <a:r>
              <a:rPr lang="lt-LT" sz="1200" dirty="0" err="1">
                <a:solidFill>
                  <a:schemeClr val="accent2">
                    <a:lumMod val="50000"/>
                  </a:schemeClr>
                </a:solidFill>
              </a:rPr>
              <a:t>independientes</a:t>
            </a:r>
            <a:endParaRPr lang="lt-LT" sz="1200" dirty="0">
              <a:solidFill>
                <a:schemeClr val="accent2">
                  <a:lumMod val="50000"/>
                </a:schemeClr>
              </a:solidFill>
            </a:endParaRPr>
          </a:p>
        </p:txBody>
      </p:sp>
      <p:sp>
        <p:nvSpPr>
          <p:cNvPr id="10" name="Slide Number Placeholder 9"/>
          <p:cNvSpPr>
            <a:spLocks noGrp="1"/>
          </p:cNvSpPr>
          <p:nvPr>
            <p:ph type="sldNum" sz="quarter" idx="12"/>
          </p:nvPr>
        </p:nvSpPr>
        <p:spPr/>
        <p:txBody>
          <a:bodyPr/>
          <a:lstStyle/>
          <a:p>
            <a:fld id="{E02FF757-2869-254B-8F09-850A09E7852D}" type="slidenum">
              <a:rPr lang="lt-LT" smtClean="0"/>
              <a:t>3</a:t>
            </a:fld>
            <a:endParaRPr lang="lt-LT"/>
          </a:p>
        </p:txBody>
      </p:sp>
    </p:spTree>
    <p:extLst>
      <p:ext uri="{BB962C8B-B14F-4D97-AF65-F5344CB8AC3E}">
        <p14:creationId xmlns:p14="http://schemas.microsoft.com/office/powerpoint/2010/main" val="2764466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4073" y="387445"/>
            <a:ext cx="4862945" cy="1077218"/>
          </a:xfrm>
          <a:prstGeom prst="rect">
            <a:avLst/>
          </a:prstGeom>
          <a:noFill/>
        </p:spPr>
        <p:txBody>
          <a:bodyPr wrap="square" rtlCol="0">
            <a:spAutoFit/>
          </a:bodyPr>
          <a:lstStyle/>
          <a:p>
            <a:pPr algn="ctr"/>
            <a:r>
              <a:rPr lang="es-ES" sz="3200" b="1" dirty="0">
                <a:latin typeface="Arial" panose="020B0604020202020204" pitchFamily="34" charset="0"/>
                <a:cs typeface="Arial" panose="020B0604020202020204" pitchFamily="34" charset="0"/>
              </a:rPr>
              <a:t>3 </a:t>
            </a:r>
            <a:r>
              <a:rPr lang="es-ES" sz="3200" b="1" dirty="0" err="1">
                <a:latin typeface="Arial" panose="020B0604020202020204" pitchFamily="34" charset="0"/>
                <a:cs typeface="Arial" panose="020B0604020202020204" pitchFamily="34" charset="0"/>
              </a:rPr>
              <a:t>thematic</a:t>
            </a:r>
            <a:r>
              <a:rPr lang="es-ES" sz="3200" b="1" dirty="0">
                <a:latin typeface="Arial" panose="020B0604020202020204" pitchFamily="34" charset="0"/>
                <a:cs typeface="Arial" panose="020B0604020202020204" pitchFamily="34" charset="0"/>
              </a:rPr>
              <a:t> </a:t>
            </a:r>
            <a:r>
              <a:rPr lang="es-ES" sz="3200" b="1" dirty="0" err="1">
                <a:latin typeface="Arial" panose="020B0604020202020204" pitchFamily="34" charset="0"/>
                <a:cs typeface="Arial" panose="020B0604020202020204" pitchFamily="34" charset="0"/>
              </a:rPr>
              <a:t>areas</a:t>
            </a:r>
            <a:r>
              <a:rPr lang="es-ES" sz="3200" b="1" dirty="0">
                <a:latin typeface="Arial" panose="020B0604020202020204" pitchFamily="34" charset="0"/>
                <a:cs typeface="Arial" panose="020B0604020202020204" pitchFamily="34" charset="0"/>
              </a:rPr>
              <a:t> </a:t>
            </a:r>
            <a:br>
              <a:rPr lang="es-ES" sz="3200" b="1" dirty="0">
                <a:latin typeface="Arial" panose="020B0604020202020204" pitchFamily="34" charset="0"/>
                <a:cs typeface="Arial" panose="020B0604020202020204" pitchFamily="34" charset="0"/>
              </a:rPr>
            </a:br>
            <a:r>
              <a:rPr lang="es-ES" sz="3200" b="1" dirty="0">
                <a:latin typeface="Arial" panose="020B0604020202020204" pitchFamily="34" charset="0"/>
                <a:cs typeface="Arial" panose="020B0604020202020204" pitchFamily="34" charset="0"/>
              </a:rPr>
              <a:t>for </a:t>
            </a:r>
            <a:r>
              <a:rPr lang="es-ES" sz="3200" b="1" dirty="0" err="1">
                <a:latin typeface="Arial" panose="020B0604020202020204" pitchFamily="34" charset="0"/>
                <a:cs typeface="Arial" panose="020B0604020202020204" pitchFamily="34" charset="0"/>
              </a:rPr>
              <a:t>joint</a:t>
            </a:r>
            <a:r>
              <a:rPr lang="es-ES" sz="3200" b="1" dirty="0">
                <a:latin typeface="Arial" panose="020B0604020202020204" pitchFamily="34" charset="0"/>
                <a:cs typeface="Arial" panose="020B0604020202020204" pitchFamily="34" charset="0"/>
              </a:rPr>
              <a:t> </a:t>
            </a:r>
            <a:r>
              <a:rPr lang="es-ES" sz="3200" b="1" dirty="0" err="1">
                <a:latin typeface="Arial" panose="020B0604020202020204" pitchFamily="34" charset="0"/>
                <a:cs typeface="Arial" panose="020B0604020202020204" pitchFamily="34" charset="0"/>
              </a:rPr>
              <a:t>action</a:t>
            </a:r>
            <a:r>
              <a:rPr lang="es-ES" sz="3200" b="1" dirty="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12" name="Rectangle 11"/>
          <p:cNvSpPr/>
          <p:nvPr/>
        </p:nvSpPr>
        <p:spPr>
          <a:xfrm>
            <a:off x="912575" y="3355379"/>
            <a:ext cx="4540573" cy="3093154"/>
          </a:xfrm>
          <a:prstGeom prst="rect">
            <a:avLst/>
          </a:prstGeom>
        </p:spPr>
        <p:txBody>
          <a:bodyPr wrap="square">
            <a:spAutoFit/>
          </a:bodyPr>
          <a:lstStyle/>
          <a:p>
            <a:r>
              <a:rPr lang="en-GB"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SUPPORT</a:t>
            </a:r>
            <a:r>
              <a:rPr lang="en-US"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GB" sz="1500" dirty="0">
                <a:latin typeface="Arial" panose="020B0604020202020204" pitchFamily="34" charset="0"/>
                <a:ea typeface="Times New Roman" panose="02020603050405020304" pitchFamily="18" charset="0"/>
                <a:cs typeface="Arial" panose="020B0604020202020204" pitchFamily="34" charset="0"/>
              </a:rPr>
              <a:t>Revitalization and maintenance of indigenous languages through a range of different measures </a:t>
            </a:r>
          </a:p>
          <a:p>
            <a:endParaRPr lang="en-GB" sz="1500" dirty="0">
              <a:latin typeface="Arial" panose="020B0604020202020204" pitchFamily="34" charset="0"/>
              <a:ea typeface="Times New Roman" panose="02020603050405020304" pitchFamily="18" charset="0"/>
              <a:cs typeface="Arial" panose="020B0604020202020204" pitchFamily="34" charset="0"/>
            </a:endParaRPr>
          </a:p>
          <a:p>
            <a:r>
              <a:rPr lang="en-GB"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ACCESS</a:t>
            </a:r>
            <a:r>
              <a:rPr lang="en-US"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GB" sz="1500" dirty="0">
                <a:latin typeface="Arial" panose="020B0604020202020204" pitchFamily="34" charset="0"/>
                <a:ea typeface="Times New Roman" panose="02020603050405020304" pitchFamily="18" charset="0"/>
                <a:cs typeface="Arial" panose="020B0604020202020204" pitchFamily="34" charset="0"/>
              </a:rPr>
              <a:t>Preservation of indigenous languages, access to education, information and knowledge, improvement of data collection and sharing of information, using technology and other means</a:t>
            </a:r>
          </a:p>
          <a:p>
            <a:endParaRPr lang="en-GB" sz="1500" dirty="0">
              <a:latin typeface="Arial" panose="020B0604020202020204" pitchFamily="34" charset="0"/>
              <a:ea typeface="Times New Roman" panose="02020603050405020304" pitchFamily="18" charset="0"/>
              <a:cs typeface="Arial" panose="020B0604020202020204" pitchFamily="34" charset="0"/>
            </a:endParaRPr>
          </a:p>
          <a:p>
            <a:r>
              <a:rPr lang="en-GB"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PROMOTION</a:t>
            </a:r>
            <a:r>
              <a:rPr lang="en-US"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GB" sz="1500" dirty="0">
                <a:latin typeface="Arial" panose="020B0604020202020204" pitchFamily="34" charset="0"/>
                <a:ea typeface="Times New Roman" panose="02020603050405020304" pitchFamily="18" charset="0"/>
                <a:cs typeface="Arial" panose="020B0604020202020204" pitchFamily="34" charset="0"/>
              </a:rPr>
              <a:t>Maintenance of the knowledge and values of indigenous languages and cultures within broader sociocultural, economic and political domains</a:t>
            </a:r>
            <a:endParaRPr lang="en-US" sz="15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677998" y="1796597"/>
            <a:ext cx="4775151" cy="1472711"/>
          </a:xfrm>
          <a:prstGeom prst="rect">
            <a:avLst/>
          </a:prstGeom>
        </p:spPr>
        <p:txBody>
          <a:bodyPr wrap="square">
            <a:spAutoFit/>
          </a:bodyPr>
          <a:lstStyle/>
          <a:p>
            <a:pPr algn="ctr">
              <a:lnSpc>
                <a:spcPct val="115000"/>
              </a:lnSpc>
            </a:pPr>
            <a:r>
              <a:rPr lang="en-US" sz="1600" b="1" dirty="0">
                <a:latin typeface="Arial" panose="020B0604020202020204" pitchFamily="34" charset="0"/>
                <a:cs typeface="Arial" panose="020B0604020202020204" pitchFamily="34" charset="0"/>
              </a:rPr>
              <a:t>Indigenous languages matter for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social, economic, political development, peaceful coexistence and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reconciliation in our societies</a:t>
            </a:r>
          </a:p>
          <a:p>
            <a:pPr algn="ctr">
              <a:lnSpc>
                <a:spcPct val="115000"/>
              </a:lnSpc>
            </a:pPr>
            <a:endParaRPr lang="en-US" sz="1400" b="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6088278" y="387445"/>
            <a:ext cx="5572170" cy="1077218"/>
          </a:xfrm>
          <a:prstGeom prst="rect">
            <a:avLst/>
          </a:prstGeom>
        </p:spPr>
        <p:txBody>
          <a:bodyPr wrap="square">
            <a:spAutoFit/>
          </a:bodyPr>
          <a:lstStyle/>
          <a:p>
            <a:pPr algn="ctr"/>
            <a:r>
              <a:rPr lang="es-MX" sz="3200" b="1" dirty="0">
                <a:solidFill>
                  <a:srgbClr val="996633"/>
                </a:solidFill>
                <a:latin typeface="Arial" panose="020B0604020202020204" pitchFamily="34" charset="0"/>
                <a:cs typeface="Arial" panose="020B0604020202020204" pitchFamily="34" charset="0"/>
              </a:rPr>
              <a:t>3 áreas temáticas para la acción conjunta</a:t>
            </a:r>
            <a:endParaRPr lang="en-US" sz="3200" b="1" dirty="0">
              <a:solidFill>
                <a:srgbClr val="996633"/>
              </a:solidFill>
              <a:latin typeface="Arial" panose="020B0604020202020204" pitchFamily="34" charset="0"/>
              <a:cs typeface="Arial" panose="020B0604020202020204" pitchFamily="34" charset="0"/>
            </a:endParaRPr>
          </a:p>
        </p:txBody>
      </p:sp>
      <p:sp>
        <p:nvSpPr>
          <p:cNvPr id="3" name="Rectangle 2"/>
          <p:cNvSpPr/>
          <p:nvPr/>
        </p:nvSpPr>
        <p:spPr>
          <a:xfrm>
            <a:off x="6088278" y="1871412"/>
            <a:ext cx="5006213" cy="1077218"/>
          </a:xfrm>
          <a:prstGeom prst="rect">
            <a:avLst/>
          </a:prstGeom>
        </p:spPr>
        <p:txBody>
          <a:bodyPr wrap="square">
            <a:spAutoFit/>
          </a:bodyPr>
          <a:lstStyle/>
          <a:p>
            <a:pPr algn="ctr"/>
            <a:r>
              <a:rPr lang="es-MX" sz="1600" b="1" dirty="0">
                <a:solidFill>
                  <a:srgbClr val="996633"/>
                </a:solidFill>
                <a:latin typeface="Arial" panose="020B0604020202020204" pitchFamily="34" charset="0"/>
                <a:cs typeface="Arial" panose="020B0604020202020204" pitchFamily="34" charset="0"/>
              </a:rPr>
              <a:t>Las lenguas indígenas son importantes para el desarrollo social, económico, político, la convivencia pacífica y la reconciliación en nuestras sociedades.</a:t>
            </a:r>
            <a:endParaRPr lang="en-US" sz="1600" b="1" dirty="0">
              <a:solidFill>
                <a:srgbClr val="996633"/>
              </a:solidFill>
              <a:latin typeface="Arial" panose="020B0604020202020204" pitchFamily="34" charset="0"/>
              <a:cs typeface="Arial" panose="020B0604020202020204" pitchFamily="34" charset="0"/>
            </a:endParaRPr>
          </a:p>
        </p:txBody>
      </p:sp>
      <p:sp>
        <p:nvSpPr>
          <p:cNvPr id="4" name="Rectangle 3"/>
          <p:cNvSpPr/>
          <p:nvPr/>
        </p:nvSpPr>
        <p:spPr>
          <a:xfrm>
            <a:off x="6565765" y="3355379"/>
            <a:ext cx="4847609" cy="3093154"/>
          </a:xfrm>
          <a:prstGeom prst="rect">
            <a:avLst/>
          </a:prstGeom>
        </p:spPr>
        <p:txBody>
          <a:bodyPr wrap="square">
            <a:spAutoFit/>
          </a:bodyPr>
          <a:lstStyle/>
          <a:p>
            <a:r>
              <a:rPr lang="es-MX" sz="1500" b="1" dirty="0" smtClean="0">
                <a:solidFill>
                  <a:srgbClr val="996633"/>
                </a:solidFill>
                <a:latin typeface="Arial" panose="020B0604020202020204" pitchFamily="34" charset="0"/>
                <a:cs typeface="Arial" panose="020B0604020202020204" pitchFamily="34" charset="0"/>
              </a:rPr>
              <a:t>APOYO. </a:t>
            </a:r>
            <a:r>
              <a:rPr lang="es-MX" sz="1500" dirty="0">
                <a:solidFill>
                  <a:srgbClr val="996633"/>
                </a:solidFill>
                <a:latin typeface="Arial" panose="020B0604020202020204" pitchFamily="34" charset="0"/>
                <a:cs typeface="Arial" panose="020B0604020202020204" pitchFamily="34" charset="0"/>
              </a:rPr>
              <a:t>Revitalización y mantenimiento de lenguas indígenas a través de una gama de diferentes medidas.</a:t>
            </a:r>
          </a:p>
          <a:p>
            <a:endParaRPr lang="es-MX" sz="1500" dirty="0">
              <a:solidFill>
                <a:srgbClr val="996633"/>
              </a:solidFill>
              <a:latin typeface="Arial" panose="020B0604020202020204" pitchFamily="34" charset="0"/>
              <a:cs typeface="Arial" panose="020B0604020202020204" pitchFamily="34" charset="0"/>
            </a:endParaRPr>
          </a:p>
          <a:p>
            <a:r>
              <a:rPr lang="es-MX" sz="1500" b="1" dirty="0">
                <a:solidFill>
                  <a:srgbClr val="996633"/>
                </a:solidFill>
                <a:latin typeface="Arial" panose="020B0604020202020204" pitchFamily="34" charset="0"/>
                <a:cs typeface="Arial" panose="020B0604020202020204" pitchFamily="34" charset="0"/>
              </a:rPr>
              <a:t>ACCESO. </a:t>
            </a:r>
            <a:r>
              <a:rPr lang="es-MX" sz="1500" dirty="0">
                <a:solidFill>
                  <a:srgbClr val="996633"/>
                </a:solidFill>
                <a:latin typeface="Arial" panose="020B0604020202020204" pitchFamily="34" charset="0"/>
                <a:cs typeface="Arial" panose="020B0604020202020204" pitchFamily="34" charset="0"/>
              </a:rPr>
              <a:t>Preservación de las lenguas indígenas, acceso a la educación, la información y el conocimiento, mejora de la recopilación de datos y el intercambio de información, utilizando tecnología y otros medios.</a:t>
            </a:r>
          </a:p>
          <a:p>
            <a:endParaRPr lang="es-MX" sz="1500" dirty="0">
              <a:solidFill>
                <a:srgbClr val="996633"/>
              </a:solidFill>
              <a:latin typeface="Arial" panose="020B0604020202020204" pitchFamily="34" charset="0"/>
              <a:cs typeface="Arial" panose="020B0604020202020204" pitchFamily="34" charset="0"/>
            </a:endParaRPr>
          </a:p>
          <a:p>
            <a:r>
              <a:rPr lang="es-MX" sz="1500" b="1" dirty="0">
                <a:solidFill>
                  <a:srgbClr val="996633"/>
                </a:solidFill>
                <a:latin typeface="Arial" panose="020B0604020202020204" pitchFamily="34" charset="0"/>
                <a:cs typeface="Arial" panose="020B0604020202020204" pitchFamily="34" charset="0"/>
              </a:rPr>
              <a:t>PROMOCIÓN. </a:t>
            </a:r>
            <a:r>
              <a:rPr lang="es-MX" sz="1500" dirty="0">
                <a:solidFill>
                  <a:srgbClr val="996633"/>
                </a:solidFill>
                <a:latin typeface="Arial" panose="020B0604020202020204" pitchFamily="34" charset="0"/>
                <a:cs typeface="Arial" panose="020B0604020202020204" pitchFamily="34" charset="0"/>
              </a:rPr>
              <a:t>Mantener el conocimiento y los valores de las lenguas y culturas indígenas dentro de dominios socioculturales, económicos y políticos más amplios.</a:t>
            </a:r>
            <a:endParaRPr lang="en-US" sz="1500" dirty="0">
              <a:solidFill>
                <a:srgbClr val="99663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30</a:t>
            </a:fld>
            <a:endParaRPr lang="lt-LT"/>
          </a:p>
        </p:txBody>
      </p:sp>
    </p:spTree>
    <p:extLst>
      <p:ext uri="{BB962C8B-B14F-4D97-AF65-F5344CB8AC3E}">
        <p14:creationId xmlns:p14="http://schemas.microsoft.com/office/powerpoint/2010/main" val="2876193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0E89DB8-A310-7547-AFFC-D94C8A303527}"/>
              </a:ext>
            </a:extLst>
          </p:cNvPr>
          <p:cNvGrpSpPr/>
          <p:nvPr/>
        </p:nvGrpSpPr>
        <p:grpSpPr>
          <a:xfrm>
            <a:off x="891379" y="1963712"/>
            <a:ext cx="10248550" cy="4713624"/>
            <a:chOff x="726487" y="1603948"/>
            <a:chExt cx="10248550" cy="4713624"/>
          </a:xfrm>
        </p:grpSpPr>
        <p:pic>
          <p:nvPicPr>
            <p:cNvPr id="2" name="Picture 1">
              <a:extLst>
                <a:ext uri="{FF2B5EF4-FFF2-40B4-BE49-F238E27FC236}">
                  <a16:creationId xmlns:a16="http://schemas.microsoft.com/office/drawing/2014/main" id="{B59B0CB9-DC4F-DC45-ACBA-108C1A1BF0F6}"/>
                </a:ext>
              </a:extLst>
            </p:cNvPr>
            <p:cNvPicPr/>
            <p:nvPr/>
          </p:nvPicPr>
          <p:blipFill>
            <a:blip r:embed="rId2">
              <a:extLst>
                <a:ext uri="{28A0092B-C50C-407E-A947-70E740481C1C}">
                  <a14:useLocalDpi xmlns:a14="http://schemas.microsoft.com/office/drawing/2010/main" val="0"/>
                </a:ext>
              </a:extLst>
            </a:blip>
            <a:stretch>
              <a:fillRect/>
            </a:stretch>
          </p:blipFill>
          <p:spPr>
            <a:xfrm>
              <a:off x="3147934" y="1603948"/>
              <a:ext cx="7827103" cy="4713624"/>
            </a:xfrm>
            <a:prstGeom prst="rect">
              <a:avLst/>
            </a:prstGeom>
          </p:spPr>
        </p:pic>
        <p:sp>
          <p:nvSpPr>
            <p:cNvPr id="4" name="TextBox 3">
              <a:extLst>
                <a:ext uri="{FF2B5EF4-FFF2-40B4-BE49-F238E27FC236}">
                  <a16:creationId xmlns:a16="http://schemas.microsoft.com/office/drawing/2014/main" id="{B68BD45D-5A93-1D4E-A41B-C73466897143}"/>
                </a:ext>
              </a:extLst>
            </p:cNvPr>
            <p:cNvSpPr txBox="1"/>
            <p:nvPr/>
          </p:nvSpPr>
          <p:spPr>
            <a:xfrm>
              <a:off x="726487" y="2097914"/>
              <a:ext cx="2820003" cy="3785652"/>
            </a:xfrm>
            <a:prstGeom prst="rect">
              <a:avLst/>
            </a:prstGeom>
            <a:noFill/>
          </p:spPr>
          <p:txBody>
            <a:bodyPr wrap="none" rtlCol="0">
              <a:spAutoFit/>
            </a:bodyPr>
            <a:lstStyle/>
            <a:p>
              <a:pPr algn="r"/>
              <a:r>
                <a:rPr lang="es-MX" sz="1500" b="1" dirty="0">
                  <a:solidFill>
                    <a:schemeClr val="accent1">
                      <a:lumMod val="50000"/>
                    </a:schemeClr>
                  </a:solidFill>
                </a:rPr>
                <a:t>4. Fase de ensamblaje y </a:t>
              </a:r>
              <a:r>
                <a:rPr lang="es-MX" sz="1500" b="1" dirty="0" err="1">
                  <a:solidFill>
                    <a:schemeClr val="accent1">
                      <a:lumMod val="50000"/>
                    </a:schemeClr>
                  </a:solidFill>
                </a:rPr>
                <a:t>puvancia</a:t>
              </a:r>
              <a:endParaRPr lang="lt-LT" sz="1500" b="1" dirty="0">
                <a:solidFill>
                  <a:schemeClr val="accent1">
                    <a:lumMod val="50000"/>
                  </a:schemeClr>
                </a:solidFill>
              </a:endParaRPr>
            </a:p>
            <a:p>
              <a:pPr algn="r"/>
              <a:endParaRPr lang="lt-LT" sz="1500" b="1" dirty="0">
                <a:solidFill>
                  <a:schemeClr val="accent1">
                    <a:lumMod val="50000"/>
                  </a:schemeClr>
                </a:solidFill>
              </a:endParaRPr>
            </a:p>
            <a:p>
              <a:pPr algn="r"/>
              <a:endParaRPr lang="lt-LT" sz="1500" b="1" dirty="0">
                <a:solidFill>
                  <a:schemeClr val="accent1">
                    <a:lumMod val="50000"/>
                  </a:schemeClr>
                </a:solidFill>
              </a:endParaRPr>
            </a:p>
            <a:p>
              <a:pPr algn="r"/>
              <a:endParaRPr lang="es-MX" sz="1500" b="1" dirty="0" smtClean="0">
                <a:solidFill>
                  <a:schemeClr val="accent1">
                    <a:lumMod val="50000"/>
                  </a:schemeClr>
                </a:solidFill>
              </a:endParaRPr>
            </a:p>
            <a:p>
              <a:pPr algn="r"/>
              <a:endParaRPr lang="lt-LT" sz="1500" b="1" dirty="0">
                <a:solidFill>
                  <a:schemeClr val="accent1">
                    <a:lumMod val="50000"/>
                  </a:schemeClr>
                </a:solidFill>
              </a:endParaRPr>
            </a:p>
            <a:p>
              <a:pPr algn="r"/>
              <a:r>
                <a:rPr lang="lt-LT" sz="1500" b="1" dirty="0">
                  <a:solidFill>
                    <a:schemeClr val="accent1">
                      <a:lumMod val="50000"/>
                    </a:schemeClr>
                  </a:solidFill>
                </a:rPr>
                <a:t>3ra fase operacional</a:t>
              </a:r>
            </a:p>
            <a:p>
              <a:pPr algn="r"/>
              <a:endParaRPr lang="lt-LT" sz="1500" b="1" dirty="0">
                <a:solidFill>
                  <a:schemeClr val="accent1">
                    <a:lumMod val="50000"/>
                  </a:schemeClr>
                </a:solidFill>
              </a:endParaRPr>
            </a:p>
            <a:p>
              <a:pPr algn="r"/>
              <a:endParaRPr lang="lt-LT" sz="1500" b="1" dirty="0">
                <a:solidFill>
                  <a:schemeClr val="accent1">
                    <a:lumMod val="50000"/>
                  </a:schemeClr>
                </a:solidFill>
              </a:endParaRPr>
            </a:p>
            <a:p>
              <a:pPr algn="r"/>
              <a:endParaRPr lang="es-MX" sz="1500" b="1" dirty="0" smtClean="0">
                <a:solidFill>
                  <a:schemeClr val="accent1">
                    <a:lumMod val="50000"/>
                  </a:schemeClr>
                </a:solidFill>
              </a:endParaRPr>
            </a:p>
            <a:p>
              <a:pPr algn="r"/>
              <a:endParaRPr lang="lt-LT" sz="1500" b="1" dirty="0">
                <a:solidFill>
                  <a:schemeClr val="accent1">
                    <a:lumMod val="50000"/>
                  </a:schemeClr>
                </a:solidFill>
              </a:endParaRPr>
            </a:p>
            <a:p>
              <a:pPr algn="r"/>
              <a:r>
                <a:rPr lang="lt-LT" sz="1500" b="1" dirty="0">
                  <a:solidFill>
                    <a:schemeClr val="accent1">
                      <a:lumMod val="50000"/>
                    </a:schemeClr>
                  </a:solidFill>
                </a:rPr>
                <a:t>2. Fase de construcción</a:t>
              </a:r>
            </a:p>
            <a:p>
              <a:pPr algn="r"/>
              <a:endParaRPr lang="lt-LT" sz="1500" b="1" dirty="0">
                <a:solidFill>
                  <a:schemeClr val="accent1">
                    <a:lumMod val="50000"/>
                  </a:schemeClr>
                </a:solidFill>
              </a:endParaRPr>
            </a:p>
            <a:p>
              <a:pPr algn="r"/>
              <a:endParaRPr lang="es-MX" sz="1500" b="1" dirty="0" smtClean="0">
                <a:solidFill>
                  <a:schemeClr val="accent1">
                    <a:lumMod val="50000"/>
                  </a:schemeClr>
                </a:solidFill>
              </a:endParaRPr>
            </a:p>
            <a:p>
              <a:pPr algn="r"/>
              <a:endParaRPr lang="lt-LT" sz="1500" b="1" dirty="0">
                <a:solidFill>
                  <a:schemeClr val="accent1">
                    <a:lumMod val="50000"/>
                  </a:schemeClr>
                </a:solidFill>
              </a:endParaRPr>
            </a:p>
            <a:p>
              <a:pPr algn="r"/>
              <a:endParaRPr lang="lt-LT" sz="1500" b="1" dirty="0">
                <a:solidFill>
                  <a:schemeClr val="accent1">
                    <a:lumMod val="50000"/>
                  </a:schemeClr>
                </a:solidFill>
              </a:endParaRPr>
            </a:p>
            <a:p>
              <a:pPr algn="r"/>
              <a:r>
                <a:rPr lang="lt-LT" sz="1500" b="1" dirty="0">
                  <a:solidFill>
                    <a:schemeClr val="accent1">
                      <a:lumMod val="50000"/>
                    </a:schemeClr>
                  </a:solidFill>
                </a:rPr>
                <a:t>1. Fase inicial</a:t>
              </a:r>
            </a:p>
          </p:txBody>
        </p:sp>
        <p:sp>
          <p:nvSpPr>
            <p:cNvPr id="5" name="TextBox 4">
              <a:extLst>
                <a:ext uri="{FF2B5EF4-FFF2-40B4-BE49-F238E27FC236}">
                  <a16:creationId xmlns:a16="http://schemas.microsoft.com/office/drawing/2014/main" id="{FABC45B7-D0A4-864E-A251-87746EDB6012}"/>
                </a:ext>
              </a:extLst>
            </p:cNvPr>
            <p:cNvSpPr txBox="1"/>
            <p:nvPr/>
          </p:nvSpPr>
          <p:spPr>
            <a:xfrm>
              <a:off x="6252976" y="2559579"/>
              <a:ext cx="3146220" cy="3323987"/>
            </a:xfrm>
            <a:prstGeom prst="rect">
              <a:avLst/>
            </a:prstGeom>
            <a:noFill/>
          </p:spPr>
          <p:txBody>
            <a:bodyPr wrap="square" rtlCol="0">
              <a:spAutoFit/>
            </a:bodyPr>
            <a:lstStyle/>
            <a:p>
              <a:r>
                <a:rPr lang="lt-LT" sz="1500" dirty="0">
                  <a:solidFill>
                    <a:schemeClr val="accent1">
                      <a:lumMod val="50000"/>
                    </a:schemeClr>
                  </a:solidFill>
                </a:rPr>
                <a:t>                               </a:t>
              </a:r>
              <a:r>
                <a:rPr lang="es-MX" sz="1500" b="1" dirty="0">
                  <a:solidFill>
                    <a:schemeClr val="accent1">
                      <a:lumMod val="50000"/>
                    </a:schemeClr>
                  </a:solidFill>
                </a:rPr>
                <a:t>A</a:t>
              </a:r>
              <a:r>
                <a:rPr lang="lt-LT" sz="1500" b="1" dirty="0" smtClean="0">
                  <a:solidFill>
                    <a:schemeClr val="accent1">
                      <a:lumMod val="50000"/>
                    </a:schemeClr>
                  </a:solidFill>
                </a:rPr>
                <a:t>celerar</a:t>
              </a:r>
              <a:endParaRPr lang="lt-LT" sz="1500" b="1" dirty="0">
                <a:solidFill>
                  <a:schemeClr val="accent1">
                    <a:lumMod val="50000"/>
                  </a:schemeClr>
                </a:solidFill>
              </a:endParaRPr>
            </a:p>
            <a:p>
              <a:endParaRPr lang="lt-LT" sz="1500" b="1" dirty="0">
                <a:solidFill>
                  <a:schemeClr val="accent1">
                    <a:lumMod val="50000"/>
                  </a:schemeClr>
                </a:solidFill>
              </a:endParaRPr>
            </a:p>
            <a:p>
              <a:r>
                <a:rPr lang="lt-LT" sz="1500" b="1" dirty="0">
                  <a:solidFill>
                    <a:schemeClr val="accent1">
                      <a:lumMod val="50000"/>
                    </a:schemeClr>
                  </a:solidFill>
                </a:rPr>
                <a:t>                    </a:t>
              </a:r>
              <a:endParaRPr lang="es-MX" sz="1500" b="1" dirty="0" smtClean="0">
                <a:solidFill>
                  <a:schemeClr val="accent1">
                    <a:lumMod val="50000"/>
                  </a:schemeClr>
                </a:solidFill>
              </a:endParaRPr>
            </a:p>
            <a:p>
              <a:r>
                <a:rPr lang="es-MX" sz="1500" b="1" dirty="0">
                  <a:solidFill>
                    <a:schemeClr val="accent1">
                      <a:lumMod val="50000"/>
                    </a:schemeClr>
                  </a:solidFill>
                </a:rPr>
                <a:t>	</a:t>
              </a:r>
              <a:r>
                <a:rPr lang="en-US" sz="1500" b="1" dirty="0" err="1" smtClean="0">
                  <a:solidFill>
                    <a:schemeClr val="accent1">
                      <a:lumMod val="50000"/>
                    </a:schemeClr>
                  </a:solidFill>
                </a:rPr>
                <a:t>Crear</a:t>
              </a:r>
              <a:endParaRPr lang="lt-LT" sz="1500" b="1" dirty="0">
                <a:solidFill>
                  <a:schemeClr val="accent1">
                    <a:lumMod val="50000"/>
                  </a:schemeClr>
                </a:solidFill>
              </a:endParaRPr>
            </a:p>
            <a:p>
              <a:endParaRPr lang="lt-LT" sz="1500" b="1" dirty="0">
                <a:solidFill>
                  <a:schemeClr val="accent1">
                    <a:lumMod val="50000"/>
                  </a:schemeClr>
                </a:solidFill>
              </a:endParaRPr>
            </a:p>
            <a:p>
              <a:endParaRPr lang="lt-LT" sz="1500" b="1" dirty="0">
                <a:solidFill>
                  <a:schemeClr val="accent1">
                    <a:lumMod val="50000"/>
                  </a:schemeClr>
                </a:solidFill>
              </a:endParaRPr>
            </a:p>
            <a:p>
              <a:endParaRPr lang="lt-LT" sz="1500" b="1" dirty="0">
                <a:solidFill>
                  <a:schemeClr val="accent1">
                    <a:lumMod val="50000"/>
                  </a:schemeClr>
                </a:solidFill>
              </a:endParaRPr>
            </a:p>
            <a:p>
              <a:r>
                <a:rPr lang="lt-LT" sz="1500" b="1" dirty="0">
                  <a:solidFill>
                    <a:schemeClr val="accent1">
                      <a:lumMod val="50000"/>
                    </a:schemeClr>
                  </a:solidFill>
                </a:rPr>
                <a:t>         </a:t>
              </a:r>
              <a:endParaRPr lang="es-MX" sz="1500" b="1" dirty="0" smtClean="0">
                <a:solidFill>
                  <a:schemeClr val="accent1">
                    <a:lumMod val="50000"/>
                  </a:schemeClr>
                </a:solidFill>
              </a:endParaRPr>
            </a:p>
            <a:p>
              <a:r>
                <a:rPr lang="es-MX" sz="1500" b="1" dirty="0">
                  <a:solidFill>
                    <a:schemeClr val="accent1">
                      <a:lumMod val="50000"/>
                    </a:schemeClr>
                  </a:solidFill>
                </a:rPr>
                <a:t> </a:t>
              </a:r>
              <a:r>
                <a:rPr lang="es-MX" sz="1500" b="1" dirty="0" smtClean="0">
                  <a:solidFill>
                    <a:schemeClr val="accent1">
                      <a:lumMod val="50000"/>
                    </a:schemeClr>
                  </a:solidFill>
                </a:rPr>
                <a:t>              </a:t>
              </a:r>
              <a:r>
                <a:rPr lang="en-US" sz="1500" b="1" dirty="0" err="1" smtClean="0">
                  <a:solidFill>
                    <a:schemeClr val="accent1">
                      <a:lumMod val="50000"/>
                    </a:schemeClr>
                  </a:solidFill>
                </a:rPr>
                <a:t>Comprometer</a:t>
              </a:r>
              <a:endParaRPr lang="lt-LT" sz="1500" b="1" dirty="0">
                <a:solidFill>
                  <a:schemeClr val="accent1">
                    <a:lumMod val="50000"/>
                  </a:schemeClr>
                </a:solidFill>
              </a:endParaRPr>
            </a:p>
            <a:p>
              <a:endParaRPr lang="lt-LT" sz="1500" b="1" dirty="0">
                <a:solidFill>
                  <a:schemeClr val="accent1">
                    <a:lumMod val="50000"/>
                  </a:schemeClr>
                </a:solidFill>
              </a:endParaRPr>
            </a:p>
            <a:p>
              <a:endParaRPr lang="lt-LT" sz="1500" b="1" dirty="0">
                <a:solidFill>
                  <a:schemeClr val="accent1">
                    <a:lumMod val="50000"/>
                  </a:schemeClr>
                </a:solidFill>
              </a:endParaRPr>
            </a:p>
            <a:p>
              <a:endParaRPr lang="es-MX" sz="1500" b="1" dirty="0" smtClean="0">
                <a:solidFill>
                  <a:schemeClr val="accent1">
                    <a:lumMod val="50000"/>
                  </a:schemeClr>
                </a:solidFill>
              </a:endParaRPr>
            </a:p>
            <a:p>
              <a:r>
                <a:rPr lang="lt-LT" sz="1500" b="1" dirty="0" smtClean="0">
                  <a:solidFill>
                    <a:schemeClr val="accent1">
                      <a:lumMod val="50000"/>
                    </a:schemeClr>
                  </a:solidFill>
                </a:rPr>
                <a:t>Informar</a:t>
              </a:r>
              <a:endParaRPr lang="es-MX" sz="1500" b="1" dirty="0" smtClean="0">
                <a:solidFill>
                  <a:schemeClr val="accent1">
                    <a:lumMod val="50000"/>
                  </a:schemeClr>
                </a:solidFill>
              </a:endParaRPr>
            </a:p>
            <a:p>
              <a:endParaRPr lang="lt-LT" sz="1500" b="1" dirty="0">
                <a:solidFill>
                  <a:schemeClr val="accent1">
                    <a:lumMod val="50000"/>
                  </a:schemeClr>
                </a:solidFill>
              </a:endParaRPr>
            </a:p>
          </p:txBody>
        </p:sp>
      </p:grpSp>
      <p:sp>
        <p:nvSpPr>
          <p:cNvPr id="7" name="Rectangle 6">
            <a:extLst>
              <a:ext uri="{FF2B5EF4-FFF2-40B4-BE49-F238E27FC236}">
                <a16:creationId xmlns:a16="http://schemas.microsoft.com/office/drawing/2014/main" id="{05D612B0-5E23-5F47-8497-070D7E5F110A}"/>
              </a:ext>
            </a:extLst>
          </p:cNvPr>
          <p:cNvSpPr/>
          <p:nvPr/>
        </p:nvSpPr>
        <p:spPr>
          <a:xfrm>
            <a:off x="198784" y="388188"/>
            <a:ext cx="5579164" cy="1323439"/>
          </a:xfrm>
          <a:prstGeom prst="rect">
            <a:avLst/>
          </a:prstGeom>
        </p:spPr>
        <p:txBody>
          <a:bodyPr wrap="square">
            <a:spAutoFit/>
          </a:bodyPr>
          <a:lstStyle/>
          <a:p>
            <a:pPr algn="ctr"/>
            <a:r>
              <a:rPr lang="lt-LT" sz="2000" b="1" dirty="0" err="1">
                <a:latin typeface="Arial" panose="020B0604020202020204" pitchFamily="34" charset="0"/>
                <a:cs typeface="Arial" panose="020B0604020202020204" pitchFamily="34" charset="0"/>
              </a:rPr>
              <a:t>The</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implementation</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of</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the</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communication</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strategy</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will</a:t>
            </a:r>
            <a:r>
              <a:rPr lang="lt-LT" sz="2000" b="1" dirty="0">
                <a:latin typeface="Arial" panose="020B0604020202020204" pitchFamily="34" charset="0"/>
                <a:cs typeface="Arial" panose="020B0604020202020204" pitchFamily="34" charset="0"/>
              </a:rPr>
              <a:t> be </a:t>
            </a:r>
            <a:r>
              <a:rPr lang="lt-LT" sz="2000" b="1" dirty="0" err="1">
                <a:latin typeface="Arial" panose="020B0604020202020204" pitchFamily="34" charset="0"/>
                <a:cs typeface="Arial" panose="020B0604020202020204" pitchFamily="34" charset="0"/>
              </a:rPr>
              <a:t>divided</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into</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four</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phases</a:t>
            </a:r>
            <a:r>
              <a:rPr lang="lt-LT" sz="2000" b="1" dirty="0">
                <a:latin typeface="Arial" panose="020B0604020202020204" pitchFamily="34" charset="0"/>
                <a:cs typeface="Arial" panose="020B0604020202020204" pitchFamily="34" charset="0"/>
              </a:rPr>
              <a:t>, </a:t>
            </a:r>
            <a:br>
              <a:rPr lang="lt-LT" sz="2000" b="1" dirty="0">
                <a:latin typeface="Arial" panose="020B0604020202020204" pitchFamily="34" charset="0"/>
                <a:cs typeface="Arial" panose="020B0604020202020204" pitchFamily="34" charset="0"/>
              </a:rPr>
            </a:br>
            <a:r>
              <a:rPr lang="lt-LT" sz="2000" b="1" dirty="0" err="1">
                <a:latin typeface="Arial" panose="020B0604020202020204" pitchFamily="34" charset="0"/>
                <a:cs typeface="Arial" panose="020B0604020202020204" pitchFamily="34" charset="0"/>
              </a:rPr>
              <a:t>and</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if</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needed</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adapted</a:t>
            </a:r>
            <a:r>
              <a:rPr lang="lt-LT" sz="2000" b="1" dirty="0">
                <a:latin typeface="Arial" panose="020B0604020202020204" pitchFamily="34" charset="0"/>
                <a:cs typeface="Arial" panose="020B0604020202020204" pitchFamily="34" charset="0"/>
              </a:rPr>
              <a:t> to </a:t>
            </a:r>
            <a:r>
              <a:rPr lang="lt-LT" sz="2000" b="1" dirty="0" err="1">
                <a:latin typeface="Arial" panose="020B0604020202020204" pitchFamily="34" charset="0"/>
                <a:cs typeface="Arial" panose="020B0604020202020204" pitchFamily="34" charset="0"/>
              </a:rPr>
              <a:t>new</a:t>
            </a:r>
            <a:r>
              <a:rPr lang="lt-LT" sz="2000" b="1" dirty="0">
                <a:latin typeface="Arial" panose="020B0604020202020204" pitchFamily="34" charset="0"/>
                <a:cs typeface="Arial" panose="020B0604020202020204" pitchFamily="34" charset="0"/>
              </a:rPr>
              <a:t> </a:t>
            </a:r>
            <a:r>
              <a:rPr lang="lt-LT" sz="2000" b="1" dirty="0" err="1">
                <a:latin typeface="Arial" panose="020B0604020202020204" pitchFamily="34" charset="0"/>
                <a:cs typeface="Arial" panose="020B0604020202020204" pitchFamily="34" charset="0"/>
              </a:rPr>
              <a:t>opportunities</a:t>
            </a:r>
            <a:r>
              <a:rPr lang="lt-LT" sz="2000" b="1"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3ABB9E04-0846-1040-A08D-EC8730E0F382}"/>
              </a:ext>
            </a:extLst>
          </p:cNvPr>
          <p:cNvSpPr/>
          <p:nvPr/>
        </p:nvSpPr>
        <p:spPr>
          <a:xfrm>
            <a:off x="5777949" y="388187"/>
            <a:ext cx="5621572" cy="1323439"/>
          </a:xfrm>
          <a:prstGeom prst="rect">
            <a:avLst/>
          </a:prstGeom>
        </p:spPr>
        <p:txBody>
          <a:bodyPr wrap="square">
            <a:spAutoFit/>
          </a:bodyPr>
          <a:lstStyle/>
          <a:p>
            <a:pPr algn="ctr"/>
            <a:r>
              <a:rPr lang="es-MX" sz="2000" b="1" dirty="0">
                <a:solidFill>
                  <a:srgbClr val="996633"/>
                </a:solidFill>
                <a:latin typeface="Arial" panose="020B0604020202020204" pitchFamily="34" charset="0"/>
                <a:cs typeface="Arial" panose="020B0604020202020204" pitchFamily="34" charset="0"/>
              </a:rPr>
              <a:t>La implementación de la estrategia de comunicación se dividirá en cuatro fases y, si es necesario, se adaptará a las nuevas oportunidades:</a:t>
            </a:r>
            <a:endParaRPr lang="lt-LT" sz="2000" b="1" dirty="0">
              <a:solidFill>
                <a:srgbClr val="996633"/>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F523D30-961F-4A72-BCE8-BFCADC773DEA}"/>
              </a:ext>
            </a:extLst>
          </p:cNvPr>
          <p:cNvSpPr/>
          <p:nvPr/>
        </p:nvSpPr>
        <p:spPr>
          <a:xfrm>
            <a:off x="6539788" y="2616739"/>
            <a:ext cx="2658776" cy="9276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E02FF757-2869-254B-8F09-850A09E7852D}" type="slidenum">
              <a:rPr lang="lt-LT" smtClean="0"/>
              <a:t>31</a:t>
            </a:fld>
            <a:endParaRPr lang="lt-LT"/>
          </a:p>
        </p:txBody>
      </p:sp>
    </p:spTree>
    <p:extLst>
      <p:ext uri="{BB962C8B-B14F-4D97-AF65-F5344CB8AC3E}">
        <p14:creationId xmlns:p14="http://schemas.microsoft.com/office/powerpoint/2010/main" val="550825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A8CF-EA99-AE4B-968A-DE96753A1E9D}"/>
              </a:ext>
            </a:extLst>
          </p:cNvPr>
          <p:cNvSpPr>
            <a:spLocks noGrp="1"/>
          </p:cNvSpPr>
          <p:nvPr>
            <p:ph type="title"/>
          </p:nvPr>
        </p:nvSpPr>
        <p:spPr/>
        <p:txBody>
          <a:bodyPr/>
          <a:lstStyle/>
          <a:p>
            <a:r>
              <a:rPr lang="lt-LT" b="1" dirty="0">
                <a:latin typeface="+mn-lt"/>
              </a:rPr>
              <a:t>Global </a:t>
            </a:r>
            <a:r>
              <a:rPr lang="lt-LT" b="1" dirty="0" err="1">
                <a:latin typeface="+mn-lt"/>
              </a:rPr>
              <a:t>Communication</a:t>
            </a:r>
            <a:r>
              <a:rPr lang="lt-LT" b="1" dirty="0">
                <a:latin typeface="+mn-lt"/>
              </a:rPr>
              <a:t> </a:t>
            </a:r>
            <a:r>
              <a:rPr lang="lt-LT" b="1" dirty="0" err="1">
                <a:latin typeface="+mn-lt"/>
              </a:rPr>
              <a:t>Strategy</a:t>
            </a:r>
            <a:endParaRPr lang="lt-LT" b="1" dirty="0">
              <a:latin typeface="+mn-lt"/>
            </a:endParaRPr>
          </a:p>
        </p:txBody>
      </p:sp>
      <p:graphicFrame>
        <p:nvGraphicFramePr>
          <p:cNvPr id="3" name="Diagram 2">
            <a:extLst>
              <a:ext uri="{FF2B5EF4-FFF2-40B4-BE49-F238E27FC236}">
                <a16:creationId xmlns:a16="http://schemas.microsoft.com/office/drawing/2014/main" id="{899A5F58-A2D4-2148-A238-5651FDAAFC32}"/>
              </a:ext>
            </a:extLst>
          </p:cNvPr>
          <p:cNvGraphicFramePr/>
          <p:nvPr/>
        </p:nvGraphicFramePr>
        <p:xfrm>
          <a:off x="300252" y="1799867"/>
          <a:ext cx="11696130" cy="791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6B75905C-E6FF-0145-BA7B-8FB78D73E7C7}"/>
              </a:ext>
            </a:extLst>
          </p:cNvPr>
          <p:cNvSpPr txBox="1">
            <a:spLocks/>
          </p:cNvSpPr>
          <p:nvPr/>
        </p:nvSpPr>
        <p:spPr>
          <a:xfrm>
            <a:off x="709683" y="34927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b="1" dirty="0">
                <a:solidFill>
                  <a:srgbClr val="996633"/>
                </a:solidFill>
                <a:latin typeface="+mn-lt"/>
              </a:rPr>
              <a:t>Estrategia de comunicación global</a:t>
            </a:r>
          </a:p>
        </p:txBody>
      </p:sp>
      <p:graphicFrame>
        <p:nvGraphicFramePr>
          <p:cNvPr id="5" name="Diagram 4">
            <a:extLst>
              <a:ext uri="{FF2B5EF4-FFF2-40B4-BE49-F238E27FC236}">
                <a16:creationId xmlns:a16="http://schemas.microsoft.com/office/drawing/2014/main" id="{3DD1F8D0-7EE5-DD4B-8593-CB232FFEE125}"/>
              </a:ext>
            </a:extLst>
          </p:cNvPr>
          <p:cNvGraphicFramePr/>
          <p:nvPr>
            <p:extLst>
              <p:ext uri="{D42A27DB-BD31-4B8C-83A1-F6EECF244321}">
                <p14:modId xmlns:p14="http://schemas.microsoft.com/office/powerpoint/2010/main" val="893038765"/>
              </p:ext>
            </p:extLst>
          </p:nvPr>
        </p:nvGraphicFramePr>
        <p:xfrm>
          <a:off x="300251" y="4326341"/>
          <a:ext cx="11696131" cy="18424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lide Number Placeholder 5"/>
          <p:cNvSpPr>
            <a:spLocks noGrp="1"/>
          </p:cNvSpPr>
          <p:nvPr>
            <p:ph type="sldNum" sz="quarter" idx="12"/>
          </p:nvPr>
        </p:nvSpPr>
        <p:spPr/>
        <p:txBody>
          <a:bodyPr/>
          <a:lstStyle/>
          <a:p>
            <a:fld id="{E02FF757-2869-254B-8F09-850A09E7852D}" type="slidenum">
              <a:rPr lang="lt-LT" smtClean="0"/>
              <a:t>32</a:t>
            </a:fld>
            <a:endParaRPr lang="lt-LT"/>
          </a:p>
        </p:txBody>
      </p:sp>
    </p:spTree>
    <p:extLst>
      <p:ext uri="{BB962C8B-B14F-4D97-AF65-F5344CB8AC3E}">
        <p14:creationId xmlns:p14="http://schemas.microsoft.com/office/powerpoint/2010/main" val="1057384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473" y="76614"/>
            <a:ext cx="4710764" cy="1325563"/>
          </a:xfrm>
        </p:spPr>
        <p:txBody>
          <a:bodyPr>
            <a:normAutofit/>
          </a:bodyPr>
          <a:lstStyle/>
          <a:p>
            <a:pPr algn="ctr"/>
            <a:r>
              <a:rPr lang="en-US" sz="2800" b="1" dirty="0">
                <a:latin typeface="Arial" panose="020B0604020202020204" pitchFamily="34" charset="0"/>
                <a:cs typeface="Arial" panose="020B0604020202020204" pitchFamily="34" charset="0"/>
              </a:rPr>
              <a:t>Internal information management system</a:t>
            </a:r>
          </a:p>
        </p:txBody>
      </p:sp>
      <p:sp>
        <p:nvSpPr>
          <p:cNvPr id="6" name="TextBox 5"/>
          <p:cNvSpPr txBox="1"/>
          <p:nvPr/>
        </p:nvSpPr>
        <p:spPr>
          <a:xfrm>
            <a:off x="4197294" y="2573329"/>
            <a:ext cx="3512309" cy="830997"/>
          </a:xfrm>
          <a:prstGeom prst="rect">
            <a:avLst/>
          </a:prstGeom>
          <a:noFill/>
        </p:spPr>
        <p:txBody>
          <a:bodyPr wrap="square" rtlCol="0">
            <a:spAutoFit/>
          </a:bodyPr>
          <a:lstStyle/>
          <a:p>
            <a:r>
              <a:rPr lang="en-US" sz="1600" b="1" dirty="0">
                <a:solidFill>
                  <a:schemeClr val="accent2">
                    <a:lumMod val="75000"/>
                  </a:schemeClr>
                </a:solidFill>
              </a:rPr>
              <a:t>Add new event / logo request</a:t>
            </a:r>
          </a:p>
          <a:p>
            <a:r>
              <a:rPr lang="es-MX" sz="1600" b="1" dirty="0">
                <a:solidFill>
                  <a:schemeClr val="accent1">
                    <a:lumMod val="50000"/>
                  </a:schemeClr>
                </a:solidFill>
              </a:rPr>
              <a:t>Agregar nuevo evento / solicitud de logotipo</a:t>
            </a:r>
            <a:endParaRPr lang="en-US" sz="1600" b="1" dirty="0">
              <a:solidFill>
                <a:schemeClr val="accent1">
                  <a:lumMod val="50000"/>
                </a:schemeClr>
              </a:solidFill>
            </a:endParaRPr>
          </a:p>
        </p:txBody>
      </p:sp>
      <p:pic>
        <p:nvPicPr>
          <p:cNvPr id="7" name="Picture 6"/>
          <p:cNvPicPr>
            <a:picLocks noChangeAspect="1"/>
          </p:cNvPicPr>
          <p:nvPr/>
        </p:nvPicPr>
        <p:blipFill rotWithShape="1">
          <a:blip r:embed="rId2"/>
          <a:srcRect l="106" t="5690" r="53357" b="71525"/>
          <a:stretch/>
        </p:blipFill>
        <p:spPr>
          <a:xfrm>
            <a:off x="7345020" y="2227687"/>
            <a:ext cx="3718562" cy="1627385"/>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426328" y="2018798"/>
            <a:ext cx="3602268" cy="954107"/>
          </a:xfrm>
          <a:prstGeom prst="rect">
            <a:avLst/>
          </a:prstGeom>
          <a:noFill/>
        </p:spPr>
        <p:txBody>
          <a:bodyPr wrap="none" rtlCol="0">
            <a:spAutoFit/>
          </a:bodyPr>
          <a:lstStyle/>
          <a:p>
            <a:r>
              <a:rPr lang="en-US" sz="2800" b="1" dirty="0">
                <a:solidFill>
                  <a:schemeClr val="accent2">
                    <a:lumMod val="75000"/>
                  </a:schemeClr>
                </a:solidFill>
              </a:rPr>
              <a:t>Users’ space</a:t>
            </a:r>
          </a:p>
          <a:p>
            <a:r>
              <a:rPr lang="en-US" sz="2800" b="1" dirty="0" err="1">
                <a:solidFill>
                  <a:schemeClr val="accent1">
                    <a:lumMod val="50000"/>
                  </a:schemeClr>
                </a:solidFill>
              </a:rPr>
              <a:t>Espacio</a:t>
            </a:r>
            <a:r>
              <a:rPr lang="en-US" sz="2800" b="1" dirty="0">
                <a:solidFill>
                  <a:schemeClr val="accent1">
                    <a:lumMod val="50000"/>
                  </a:schemeClr>
                </a:solidFill>
              </a:rPr>
              <a:t> de los </a:t>
            </a:r>
            <a:r>
              <a:rPr lang="en-US" sz="2800" b="1" dirty="0" err="1">
                <a:solidFill>
                  <a:schemeClr val="accent1">
                    <a:lumMod val="50000"/>
                  </a:schemeClr>
                </a:solidFill>
              </a:rPr>
              <a:t>usuarios</a:t>
            </a:r>
            <a:endParaRPr lang="en-US" sz="2800" b="1" dirty="0">
              <a:solidFill>
                <a:schemeClr val="accent1">
                  <a:lumMod val="50000"/>
                </a:schemeClr>
              </a:solidFill>
            </a:endParaRPr>
          </a:p>
        </p:txBody>
      </p:sp>
      <p:pic>
        <p:nvPicPr>
          <p:cNvPr id="9" name="Picture 8"/>
          <p:cNvPicPr>
            <a:picLocks noChangeAspect="1"/>
          </p:cNvPicPr>
          <p:nvPr/>
        </p:nvPicPr>
        <p:blipFill rotWithShape="1">
          <a:blip r:embed="rId3"/>
          <a:srcRect t="233" r="33057" b="61248"/>
          <a:stretch/>
        </p:blipFill>
        <p:spPr>
          <a:xfrm>
            <a:off x="7330393" y="3903635"/>
            <a:ext cx="3733189" cy="2188957"/>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4197294" y="3963028"/>
            <a:ext cx="3428774" cy="584775"/>
          </a:xfrm>
          <a:prstGeom prst="rect">
            <a:avLst/>
          </a:prstGeom>
          <a:noFill/>
        </p:spPr>
        <p:txBody>
          <a:bodyPr wrap="square" rtlCol="0">
            <a:spAutoFit/>
          </a:bodyPr>
          <a:lstStyle/>
          <a:p>
            <a:r>
              <a:rPr lang="en-US" sz="1600" b="1" dirty="0">
                <a:solidFill>
                  <a:schemeClr val="accent2">
                    <a:lumMod val="75000"/>
                  </a:schemeClr>
                </a:solidFill>
              </a:rPr>
              <a:t>Add new resource /</a:t>
            </a:r>
          </a:p>
          <a:p>
            <a:r>
              <a:rPr lang="en-US" sz="1600" b="1" dirty="0" err="1">
                <a:solidFill>
                  <a:schemeClr val="accent1">
                    <a:lumMod val="50000"/>
                  </a:schemeClr>
                </a:solidFill>
              </a:rPr>
              <a:t>Agregar</a:t>
            </a:r>
            <a:r>
              <a:rPr lang="en-US" sz="1600" b="1" dirty="0">
                <a:solidFill>
                  <a:schemeClr val="accent1">
                    <a:lumMod val="50000"/>
                  </a:schemeClr>
                </a:solidFill>
              </a:rPr>
              <a:t> </a:t>
            </a:r>
            <a:r>
              <a:rPr lang="en-US" sz="1600" b="1" dirty="0" err="1">
                <a:solidFill>
                  <a:schemeClr val="accent1">
                    <a:lumMod val="50000"/>
                  </a:schemeClr>
                </a:solidFill>
              </a:rPr>
              <a:t>nuevo</a:t>
            </a:r>
            <a:r>
              <a:rPr lang="en-US" sz="1600" b="1" dirty="0">
                <a:solidFill>
                  <a:schemeClr val="accent1">
                    <a:lumMod val="50000"/>
                  </a:schemeClr>
                </a:solidFill>
              </a:rPr>
              <a:t> </a:t>
            </a:r>
            <a:r>
              <a:rPr lang="en-US" sz="1600" b="1" dirty="0" err="1">
                <a:solidFill>
                  <a:schemeClr val="accent1">
                    <a:lumMod val="50000"/>
                  </a:schemeClr>
                </a:solidFill>
              </a:rPr>
              <a:t>recurso</a:t>
            </a:r>
            <a:r>
              <a:rPr lang="en-US" sz="1600" b="1" dirty="0">
                <a:solidFill>
                  <a:schemeClr val="accent1">
                    <a:lumMod val="50000"/>
                  </a:schemeClr>
                </a:solidFill>
              </a:rPr>
              <a:t> /</a:t>
            </a:r>
          </a:p>
        </p:txBody>
      </p:sp>
      <p:sp>
        <p:nvSpPr>
          <p:cNvPr id="11" name="TextBox 10"/>
          <p:cNvSpPr txBox="1"/>
          <p:nvPr/>
        </p:nvSpPr>
        <p:spPr>
          <a:xfrm>
            <a:off x="4321107" y="5351494"/>
            <a:ext cx="3445937" cy="584775"/>
          </a:xfrm>
          <a:prstGeom prst="rect">
            <a:avLst/>
          </a:prstGeom>
          <a:noFill/>
        </p:spPr>
        <p:txBody>
          <a:bodyPr wrap="square" rtlCol="0">
            <a:spAutoFit/>
          </a:bodyPr>
          <a:lstStyle/>
          <a:p>
            <a:r>
              <a:rPr lang="en-US" sz="1600" b="1" dirty="0">
                <a:solidFill>
                  <a:schemeClr val="accent2">
                    <a:lumMod val="75000"/>
                  </a:schemeClr>
                </a:solidFill>
              </a:rPr>
              <a:t>Chat room </a:t>
            </a:r>
          </a:p>
          <a:p>
            <a:r>
              <a:rPr lang="fr-FR" sz="1600" b="1" dirty="0">
                <a:solidFill>
                  <a:schemeClr val="accent1">
                    <a:lumMod val="50000"/>
                  </a:schemeClr>
                </a:solidFill>
              </a:rPr>
              <a:t>Sala de chat</a:t>
            </a:r>
            <a:endParaRPr lang="en-US" sz="1600" b="1" dirty="0">
              <a:solidFill>
                <a:schemeClr val="accent1">
                  <a:lumMod val="50000"/>
                </a:schemeClr>
              </a:solidFill>
            </a:endParaRPr>
          </a:p>
        </p:txBody>
      </p:sp>
      <p:sp>
        <p:nvSpPr>
          <p:cNvPr id="3" name="Rectangle 2"/>
          <p:cNvSpPr/>
          <p:nvPr/>
        </p:nvSpPr>
        <p:spPr>
          <a:xfrm>
            <a:off x="6055807" y="262341"/>
            <a:ext cx="4893594" cy="954107"/>
          </a:xfrm>
          <a:prstGeom prst="rect">
            <a:avLst/>
          </a:prstGeom>
        </p:spPr>
        <p:txBody>
          <a:bodyPr wrap="square">
            <a:spAutoFit/>
          </a:bodyPr>
          <a:lstStyle/>
          <a:p>
            <a:pPr algn="ctr"/>
            <a:r>
              <a:rPr lang="es-MX" sz="2800" b="1" dirty="0">
                <a:solidFill>
                  <a:srgbClr val="996633"/>
                </a:solidFill>
                <a:latin typeface="Arial" panose="020B0604020202020204" pitchFamily="34" charset="0"/>
                <a:cs typeface="Arial" panose="020B0604020202020204" pitchFamily="34" charset="0"/>
              </a:rPr>
              <a:t>Sistema interno de gestión de la </a:t>
            </a:r>
            <a:r>
              <a:rPr lang="es-MX" sz="2800" b="1" dirty="0" smtClean="0">
                <a:solidFill>
                  <a:srgbClr val="996633"/>
                </a:solidFill>
                <a:latin typeface="Arial" panose="020B0604020202020204" pitchFamily="34" charset="0"/>
                <a:cs typeface="Arial" panose="020B0604020202020204" pitchFamily="34" charset="0"/>
              </a:rPr>
              <a:t>información</a:t>
            </a:r>
            <a:endParaRPr lang="en-US" sz="2800" b="1" dirty="0">
              <a:solidFill>
                <a:srgbClr val="996633"/>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3019161" y="2958769"/>
            <a:ext cx="1182645" cy="943913"/>
          </a:xfrm>
          <a:prstGeom prst="straightConnector1">
            <a:avLst/>
          </a:prstGeom>
          <a:ln w="73025">
            <a:solidFill>
              <a:schemeClr val="accent1">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03642" y="4213771"/>
            <a:ext cx="1039892" cy="7274"/>
          </a:xfrm>
          <a:prstGeom prst="straightConnector1">
            <a:avLst/>
          </a:prstGeom>
          <a:ln w="73025">
            <a:solidFill>
              <a:schemeClr val="accent1">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83855" y="4559484"/>
            <a:ext cx="1182645" cy="1181657"/>
          </a:xfrm>
          <a:prstGeom prst="straightConnector1">
            <a:avLst/>
          </a:prstGeom>
          <a:ln w="73025">
            <a:solidFill>
              <a:schemeClr val="accent1">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3470B49-880B-894D-A726-373F3BA81B9C}"/>
              </a:ext>
            </a:extLst>
          </p:cNvPr>
          <p:cNvSpPr txBox="1"/>
          <p:nvPr/>
        </p:nvSpPr>
        <p:spPr>
          <a:xfrm>
            <a:off x="0" y="3350636"/>
            <a:ext cx="3233828" cy="1938992"/>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lt-LT" sz="4000" dirty="0">
              <a:solidFill>
                <a:srgbClr val="FFC000"/>
              </a:solidFill>
            </a:endParaRPr>
          </a:p>
          <a:p>
            <a:pPr algn="ctr"/>
            <a:r>
              <a:rPr lang="lt-LT" sz="4000" b="1" dirty="0" err="1">
                <a:solidFill>
                  <a:srgbClr val="FFC000"/>
                </a:solidFill>
                <a:latin typeface="Arial" panose="020B0604020202020204" pitchFamily="34" charset="0"/>
                <a:ea typeface="Apple Symbols" panose="02000000000000000000" pitchFamily="2" charset="-79"/>
                <a:cs typeface="Arial" panose="020B0604020202020204" pitchFamily="34" charset="0"/>
              </a:rPr>
              <a:t>My</a:t>
            </a:r>
            <a:r>
              <a:rPr lang="lt-LT" sz="4000" b="1" dirty="0">
                <a:solidFill>
                  <a:srgbClr val="FFC000"/>
                </a:solidFill>
                <a:latin typeface="Arial" panose="020B0604020202020204" pitchFamily="34" charset="0"/>
                <a:ea typeface="Apple Symbols" panose="02000000000000000000" pitchFamily="2" charset="-79"/>
                <a:cs typeface="Arial" panose="020B0604020202020204" pitchFamily="34" charset="0"/>
              </a:rPr>
              <a:t> IYIL2019</a:t>
            </a:r>
          </a:p>
          <a:p>
            <a:endParaRPr lang="lt-LT" sz="4000" dirty="0">
              <a:solidFill>
                <a:srgbClr val="FFC000"/>
              </a:solidFill>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33</a:t>
            </a:fld>
            <a:endParaRPr lang="lt-LT"/>
          </a:p>
        </p:txBody>
      </p:sp>
    </p:spTree>
    <p:extLst>
      <p:ext uri="{BB962C8B-B14F-4D97-AF65-F5344CB8AC3E}">
        <p14:creationId xmlns:p14="http://schemas.microsoft.com/office/powerpoint/2010/main" val="3278738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341831"/>
            <a:ext cx="3552802" cy="1325563"/>
          </a:xfrm>
        </p:spPr>
        <p:txBody>
          <a:bodyPr>
            <a:normAutofit/>
          </a:bodyPr>
          <a:lstStyle/>
          <a:p>
            <a:pPr algn="ctr"/>
            <a:r>
              <a:rPr lang="en-US" sz="3200" b="1" dirty="0">
                <a:latin typeface="Arial" panose="020B0604020202020204" pitchFamily="34" charset="0"/>
                <a:cs typeface="Arial" panose="020B0604020202020204" pitchFamily="34" charset="0"/>
              </a:rPr>
              <a:t>Global calendar of events</a:t>
            </a:r>
          </a:p>
        </p:txBody>
      </p:sp>
      <p:sp>
        <p:nvSpPr>
          <p:cNvPr id="3" name="Rectangle 2"/>
          <p:cNvSpPr/>
          <p:nvPr/>
        </p:nvSpPr>
        <p:spPr>
          <a:xfrm>
            <a:off x="6231467" y="466003"/>
            <a:ext cx="3911601" cy="1077218"/>
          </a:xfrm>
          <a:prstGeom prst="rect">
            <a:avLst/>
          </a:prstGeom>
        </p:spPr>
        <p:txBody>
          <a:bodyPr wrap="square">
            <a:spAutoFit/>
          </a:bodyPr>
          <a:lstStyle/>
          <a:p>
            <a:pPr algn="ctr"/>
            <a:r>
              <a:rPr lang="fr-FR" sz="3200" b="1" dirty="0" err="1">
                <a:solidFill>
                  <a:srgbClr val="996633"/>
                </a:solidFill>
                <a:latin typeface="Arial" panose="020B0604020202020204" pitchFamily="34" charset="0"/>
                <a:cs typeface="Arial" panose="020B0604020202020204" pitchFamily="34" charset="0"/>
              </a:rPr>
              <a:t>Calendario</a:t>
            </a:r>
            <a:r>
              <a:rPr lang="fr-FR" sz="3200" b="1" dirty="0">
                <a:solidFill>
                  <a:srgbClr val="996633"/>
                </a:solidFill>
                <a:latin typeface="Arial" panose="020B0604020202020204" pitchFamily="34" charset="0"/>
                <a:cs typeface="Arial" panose="020B0604020202020204" pitchFamily="34" charset="0"/>
              </a:rPr>
              <a:t> global de </a:t>
            </a:r>
            <a:r>
              <a:rPr lang="fr-FR" sz="3200" b="1" dirty="0" err="1">
                <a:solidFill>
                  <a:srgbClr val="996633"/>
                </a:solidFill>
                <a:latin typeface="Arial" panose="020B0604020202020204" pitchFamily="34" charset="0"/>
                <a:cs typeface="Arial" panose="020B0604020202020204" pitchFamily="34" charset="0"/>
              </a:rPr>
              <a:t>eventos</a:t>
            </a:r>
            <a:endParaRPr lang="fr-FR" sz="3200" b="1" dirty="0">
              <a:solidFill>
                <a:srgbClr val="996633"/>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7CA91B4-8D57-4C54-9079-08788AEF35DD}" type="slidenum">
              <a:rPr lang="en-US" smtClean="0"/>
              <a:t>34</a:t>
            </a:fld>
            <a:endParaRPr lang="en-US"/>
          </a:p>
        </p:txBody>
      </p:sp>
      <p:pic>
        <p:nvPicPr>
          <p:cNvPr id="5" name="Picture 4"/>
          <p:cNvPicPr>
            <a:picLocks noChangeAspect="1"/>
          </p:cNvPicPr>
          <p:nvPr/>
        </p:nvPicPr>
        <p:blipFill rotWithShape="1">
          <a:blip r:embed="rId2"/>
          <a:srcRect l="10324" t="13116" r="6176" b="5432"/>
          <a:stretch/>
        </p:blipFill>
        <p:spPr>
          <a:xfrm>
            <a:off x="1010035" y="1732395"/>
            <a:ext cx="10442864" cy="4623955"/>
          </a:xfrm>
          <a:prstGeom prst="rect">
            <a:avLst/>
          </a:prstGeom>
        </p:spPr>
      </p:pic>
    </p:spTree>
    <p:extLst>
      <p:ext uri="{BB962C8B-B14F-4D97-AF65-F5344CB8AC3E}">
        <p14:creationId xmlns:p14="http://schemas.microsoft.com/office/powerpoint/2010/main" val="1774595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9248" y="134140"/>
            <a:ext cx="3861624" cy="3861624"/>
          </a:xfrm>
          <a:prstGeom prst="rect">
            <a:avLst/>
          </a:prstGeom>
        </p:spPr>
      </p:pic>
      <p:sp>
        <p:nvSpPr>
          <p:cNvPr id="6" name="Slide Number Placeholder 5"/>
          <p:cNvSpPr>
            <a:spLocks noGrp="1"/>
          </p:cNvSpPr>
          <p:nvPr>
            <p:ph type="sldNum" sz="quarter" idx="12"/>
          </p:nvPr>
        </p:nvSpPr>
        <p:spPr/>
        <p:txBody>
          <a:bodyPr/>
          <a:lstStyle/>
          <a:p>
            <a:pPr algn="ctr"/>
            <a:fld id="{A7CA91B4-8D57-4C54-9079-08788AEF35DD}" type="slidenum">
              <a:rPr lang="en-US" smtClean="0"/>
              <a:pPr algn="ctr"/>
              <a:t>35</a:t>
            </a:fld>
            <a:endParaRPr lang="en-US" dirty="0"/>
          </a:p>
        </p:txBody>
      </p:sp>
      <p:sp>
        <p:nvSpPr>
          <p:cNvPr id="2" name="Title 1"/>
          <p:cNvSpPr>
            <a:spLocks noGrp="1"/>
          </p:cNvSpPr>
          <p:nvPr>
            <p:ph type="title"/>
          </p:nvPr>
        </p:nvSpPr>
        <p:spPr>
          <a:xfrm>
            <a:off x="553597" y="4065432"/>
            <a:ext cx="5066463" cy="2128746"/>
          </a:xfrm>
        </p:spPr>
        <p:txBody>
          <a:bodyPr>
            <a:normAutofit/>
          </a:bodyPr>
          <a:lstStyle/>
          <a:p>
            <a:pPr>
              <a:spcBef>
                <a:spcPts val="0"/>
              </a:spcBef>
            </a:pPr>
            <a:r>
              <a:rPr lang="en-US" sz="2400" b="1" dirty="0">
                <a:solidFill>
                  <a:srgbClr val="FF0000"/>
                </a:solidFill>
                <a:latin typeface="+mn-lt"/>
              </a:rPr>
              <a:t>882</a:t>
            </a:r>
            <a:r>
              <a:rPr lang="en-US" sz="2400" dirty="0">
                <a:latin typeface="+mn-lt"/>
                <a:ea typeface="Calibri" panose="020F0502020204030204" pitchFamily="34" charset="0"/>
              </a:rPr>
              <a:t> events created in total </a:t>
            </a:r>
            <a:br>
              <a:rPr lang="en-US" sz="2400" dirty="0">
                <a:latin typeface="+mn-lt"/>
                <a:ea typeface="Calibri" panose="020F0502020204030204" pitchFamily="34" charset="0"/>
              </a:rPr>
            </a:br>
            <a:r>
              <a:rPr lang="en-US" sz="2400" b="1" dirty="0">
                <a:solidFill>
                  <a:srgbClr val="FF0000"/>
                </a:solidFill>
                <a:latin typeface="+mn-lt"/>
                <a:ea typeface="Calibri" panose="020F0502020204030204" pitchFamily="34" charset="0"/>
              </a:rPr>
              <a:t>372 </a:t>
            </a:r>
            <a:r>
              <a:rPr lang="en-US" sz="2400" dirty="0">
                <a:latin typeface="+mn-lt"/>
                <a:ea typeface="Calibri" panose="020F0502020204030204" pitchFamily="34" charset="0"/>
              </a:rPr>
              <a:t>logo requests have been approved</a:t>
            </a:r>
            <a:br>
              <a:rPr lang="en-US" sz="2400" dirty="0">
                <a:latin typeface="+mn-lt"/>
                <a:ea typeface="Calibri" panose="020F0502020204030204" pitchFamily="34" charset="0"/>
              </a:rPr>
            </a:br>
            <a:r>
              <a:rPr lang="en-US" sz="2400" b="1" dirty="0">
                <a:solidFill>
                  <a:srgbClr val="FF0000"/>
                </a:solidFill>
                <a:latin typeface="+mn-lt"/>
                <a:ea typeface="Calibri" panose="020F0502020204030204" pitchFamily="34" charset="0"/>
              </a:rPr>
              <a:t>124</a:t>
            </a:r>
            <a:r>
              <a:rPr lang="en-US" sz="2400" dirty="0">
                <a:latin typeface="+mn-lt"/>
                <a:ea typeface="Calibri" panose="020F0502020204030204" pitchFamily="34" charset="0"/>
              </a:rPr>
              <a:t> not granted</a:t>
            </a:r>
            <a:br>
              <a:rPr lang="en-US" sz="2400" dirty="0">
                <a:latin typeface="+mn-lt"/>
                <a:ea typeface="Calibri" panose="020F0502020204030204" pitchFamily="34" charset="0"/>
              </a:rPr>
            </a:br>
            <a:r>
              <a:rPr lang="en-US" sz="2400" dirty="0">
                <a:latin typeface="+mn-lt"/>
                <a:ea typeface="Calibri" panose="020F0502020204030204" pitchFamily="34" charset="0"/>
              </a:rPr>
              <a:t/>
            </a:r>
            <a:br>
              <a:rPr lang="en-US" sz="2400" dirty="0">
                <a:latin typeface="+mn-lt"/>
                <a:ea typeface="Calibri" panose="020F0502020204030204" pitchFamily="34" charset="0"/>
              </a:rPr>
            </a:br>
            <a:r>
              <a:rPr lang="en-US" sz="2400" dirty="0">
                <a:latin typeface="+mn-lt"/>
                <a:ea typeface="Calibri" panose="020F0502020204030204" pitchFamily="34" charset="0"/>
              </a:rPr>
              <a:t>(January 2020) </a:t>
            </a:r>
            <a:br>
              <a:rPr lang="en-US" sz="2400" dirty="0">
                <a:latin typeface="+mn-lt"/>
                <a:ea typeface="Calibri" panose="020F0502020204030204" pitchFamily="34" charset="0"/>
              </a:rPr>
            </a:br>
            <a:endParaRPr lang="en-US" sz="2400" dirty="0">
              <a:latin typeface="+mn-lt"/>
              <a:ea typeface="Calibri" panose="020F0502020204030204" pitchFamily="34" charset="0"/>
            </a:endParaRPr>
          </a:p>
        </p:txBody>
      </p:sp>
      <p:sp>
        <p:nvSpPr>
          <p:cNvPr id="3" name="Rectangle 2"/>
          <p:cNvSpPr/>
          <p:nvPr/>
        </p:nvSpPr>
        <p:spPr>
          <a:xfrm>
            <a:off x="5928712" y="4065432"/>
            <a:ext cx="5793051" cy="1938992"/>
          </a:xfrm>
          <a:prstGeom prst="rect">
            <a:avLst/>
          </a:prstGeom>
        </p:spPr>
        <p:txBody>
          <a:bodyPr wrap="square">
            <a:spAutoFit/>
          </a:bodyPr>
          <a:lstStyle/>
          <a:p>
            <a:r>
              <a:rPr lang="es-MX" sz="2400" b="1" dirty="0" smtClean="0">
                <a:solidFill>
                  <a:schemeClr val="tx2"/>
                </a:solidFill>
                <a:cs typeface="Arial" panose="020B0604020202020204" pitchFamily="34" charset="0"/>
              </a:rPr>
              <a:t>882 </a:t>
            </a:r>
            <a:r>
              <a:rPr lang="es-MX" sz="2400" dirty="0">
                <a:solidFill>
                  <a:schemeClr val="tx2"/>
                </a:solidFill>
                <a:cs typeface="Arial" panose="020B0604020202020204" pitchFamily="34" charset="0"/>
              </a:rPr>
              <a:t>eventos creados en total </a:t>
            </a:r>
            <a:endParaRPr lang="es-MX" sz="2400" dirty="0" smtClean="0">
              <a:solidFill>
                <a:schemeClr val="tx2"/>
              </a:solidFill>
              <a:cs typeface="Arial" panose="020B0604020202020204" pitchFamily="34" charset="0"/>
            </a:endParaRPr>
          </a:p>
          <a:p>
            <a:r>
              <a:rPr lang="es-MX" sz="2400" b="1" dirty="0" smtClean="0">
                <a:solidFill>
                  <a:schemeClr val="tx2"/>
                </a:solidFill>
                <a:cs typeface="Arial" panose="020B0604020202020204" pitchFamily="34" charset="0"/>
              </a:rPr>
              <a:t>372 </a:t>
            </a:r>
            <a:r>
              <a:rPr lang="es-MX" sz="2400" dirty="0">
                <a:solidFill>
                  <a:schemeClr val="tx2"/>
                </a:solidFill>
                <a:cs typeface="Arial" panose="020B0604020202020204" pitchFamily="34" charset="0"/>
              </a:rPr>
              <a:t>solicitudes </a:t>
            </a:r>
            <a:r>
              <a:rPr lang="es-MX" sz="2400" dirty="0" smtClean="0">
                <a:solidFill>
                  <a:schemeClr val="tx2"/>
                </a:solidFill>
                <a:cs typeface="Arial" panose="020B0604020202020204" pitchFamily="34" charset="0"/>
              </a:rPr>
              <a:t>del uso del logotipo</a:t>
            </a:r>
            <a:r>
              <a:rPr lang="es-MX" sz="2400" b="1" dirty="0" smtClean="0">
                <a:solidFill>
                  <a:schemeClr val="tx2"/>
                </a:solidFill>
                <a:cs typeface="Arial" panose="020B0604020202020204" pitchFamily="34" charset="0"/>
              </a:rPr>
              <a:t> </a:t>
            </a:r>
          </a:p>
          <a:p>
            <a:r>
              <a:rPr lang="es-MX" sz="2400" b="1" dirty="0" smtClean="0">
                <a:solidFill>
                  <a:schemeClr val="tx2"/>
                </a:solidFill>
                <a:cs typeface="Arial" panose="020B0604020202020204" pitchFamily="34" charset="0"/>
              </a:rPr>
              <a:t>124 </a:t>
            </a:r>
            <a:r>
              <a:rPr lang="es-MX" sz="2400" dirty="0">
                <a:solidFill>
                  <a:schemeClr val="tx2"/>
                </a:solidFill>
                <a:cs typeface="Arial" panose="020B0604020202020204" pitchFamily="34" charset="0"/>
              </a:rPr>
              <a:t>no </a:t>
            </a:r>
            <a:r>
              <a:rPr lang="es-MX" sz="2400" dirty="0" smtClean="0">
                <a:solidFill>
                  <a:schemeClr val="tx2"/>
                </a:solidFill>
                <a:cs typeface="Arial" panose="020B0604020202020204" pitchFamily="34" charset="0"/>
              </a:rPr>
              <a:t>concedidas</a:t>
            </a:r>
          </a:p>
          <a:p>
            <a:endParaRPr lang="es-MX" sz="2400" dirty="0" smtClean="0">
              <a:solidFill>
                <a:schemeClr val="tx2"/>
              </a:solidFill>
              <a:cs typeface="Arial" panose="020B0604020202020204" pitchFamily="34" charset="0"/>
            </a:endParaRPr>
          </a:p>
          <a:p>
            <a:r>
              <a:rPr lang="es-MX" sz="2400" dirty="0" smtClean="0">
                <a:solidFill>
                  <a:schemeClr val="tx2"/>
                </a:solidFill>
                <a:cs typeface="Arial" panose="020B0604020202020204" pitchFamily="34" charset="0"/>
              </a:rPr>
              <a:t>(</a:t>
            </a:r>
            <a:r>
              <a:rPr lang="es-MX" sz="2400" dirty="0">
                <a:solidFill>
                  <a:schemeClr val="tx2"/>
                </a:solidFill>
                <a:cs typeface="Arial" panose="020B0604020202020204" pitchFamily="34" charset="0"/>
              </a:rPr>
              <a:t>enero de 2020)</a:t>
            </a:r>
            <a:endParaRPr lang="fr-FR" sz="2400" dirty="0">
              <a:solidFill>
                <a:schemeClr val="tx2"/>
              </a:solidFill>
              <a:cs typeface="Arial" panose="020B0604020202020204" pitchFamily="34" charset="0"/>
            </a:endParaRPr>
          </a:p>
        </p:txBody>
      </p:sp>
    </p:spTree>
    <p:extLst>
      <p:ext uri="{BB962C8B-B14F-4D97-AF65-F5344CB8AC3E}">
        <p14:creationId xmlns:p14="http://schemas.microsoft.com/office/powerpoint/2010/main" val="194254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98DBA9-8534-BD4B-B314-C6F0D00ADD60}"/>
              </a:ext>
            </a:extLst>
          </p:cNvPr>
          <p:cNvSpPr/>
          <p:nvPr/>
        </p:nvSpPr>
        <p:spPr>
          <a:xfrm>
            <a:off x="13447"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 name="Slide Number Placeholder 2">
            <a:extLst>
              <a:ext uri="{FF2B5EF4-FFF2-40B4-BE49-F238E27FC236}">
                <a16:creationId xmlns:a16="http://schemas.microsoft.com/office/drawing/2014/main" id="{E3ED4501-B723-49A4-BFFC-F646E5E54D41}"/>
              </a:ext>
            </a:extLst>
          </p:cNvPr>
          <p:cNvSpPr>
            <a:spLocks noGrp="1"/>
          </p:cNvSpPr>
          <p:nvPr>
            <p:ph type="sldNum" sz="quarter" idx="12"/>
          </p:nvPr>
        </p:nvSpPr>
        <p:spPr/>
        <p:txBody>
          <a:bodyPr/>
          <a:lstStyle/>
          <a:p>
            <a:fld id="{A7CA91B4-8D57-4C54-9079-08788AEF35DD}" type="slidenum">
              <a:rPr lang="en-US" smtClean="0"/>
              <a:t>36</a:t>
            </a:fld>
            <a:endParaRPr lang="en-US"/>
          </a:p>
        </p:txBody>
      </p:sp>
      <p:sp>
        <p:nvSpPr>
          <p:cNvPr id="4" name="Rectangle 3">
            <a:extLst>
              <a:ext uri="{FF2B5EF4-FFF2-40B4-BE49-F238E27FC236}">
                <a16:creationId xmlns:a16="http://schemas.microsoft.com/office/drawing/2014/main" id="{2444A995-C252-440F-9FDB-F7B93DD89B3F}"/>
              </a:ext>
            </a:extLst>
          </p:cNvPr>
          <p:cNvSpPr/>
          <p:nvPr/>
        </p:nvSpPr>
        <p:spPr>
          <a:xfrm>
            <a:off x="806391" y="1488343"/>
            <a:ext cx="10579217" cy="1200329"/>
          </a:xfrm>
          <a:prstGeom prst="rect">
            <a:avLst/>
          </a:prstGeom>
        </p:spPr>
        <p:txBody>
          <a:bodyPr wrap="square">
            <a:spAutoFit/>
          </a:bodyPr>
          <a:lstStyle/>
          <a:p>
            <a:pPr algn="ctr"/>
            <a:r>
              <a:rPr lang="en-US" sz="2400" b="1" dirty="0">
                <a:solidFill>
                  <a:srgbClr val="C00000"/>
                </a:solidFill>
                <a:latin typeface="Calibri" panose="020F0502020204030204" pitchFamily="34" charset="0"/>
                <a:ea typeface="Times New Roman" panose="02020603050405020304" pitchFamily="18" charset="0"/>
              </a:rPr>
              <a:t>78</a:t>
            </a:r>
            <a:r>
              <a:rPr lang="en-US" sz="2400" dirty="0">
                <a:latin typeface="Calibri" panose="020F0502020204030204" pitchFamily="34" charset="0"/>
                <a:ea typeface="Times New Roman" panose="02020603050405020304" pitchFamily="18" charset="0"/>
              </a:rPr>
              <a:t> countries reported events and activities. </a:t>
            </a:r>
          </a:p>
          <a:p>
            <a:pPr algn="ctr"/>
            <a:r>
              <a:rPr lang="en-US" sz="2400" dirty="0">
                <a:latin typeface="Calibri" panose="020F0502020204030204" pitchFamily="34" charset="0"/>
                <a:ea typeface="Times New Roman" panose="02020603050405020304" pitchFamily="18" charset="0"/>
              </a:rPr>
              <a:t>The total number of countries from which research papers were uploaded was </a:t>
            </a:r>
            <a:r>
              <a:rPr lang="en-US" sz="2400" b="1" dirty="0">
                <a:solidFill>
                  <a:srgbClr val="C00000"/>
                </a:solidFill>
                <a:latin typeface="Calibri" panose="020F0502020204030204" pitchFamily="34" charset="0"/>
                <a:ea typeface="Times New Roman" panose="02020603050405020304" pitchFamily="18" charset="0"/>
              </a:rPr>
              <a:t>63</a:t>
            </a:r>
            <a:r>
              <a:rPr lang="en-US" sz="2400" dirty="0">
                <a:latin typeface="Calibri" panose="020F0502020204030204" pitchFamily="34" charset="0"/>
                <a:ea typeface="Times New Roman" panose="02020603050405020304" pitchFamily="18" charset="0"/>
              </a:rPr>
              <a:t>. </a:t>
            </a:r>
          </a:p>
          <a:p>
            <a:pPr algn="ctr"/>
            <a:r>
              <a:rPr lang="en-US" sz="2400" b="1" u="sng" dirty="0">
                <a:latin typeface="Calibri" panose="020F0502020204030204" pitchFamily="34" charset="0"/>
                <a:ea typeface="Times New Roman" panose="02020603050405020304" pitchFamily="18" charset="0"/>
              </a:rPr>
              <a:t>Combined the two lists for the two principal forms of activity, </a:t>
            </a:r>
            <a:r>
              <a:rPr lang="en-US" sz="2400" b="1" u="sng" dirty="0">
                <a:solidFill>
                  <a:srgbClr val="C00000"/>
                </a:solidFill>
                <a:latin typeface="Calibri" panose="020F0502020204030204" pitchFamily="34" charset="0"/>
                <a:ea typeface="Times New Roman" panose="02020603050405020304" pitchFamily="18" charset="0"/>
              </a:rPr>
              <a:t>94 countries</a:t>
            </a:r>
            <a:r>
              <a:rPr lang="en-US" sz="2400" b="1" u="sng" dirty="0">
                <a:latin typeface="Calibri" panose="020F0502020204030204" pitchFamily="34" charset="0"/>
                <a:ea typeface="Times New Roman" panose="02020603050405020304" pitchFamily="18" charset="0"/>
              </a:rPr>
              <a:t>.</a:t>
            </a:r>
            <a:endParaRPr lang="en-US" sz="2400" dirty="0"/>
          </a:p>
        </p:txBody>
      </p:sp>
      <p:sp>
        <p:nvSpPr>
          <p:cNvPr id="5" name="Rectangle 4">
            <a:extLst>
              <a:ext uri="{FF2B5EF4-FFF2-40B4-BE49-F238E27FC236}">
                <a16:creationId xmlns:a16="http://schemas.microsoft.com/office/drawing/2014/main" id="{44281E74-CD73-46BE-B251-6F7C7CF09EF7}"/>
              </a:ext>
            </a:extLst>
          </p:cNvPr>
          <p:cNvSpPr/>
          <p:nvPr/>
        </p:nvSpPr>
        <p:spPr>
          <a:xfrm>
            <a:off x="385895" y="3569164"/>
            <a:ext cx="11283892" cy="1569660"/>
          </a:xfrm>
          <a:prstGeom prst="rect">
            <a:avLst/>
          </a:prstGeom>
        </p:spPr>
        <p:txBody>
          <a:bodyPr wrap="square">
            <a:spAutoFit/>
          </a:bodyPr>
          <a:lstStyle/>
          <a:p>
            <a:pPr algn="ctr"/>
            <a:r>
              <a:rPr lang="es-MX" sz="2400" b="1" dirty="0">
                <a:solidFill>
                  <a:srgbClr val="C00000"/>
                </a:solidFill>
              </a:rPr>
              <a:t>78 </a:t>
            </a:r>
            <a:r>
              <a:rPr lang="es-MX" sz="2400" dirty="0">
                <a:solidFill>
                  <a:schemeClr val="tx2"/>
                </a:solidFill>
              </a:rPr>
              <a:t>países informaron </a:t>
            </a:r>
            <a:r>
              <a:rPr lang="es-MX" sz="2400" dirty="0" smtClean="0">
                <a:solidFill>
                  <a:schemeClr val="tx2"/>
                </a:solidFill>
              </a:rPr>
              <a:t>de eventos </a:t>
            </a:r>
            <a:r>
              <a:rPr lang="es-MX" sz="2400" dirty="0">
                <a:solidFill>
                  <a:schemeClr val="tx2"/>
                </a:solidFill>
              </a:rPr>
              <a:t>y actividades.</a:t>
            </a:r>
          </a:p>
          <a:p>
            <a:pPr algn="ctr"/>
            <a:r>
              <a:rPr lang="es-MX" sz="2400" dirty="0">
                <a:solidFill>
                  <a:schemeClr val="tx2"/>
                </a:solidFill>
              </a:rPr>
              <a:t>El número total de países desde los que se </a:t>
            </a:r>
            <a:r>
              <a:rPr lang="es-MX" sz="2400" dirty="0" smtClean="0">
                <a:solidFill>
                  <a:schemeClr val="tx2"/>
                </a:solidFill>
              </a:rPr>
              <a:t>compartieron </a:t>
            </a:r>
            <a:br>
              <a:rPr lang="es-MX" sz="2400" dirty="0" smtClean="0">
                <a:solidFill>
                  <a:schemeClr val="tx2"/>
                </a:solidFill>
              </a:rPr>
            </a:br>
            <a:r>
              <a:rPr lang="es-MX" sz="2400" dirty="0" smtClean="0">
                <a:solidFill>
                  <a:schemeClr val="tx2"/>
                </a:solidFill>
              </a:rPr>
              <a:t>los </a:t>
            </a:r>
            <a:r>
              <a:rPr lang="es-MX" sz="2400" dirty="0">
                <a:solidFill>
                  <a:schemeClr val="tx2"/>
                </a:solidFill>
              </a:rPr>
              <a:t>trabajos de investigación fue de </a:t>
            </a:r>
            <a:r>
              <a:rPr lang="es-MX" sz="2400" b="1" dirty="0">
                <a:solidFill>
                  <a:srgbClr val="C00000"/>
                </a:solidFill>
              </a:rPr>
              <a:t>63.</a:t>
            </a:r>
          </a:p>
          <a:p>
            <a:pPr algn="ctr"/>
            <a:r>
              <a:rPr lang="es-MX" sz="2400" u="sng" dirty="0">
                <a:solidFill>
                  <a:schemeClr val="tx2"/>
                </a:solidFill>
              </a:rPr>
              <a:t>Combinó las dos listas para las dos formas principales de actividad, </a:t>
            </a:r>
            <a:r>
              <a:rPr lang="es-MX" sz="2400" b="1" u="sng" dirty="0">
                <a:solidFill>
                  <a:srgbClr val="C00000"/>
                </a:solidFill>
              </a:rPr>
              <a:t>94 países.</a:t>
            </a:r>
            <a:endParaRPr lang="en-US" sz="2400" b="1" u="sng" dirty="0">
              <a:solidFill>
                <a:srgbClr val="1F4E79"/>
              </a:solidFill>
            </a:endParaRPr>
          </a:p>
        </p:txBody>
      </p:sp>
    </p:spTree>
    <p:extLst>
      <p:ext uri="{BB962C8B-B14F-4D97-AF65-F5344CB8AC3E}">
        <p14:creationId xmlns:p14="http://schemas.microsoft.com/office/powerpoint/2010/main" val="2838778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06CA-9515-47BB-B105-7D3A71F2C41D}"/>
              </a:ext>
            </a:extLst>
          </p:cNvPr>
          <p:cNvSpPr>
            <a:spLocks noGrp="1"/>
          </p:cNvSpPr>
          <p:nvPr>
            <p:ph type="title"/>
          </p:nvPr>
        </p:nvSpPr>
        <p:spPr>
          <a:xfrm>
            <a:off x="481557" y="365124"/>
            <a:ext cx="5521705" cy="1325563"/>
          </a:xfrm>
        </p:spPr>
        <p:txBody>
          <a:bodyPr>
            <a:normAutofit/>
          </a:bodyPr>
          <a:lstStyle/>
          <a:p>
            <a:pPr algn="ctr"/>
            <a:r>
              <a:rPr lang="en-GB" sz="3100" b="1" dirty="0">
                <a:latin typeface="+mn-lt"/>
              </a:rPr>
              <a:t>882 activities </a:t>
            </a:r>
            <a:br>
              <a:rPr lang="en-GB" sz="3100" b="1" dirty="0">
                <a:latin typeface="+mn-lt"/>
              </a:rPr>
            </a:br>
            <a:r>
              <a:rPr lang="en-GB" sz="3100" b="1" dirty="0">
                <a:latin typeface="+mn-lt"/>
              </a:rPr>
              <a:t>by thematic area</a:t>
            </a:r>
            <a:endParaRPr lang="en-US" dirty="0"/>
          </a:p>
        </p:txBody>
      </p:sp>
      <p:sp>
        <p:nvSpPr>
          <p:cNvPr id="3" name="Slide Number Placeholder 2">
            <a:extLst>
              <a:ext uri="{FF2B5EF4-FFF2-40B4-BE49-F238E27FC236}">
                <a16:creationId xmlns:a16="http://schemas.microsoft.com/office/drawing/2014/main" id="{B351680C-4DC6-4CF6-B33D-902E6C947DF2}"/>
              </a:ext>
            </a:extLst>
          </p:cNvPr>
          <p:cNvSpPr>
            <a:spLocks noGrp="1"/>
          </p:cNvSpPr>
          <p:nvPr>
            <p:ph type="sldNum" sz="quarter" idx="12"/>
          </p:nvPr>
        </p:nvSpPr>
        <p:spPr/>
        <p:txBody>
          <a:bodyPr/>
          <a:lstStyle/>
          <a:p>
            <a:fld id="{A7CA91B4-8D57-4C54-9079-08788AEF35DD}" type="slidenum">
              <a:rPr lang="en-US" smtClean="0"/>
              <a:t>37</a:t>
            </a:fld>
            <a:endParaRPr lang="en-US"/>
          </a:p>
        </p:txBody>
      </p:sp>
      <p:pic>
        <p:nvPicPr>
          <p:cNvPr id="4" name="Image 1">
            <a:extLst>
              <a:ext uri="{FF2B5EF4-FFF2-40B4-BE49-F238E27FC236}">
                <a16:creationId xmlns:a16="http://schemas.microsoft.com/office/drawing/2014/main" id="{B5D892F8-534F-46F9-AED6-C80070BD7E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1548" y="1882334"/>
            <a:ext cx="7063990" cy="4346621"/>
          </a:xfrm>
          <a:prstGeom prst="rect">
            <a:avLst/>
          </a:prstGeom>
          <a:noFill/>
          <a:ln>
            <a:noFill/>
          </a:ln>
        </p:spPr>
      </p:pic>
      <p:sp>
        <p:nvSpPr>
          <p:cNvPr id="5" name="Rectangle 4">
            <a:extLst>
              <a:ext uri="{FF2B5EF4-FFF2-40B4-BE49-F238E27FC236}">
                <a16:creationId xmlns:a16="http://schemas.microsoft.com/office/drawing/2014/main" id="{E96616F8-79E8-4134-A9CE-791F1F5026B1}"/>
              </a:ext>
            </a:extLst>
          </p:cNvPr>
          <p:cNvSpPr/>
          <p:nvPr/>
        </p:nvSpPr>
        <p:spPr>
          <a:xfrm>
            <a:off x="7001848" y="493176"/>
            <a:ext cx="5190152" cy="1046440"/>
          </a:xfrm>
          <a:prstGeom prst="rect">
            <a:avLst/>
          </a:prstGeom>
        </p:spPr>
        <p:txBody>
          <a:bodyPr wrap="square">
            <a:spAutoFit/>
          </a:bodyPr>
          <a:lstStyle/>
          <a:p>
            <a:pPr algn="ctr"/>
            <a:r>
              <a:rPr lang="en-US" sz="3100" b="1" dirty="0">
                <a:solidFill>
                  <a:srgbClr val="1F4E79"/>
                </a:solidFill>
              </a:rPr>
              <a:t>882 </a:t>
            </a:r>
            <a:r>
              <a:rPr lang="en-US" sz="3100" b="1" dirty="0" err="1">
                <a:solidFill>
                  <a:srgbClr val="1F4E79"/>
                </a:solidFill>
              </a:rPr>
              <a:t>actividades</a:t>
            </a:r>
            <a:r>
              <a:rPr lang="en-US" sz="3100" b="1" dirty="0">
                <a:solidFill>
                  <a:srgbClr val="1F4E79"/>
                </a:solidFill>
              </a:rPr>
              <a:t> </a:t>
            </a:r>
            <a:r>
              <a:rPr lang="en-US" sz="3100" b="1" dirty="0" smtClean="0">
                <a:solidFill>
                  <a:srgbClr val="1F4E79"/>
                </a:solidFill>
              </a:rPr>
              <a:t/>
            </a:r>
            <a:br>
              <a:rPr lang="en-US" sz="3100" b="1" dirty="0" smtClean="0">
                <a:solidFill>
                  <a:srgbClr val="1F4E79"/>
                </a:solidFill>
              </a:rPr>
            </a:br>
            <a:r>
              <a:rPr lang="en-US" sz="3100" b="1" dirty="0" err="1" smtClean="0">
                <a:solidFill>
                  <a:srgbClr val="1F4E79"/>
                </a:solidFill>
              </a:rPr>
              <a:t>por</a:t>
            </a:r>
            <a:r>
              <a:rPr lang="en-US" sz="3100" b="1" dirty="0" smtClean="0">
                <a:solidFill>
                  <a:srgbClr val="1F4E79"/>
                </a:solidFill>
              </a:rPr>
              <a:t> </a:t>
            </a:r>
            <a:r>
              <a:rPr lang="en-US" sz="3100" b="1" dirty="0" err="1">
                <a:solidFill>
                  <a:srgbClr val="1F4E79"/>
                </a:solidFill>
              </a:rPr>
              <a:t>área</a:t>
            </a:r>
            <a:r>
              <a:rPr lang="en-US" sz="3100" b="1" dirty="0">
                <a:solidFill>
                  <a:srgbClr val="1F4E79"/>
                </a:solidFill>
              </a:rPr>
              <a:t> </a:t>
            </a:r>
            <a:r>
              <a:rPr lang="en-US" sz="3100" b="1" dirty="0" err="1">
                <a:solidFill>
                  <a:srgbClr val="1F4E79"/>
                </a:solidFill>
              </a:rPr>
              <a:t>temática</a:t>
            </a:r>
            <a:endParaRPr lang="en-US" sz="3100" b="1" dirty="0">
              <a:solidFill>
                <a:srgbClr val="1F4E79"/>
              </a:solidFill>
            </a:endParaRPr>
          </a:p>
        </p:txBody>
      </p:sp>
      <p:graphicFrame>
        <p:nvGraphicFramePr>
          <p:cNvPr id="6" name="Table 5">
            <a:extLst>
              <a:ext uri="{FF2B5EF4-FFF2-40B4-BE49-F238E27FC236}">
                <a16:creationId xmlns:a16="http://schemas.microsoft.com/office/drawing/2014/main" id="{ADD115B1-B15E-4DD9-8C25-83170333468C}"/>
              </a:ext>
            </a:extLst>
          </p:cNvPr>
          <p:cNvGraphicFramePr>
            <a:graphicFrameLocks noGrp="1"/>
          </p:cNvGraphicFramePr>
          <p:nvPr>
            <p:extLst>
              <p:ext uri="{D42A27DB-BD31-4B8C-83A1-F6EECF244321}">
                <p14:modId xmlns:p14="http://schemas.microsoft.com/office/powerpoint/2010/main" val="4192143687"/>
              </p:ext>
            </p:extLst>
          </p:nvPr>
        </p:nvGraphicFramePr>
        <p:xfrm>
          <a:off x="7585862" y="3502152"/>
          <a:ext cx="4044442" cy="2057400"/>
        </p:xfrm>
        <a:graphic>
          <a:graphicData uri="http://schemas.openxmlformats.org/drawingml/2006/table">
            <a:tbl>
              <a:tblPr firstRow="1" firstCol="1" bandRow="1">
                <a:tableStyleId>{5C22544A-7EE6-4342-B048-85BDC9FD1C3A}</a:tableStyleId>
              </a:tblPr>
              <a:tblGrid>
                <a:gridCol w="2779589">
                  <a:extLst>
                    <a:ext uri="{9D8B030D-6E8A-4147-A177-3AD203B41FA5}">
                      <a16:colId xmlns:a16="http://schemas.microsoft.com/office/drawing/2014/main" val="605625735"/>
                    </a:ext>
                  </a:extLst>
                </a:gridCol>
                <a:gridCol w="1264853">
                  <a:extLst>
                    <a:ext uri="{9D8B030D-6E8A-4147-A177-3AD203B41FA5}">
                      <a16:colId xmlns:a16="http://schemas.microsoft.com/office/drawing/2014/main" val="3340358618"/>
                    </a:ext>
                  </a:extLst>
                </a:gridCol>
              </a:tblGrid>
              <a:tr h="228600">
                <a:tc>
                  <a:txBody>
                    <a:bodyPr/>
                    <a:lstStyle/>
                    <a:p>
                      <a:pPr marL="0" marR="0" algn="r">
                        <a:spcBef>
                          <a:spcPts val="0"/>
                        </a:spcBef>
                        <a:spcAft>
                          <a:spcPts val="0"/>
                        </a:spcAft>
                      </a:pPr>
                      <a:r>
                        <a:rPr lang="fr-FR" sz="1400" dirty="0" err="1" smtClean="0">
                          <a:effectLst/>
                        </a:rPr>
                        <a:t>Acceso</a:t>
                      </a:r>
                      <a:r>
                        <a:rPr lang="fr-FR" sz="1400" dirty="0" smtClean="0">
                          <a:effectLst/>
                        </a:rPr>
                        <a:t>, </a:t>
                      </a:r>
                      <a:r>
                        <a:rPr lang="fr-FR" sz="1400" dirty="0" err="1" smtClean="0">
                          <a:effectLst/>
                        </a:rPr>
                        <a:t>promoción</a:t>
                      </a:r>
                      <a:r>
                        <a:rPr lang="fr-FR" sz="1400" dirty="0" smtClean="0">
                          <a:effectLst/>
                        </a:rPr>
                        <a:t>, </a:t>
                      </a:r>
                      <a:r>
                        <a:rPr lang="fr-FR" sz="1400" dirty="0" err="1" smtClean="0">
                          <a:effectLst/>
                        </a:rPr>
                        <a:t>apoyo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dirty="0">
                          <a:effectLst/>
                        </a:rPr>
                        <a:t>227</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1894950586"/>
                  </a:ext>
                </a:extLst>
              </a:tr>
              <a:tr h="228600">
                <a:tc>
                  <a:txBody>
                    <a:bodyPr/>
                    <a:lstStyle/>
                    <a:p>
                      <a:pPr marL="0" marR="0" algn="r">
                        <a:spcBef>
                          <a:spcPts val="0"/>
                        </a:spcBef>
                        <a:spcAft>
                          <a:spcPts val="0"/>
                        </a:spcAft>
                      </a:pPr>
                      <a:r>
                        <a:rPr lang="fr-FR" sz="1400" dirty="0" err="1" smtClean="0">
                          <a:effectLst/>
                        </a:rPr>
                        <a:t>Acceso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70</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860311743"/>
                  </a:ext>
                </a:extLst>
              </a:tr>
              <a:tr h="228600">
                <a:tc>
                  <a:txBody>
                    <a:bodyPr/>
                    <a:lstStyle/>
                    <a:p>
                      <a:pPr marL="0" marR="0" algn="r">
                        <a:spcBef>
                          <a:spcPts val="0"/>
                        </a:spcBef>
                        <a:spcAft>
                          <a:spcPts val="0"/>
                        </a:spcAft>
                      </a:pPr>
                      <a:r>
                        <a:rPr lang="fr-FR" sz="1400" dirty="0" err="1" smtClean="0">
                          <a:effectLst/>
                        </a:rPr>
                        <a:t>Acceso</a:t>
                      </a:r>
                      <a:r>
                        <a:rPr lang="fr-FR" sz="1400" dirty="0" smtClean="0">
                          <a:effectLst/>
                        </a:rPr>
                        <a:t>, </a:t>
                      </a:r>
                      <a:r>
                        <a:rPr lang="fr-FR" sz="1400" dirty="0" err="1" smtClean="0">
                          <a:effectLst/>
                        </a:rPr>
                        <a:t>promoción</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130</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1256608645"/>
                  </a:ext>
                </a:extLst>
              </a:tr>
              <a:tr h="228600">
                <a:tc>
                  <a:txBody>
                    <a:bodyPr/>
                    <a:lstStyle/>
                    <a:p>
                      <a:pPr marL="0" marR="0" algn="r">
                        <a:spcBef>
                          <a:spcPts val="0"/>
                        </a:spcBef>
                        <a:spcAft>
                          <a:spcPts val="0"/>
                        </a:spcAft>
                      </a:pPr>
                      <a:r>
                        <a:rPr lang="fr-FR" sz="1400" dirty="0" err="1" smtClean="0">
                          <a:effectLst/>
                        </a:rPr>
                        <a:t>Acceso</a:t>
                      </a:r>
                      <a:r>
                        <a:rPr lang="fr-FR" sz="1400" dirty="0" smtClean="0">
                          <a:effectLst/>
                        </a:rPr>
                        <a:t>, </a:t>
                      </a:r>
                      <a:r>
                        <a:rPr lang="fr-FR" sz="1400" dirty="0" err="1" smtClean="0">
                          <a:effectLst/>
                        </a:rPr>
                        <a:t>apoyo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15</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1862839060"/>
                  </a:ext>
                </a:extLst>
              </a:tr>
              <a:tr h="228600">
                <a:tc>
                  <a:txBody>
                    <a:bodyPr/>
                    <a:lstStyle/>
                    <a:p>
                      <a:pPr marL="0" marR="0" algn="r">
                        <a:spcBef>
                          <a:spcPts val="0"/>
                        </a:spcBef>
                        <a:spcAft>
                          <a:spcPts val="0"/>
                        </a:spcAft>
                      </a:pPr>
                      <a:r>
                        <a:rPr lang="fr-FR" sz="1400" dirty="0" err="1" smtClean="0">
                          <a:effectLst/>
                        </a:rPr>
                        <a:t>promoción</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264</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3231366511"/>
                  </a:ext>
                </a:extLst>
              </a:tr>
              <a:tr h="228600">
                <a:tc>
                  <a:txBody>
                    <a:bodyPr/>
                    <a:lstStyle/>
                    <a:p>
                      <a:pPr marL="0" marR="0" algn="r">
                        <a:spcBef>
                          <a:spcPts val="0"/>
                        </a:spcBef>
                        <a:spcAft>
                          <a:spcPts val="0"/>
                        </a:spcAft>
                      </a:pPr>
                      <a:r>
                        <a:rPr lang="fr-FR" sz="1400" dirty="0" err="1" smtClean="0">
                          <a:effectLst/>
                        </a:rPr>
                        <a:t>promoción</a:t>
                      </a:r>
                      <a:r>
                        <a:rPr lang="fr-FR" sz="1400" dirty="0" smtClean="0">
                          <a:effectLst/>
                        </a:rPr>
                        <a:t>, </a:t>
                      </a:r>
                      <a:r>
                        <a:rPr lang="fr-FR" sz="1400" dirty="0" err="1" smtClean="0">
                          <a:effectLst/>
                        </a:rPr>
                        <a:t>apoyo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72</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4243795399"/>
                  </a:ext>
                </a:extLst>
              </a:tr>
              <a:tr h="228600">
                <a:tc>
                  <a:txBody>
                    <a:bodyPr/>
                    <a:lstStyle/>
                    <a:p>
                      <a:pPr marL="0" marR="0" algn="r">
                        <a:spcBef>
                          <a:spcPts val="0"/>
                        </a:spcBef>
                        <a:spcAft>
                          <a:spcPts val="0"/>
                        </a:spcAft>
                      </a:pPr>
                      <a:r>
                        <a:rPr lang="fr-FR" sz="1400" dirty="0" err="1" smtClean="0">
                          <a:effectLst/>
                        </a:rPr>
                        <a:t>apoyo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dirty="0">
                          <a:effectLst/>
                        </a:rPr>
                        <a:t>89</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4123037547"/>
                  </a:ext>
                </a:extLst>
              </a:tr>
              <a:tr h="228600">
                <a:tc>
                  <a:txBody>
                    <a:bodyPr/>
                    <a:lstStyle/>
                    <a:p>
                      <a:pPr marL="0" marR="0" algn="r">
                        <a:spcBef>
                          <a:spcPts val="0"/>
                        </a:spcBef>
                        <a:spcAft>
                          <a:spcPts val="0"/>
                        </a:spcAft>
                      </a:pPr>
                      <a:r>
                        <a:rPr lang="fr-FR" sz="1400" dirty="0" smtClean="0">
                          <a:effectLst/>
                        </a:rPr>
                        <a:t>No</a:t>
                      </a:r>
                      <a:r>
                        <a:rPr lang="fr-FR" sz="1400" baseline="0" dirty="0" smtClean="0">
                          <a:effectLst/>
                        </a:rPr>
                        <a:t> </a:t>
                      </a:r>
                      <a:r>
                        <a:rPr lang="fr-FR" sz="1400" baseline="0" dirty="0" err="1" smtClean="0">
                          <a:effectLst/>
                        </a:rPr>
                        <a:t>indicado</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tc>
                  <a:txBody>
                    <a:bodyPr/>
                    <a:lstStyle/>
                    <a:p>
                      <a:pPr marL="0" marR="0">
                        <a:spcBef>
                          <a:spcPts val="0"/>
                        </a:spcBef>
                        <a:spcAft>
                          <a:spcPts val="0"/>
                        </a:spcAft>
                      </a:pPr>
                      <a:r>
                        <a:rPr lang="fr-FR" sz="1400">
                          <a:effectLst/>
                        </a:rPr>
                        <a:t>15</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102469822"/>
                  </a:ext>
                </a:extLst>
              </a:tr>
              <a:tr h="228600">
                <a:tc>
                  <a:txBody>
                    <a:bodyPr/>
                    <a:lstStyle/>
                    <a:p>
                      <a:pPr marL="0" marR="0" algn="r">
                        <a:spcBef>
                          <a:spcPts val="0"/>
                        </a:spcBef>
                        <a:spcAft>
                          <a:spcPts val="0"/>
                        </a:spcAft>
                      </a:pPr>
                      <a:r>
                        <a:rPr lang="fr-FR" sz="1400" dirty="0">
                          <a:effectLst/>
                        </a:rPr>
                        <a:t>TOTAL</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solidFill>
                      <a:srgbClr val="1F4E79"/>
                    </a:solidFill>
                  </a:tcPr>
                </a:tc>
                <a:tc>
                  <a:txBody>
                    <a:bodyPr/>
                    <a:lstStyle/>
                    <a:p>
                      <a:pPr marL="0" marR="0">
                        <a:spcBef>
                          <a:spcPts val="0"/>
                        </a:spcBef>
                        <a:spcAft>
                          <a:spcPts val="0"/>
                        </a:spcAft>
                      </a:pPr>
                      <a:r>
                        <a:rPr lang="fr-FR" sz="1400" dirty="0">
                          <a:effectLst/>
                        </a:rPr>
                        <a:t>882</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44450" marR="44450" marT="0" marB="0" anchor="b"/>
                </a:tc>
                <a:extLst>
                  <a:ext uri="{0D108BD9-81ED-4DB2-BD59-A6C34878D82A}">
                    <a16:rowId xmlns:a16="http://schemas.microsoft.com/office/drawing/2014/main" val="1548383890"/>
                  </a:ext>
                </a:extLst>
              </a:tr>
            </a:tbl>
          </a:graphicData>
        </a:graphic>
      </p:graphicFrame>
    </p:spTree>
    <p:extLst>
      <p:ext uri="{BB962C8B-B14F-4D97-AF65-F5344CB8AC3E}">
        <p14:creationId xmlns:p14="http://schemas.microsoft.com/office/powerpoint/2010/main" val="4035152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E5C3DA-93A2-4FAC-B4EC-9FF4535CA6B9}"/>
              </a:ext>
            </a:extLst>
          </p:cNvPr>
          <p:cNvSpPr>
            <a:spLocks noGrp="1"/>
          </p:cNvSpPr>
          <p:nvPr>
            <p:ph type="sldNum" sz="quarter" idx="12"/>
          </p:nvPr>
        </p:nvSpPr>
        <p:spPr/>
        <p:txBody>
          <a:bodyPr/>
          <a:lstStyle/>
          <a:p>
            <a:fld id="{A7CA91B4-8D57-4C54-9079-08788AEF35DD}" type="slidenum">
              <a:rPr lang="en-US" smtClean="0"/>
              <a:t>38</a:t>
            </a:fld>
            <a:endParaRPr lang="en-US"/>
          </a:p>
        </p:txBody>
      </p:sp>
      <p:pic>
        <p:nvPicPr>
          <p:cNvPr id="3" name="Picture 2">
            <a:extLst>
              <a:ext uri="{FF2B5EF4-FFF2-40B4-BE49-F238E27FC236}">
                <a16:creationId xmlns:a16="http://schemas.microsoft.com/office/drawing/2014/main" id="{867F5BF9-2303-495F-BE6E-E99DB488C0E2}"/>
              </a:ext>
            </a:extLst>
          </p:cNvPr>
          <p:cNvPicPr>
            <a:picLocks noChangeAspect="1"/>
          </p:cNvPicPr>
          <p:nvPr/>
        </p:nvPicPr>
        <p:blipFill>
          <a:blip r:embed="rId2"/>
          <a:stretch>
            <a:fillRect/>
          </a:stretch>
        </p:blipFill>
        <p:spPr>
          <a:xfrm>
            <a:off x="2181302" y="1448342"/>
            <a:ext cx="7261852" cy="5209590"/>
          </a:xfrm>
          <a:prstGeom prst="rect">
            <a:avLst/>
          </a:prstGeom>
        </p:spPr>
      </p:pic>
      <p:sp>
        <p:nvSpPr>
          <p:cNvPr id="4" name="TextBox 3">
            <a:extLst>
              <a:ext uri="{FF2B5EF4-FFF2-40B4-BE49-F238E27FC236}">
                <a16:creationId xmlns:a16="http://schemas.microsoft.com/office/drawing/2014/main" id="{30A42417-B246-4C5A-8DC6-7ECD636E47F7}"/>
              </a:ext>
            </a:extLst>
          </p:cNvPr>
          <p:cNvSpPr txBox="1"/>
          <p:nvPr/>
        </p:nvSpPr>
        <p:spPr>
          <a:xfrm>
            <a:off x="531516" y="200068"/>
            <a:ext cx="4925147" cy="1200329"/>
          </a:xfrm>
          <a:prstGeom prst="rect">
            <a:avLst/>
          </a:prstGeom>
          <a:noFill/>
        </p:spPr>
        <p:txBody>
          <a:bodyPr wrap="square" rtlCol="0">
            <a:spAutoFit/>
          </a:bodyPr>
          <a:lstStyle/>
          <a:p>
            <a:pPr algn="ctr"/>
            <a:r>
              <a:rPr lang="en-US" sz="2400" b="1" dirty="0"/>
              <a:t>Global Media Coverage</a:t>
            </a:r>
            <a:br>
              <a:rPr lang="en-US" sz="2400" b="1" dirty="0"/>
            </a:br>
            <a:r>
              <a:rPr lang="en-US" sz="2400" b="1" dirty="0"/>
              <a:t>(4621 articles, 245 media organizations from 109 countries) </a:t>
            </a:r>
          </a:p>
        </p:txBody>
      </p:sp>
      <p:sp>
        <p:nvSpPr>
          <p:cNvPr id="5" name="Rectangle 4">
            <a:extLst>
              <a:ext uri="{FF2B5EF4-FFF2-40B4-BE49-F238E27FC236}">
                <a16:creationId xmlns:a16="http://schemas.microsoft.com/office/drawing/2014/main" id="{1A48ADC9-78A2-4312-851E-CAAF4F664527}"/>
              </a:ext>
            </a:extLst>
          </p:cNvPr>
          <p:cNvSpPr/>
          <p:nvPr/>
        </p:nvSpPr>
        <p:spPr>
          <a:xfrm>
            <a:off x="5731727" y="153901"/>
            <a:ext cx="6096000" cy="1200329"/>
          </a:xfrm>
          <a:prstGeom prst="rect">
            <a:avLst/>
          </a:prstGeom>
        </p:spPr>
        <p:txBody>
          <a:bodyPr>
            <a:spAutoFit/>
          </a:bodyPr>
          <a:lstStyle/>
          <a:p>
            <a:pPr algn="ctr"/>
            <a:r>
              <a:rPr lang="es-MX" sz="2400" b="1" dirty="0">
                <a:solidFill>
                  <a:srgbClr val="1F4E79"/>
                </a:solidFill>
              </a:rPr>
              <a:t>Cobertura global de medios </a:t>
            </a:r>
            <a:endParaRPr lang="es-MX" sz="2400" b="1" dirty="0" smtClean="0">
              <a:solidFill>
                <a:srgbClr val="1F4E79"/>
              </a:solidFill>
            </a:endParaRPr>
          </a:p>
          <a:p>
            <a:pPr algn="ctr"/>
            <a:r>
              <a:rPr lang="es-MX" sz="2400" b="1" dirty="0" smtClean="0">
                <a:solidFill>
                  <a:srgbClr val="1F4E79"/>
                </a:solidFill>
              </a:rPr>
              <a:t>(</a:t>
            </a:r>
            <a:r>
              <a:rPr lang="es-MX" sz="2400" b="1" dirty="0">
                <a:solidFill>
                  <a:srgbClr val="1F4E79"/>
                </a:solidFill>
              </a:rPr>
              <a:t>4621 artículos, 245 organizaciones de medios de 109 países)</a:t>
            </a:r>
            <a:endParaRPr lang="en-US" sz="2400" b="1" dirty="0">
              <a:solidFill>
                <a:srgbClr val="1F4E79"/>
              </a:solidFill>
            </a:endParaRPr>
          </a:p>
        </p:txBody>
      </p:sp>
    </p:spTree>
    <p:extLst>
      <p:ext uri="{BB962C8B-B14F-4D97-AF65-F5344CB8AC3E}">
        <p14:creationId xmlns:p14="http://schemas.microsoft.com/office/powerpoint/2010/main" val="2491925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6A8-1463-40AA-A280-9F5DA0FAEFCF}"/>
              </a:ext>
            </a:extLst>
          </p:cNvPr>
          <p:cNvSpPr>
            <a:spLocks noGrp="1"/>
          </p:cNvSpPr>
          <p:nvPr>
            <p:ph type="title"/>
          </p:nvPr>
        </p:nvSpPr>
        <p:spPr>
          <a:xfrm>
            <a:off x="838200" y="365125"/>
            <a:ext cx="4472031" cy="1325563"/>
          </a:xfrm>
        </p:spPr>
        <p:txBody>
          <a:bodyPr>
            <a:normAutofit fontScale="90000"/>
          </a:bodyPr>
          <a:lstStyle/>
          <a:p>
            <a:pPr algn="ctr"/>
            <a:r>
              <a:rPr lang="en-GB" sz="3200" b="1" dirty="0">
                <a:latin typeface="+mn-lt"/>
              </a:rPr>
              <a:t>Top 25 countries of unique visitors by country of location</a:t>
            </a:r>
            <a:endParaRPr lang="en-US" sz="3200" b="1" dirty="0">
              <a:latin typeface="+mn-lt"/>
            </a:endParaRPr>
          </a:p>
        </p:txBody>
      </p:sp>
      <p:sp>
        <p:nvSpPr>
          <p:cNvPr id="3" name="Slide Number Placeholder 2">
            <a:extLst>
              <a:ext uri="{FF2B5EF4-FFF2-40B4-BE49-F238E27FC236}">
                <a16:creationId xmlns:a16="http://schemas.microsoft.com/office/drawing/2014/main" id="{2B25E86D-39A0-4FA8-9F1A-826CC2137B8A}"/>
              </a:ext>
            </a:extLst>
          </p:cNvPr>
          <p:cNvSpPr>
            <a:spLocks noGrp="1"/>
          </p:cNvSpPr>
          <p:nvPr>
            <p:ph type="sldNum" sz="quarter" idx="12"/>
          </p:nvPr>
        </p:nvSpPr>
        <p:spPr/>
        <p:txBody>
          <a:bodyPr/>
          <a:lstStyle/>
          <a:p>
            <a:fld id="{A7CA91B4-8D57-4C54-9079-08788AEF35DD}" type="slidenum">
              <a:rPr lang="en-US" smtClean="0"/>
              <a:t>39</a:t>
            </a:fld>
            <a:endParaRPr lang="en-US"/>
          </a:p>
        </p:txBody>
      </p:sp>
      <p:pic>
        <p:nvPicPr>
          <p:cNvPr id="4" name="Image 5">
            <a:extLst>
              <a:ext uri="{FF2B5EF4-FFF2-40B4-BE49-F238E27FC236}">
                <a16:creationId xmlns:a16="http://schemas.microsoft.com/office/drawing/2014/main" id="{A86533EF-1A27-4946-9325-CE2EF846F2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2398" y="1690688"/>
            <a:ext cx="7879410" cy="4806633"/>
          </a:xfrm>
          <a:prstGeom prst="rect">
            <a:avLst/>
          </a:prstGeom>
          <a:noFill/>
          <a:ln>
            <a:noFill/>
          </a:ln>
        </p:spPr>
      </p:pic>
      <p:sp>
        <p:nvSpPr>
          <p:cNvPr id="5" name="Rectangle 4">
            <a:extLst>
              <a:ext uri="{FF2B5EF4-FFF2-40B4-BE49-F238E27FC236}">
                <a16:creationId xmlns:a16="http://schemas.microsoft.com/office/drawing/2014/main" id="{F16A2885-D21B-443B-BE56-45317A4689B5}"/>
              </a:ext>
            </a:extLst>
          </p:cNvPr>
          <p:cNvSpPr/>
          <p:nvPr/>
        </p:nvSpPr>
        <p:spPr>
          <a:xfrm>
            <a:off x="6878333" y="206855"/>
            <a:ext cx="3957733" cy="1384995"/>
          </a:xfrm>
          <a:prstGeom prst="rect">
            <a:avLst/>
          </a:prstGeom>
        </p:spPr>
        <p:txBody>
          <a:bodyPr wrap="square">
            <a:spAutoFit/>
          </a:bodyPr>
          <a:lstStyle/>
          <a:p>
            <a:pPr algn="ctr"/>
            <a:r>
              <a:rPr lang="es-MX" sz="2800" b="1" dirty="0">
                <a:solidFill>
                  <a:srgbClr val="1F4E79"/>
                </a:solidFill>
              </a:rPr>
              <a:t>Los 25 principales países de visitantes únicos por país de ubicación</a:t>
            </a:r>
            <a:endParaRPr lang="en-US" sz="2800" b="1" dirty="0">
              <a:solidFill>
                <a:srgbClr val="1F4E79"/>
              </a:solidFill>
            </a:endParaRPr>
          </a:p>
        </p:txBody>
      </p:sp>
    </p:spTree>
    <p:extLst>
      <p:ext uri="{BB962C8B-B14F-4D97-AF65-F5344CB8AC3E}">
        <p14:creationId xmlns:p14="http://schemas.microsoft.com/office/powerpoint/2010/main" val="1306392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2EB95-7464-B64B-8454-2F24A8EFAC2E}"/>
              </a:ext>
            </a:extLst>
          </p:cNvPr>
          <p:cNvSpPr txBox="1"/>
          <p:nvPr/>
        </p:nvSpPr>
        <p:spPr>
          <a:xfrm>
            <a:off x="1242266" y="1008840"/>
            <a:ext cx="10181964" cy="1938992"/>
          </a:xfrm>
          <a:prstGeom prst="rect">
            <a:avLst/>
          </a:prstGeom>
          <a:noFill/>
        </p:spPr>
        <p:txBody>
          <a:bodyPr wrap="square" rtlCol="0">
            <a:spAutoFit/>
          </a:bodyPr>
          <a:lstStyle/>
          <a:p>
            <a:pPr algn="ctr"/>
            <a:r>
              <a:rPr lang="lt-LT" sz="2400" dirty="0"/>
              <a:t>Despite the fact that the major international normative instruments acknowledge </a:t>
            </a:r>
            <a:r>
              <a:rPr lang="en-US" sz="2400" dirty="0"/>
              <a:t>“</a:t>
            </a:r>
            <a:r>
              <a:rPr lang="lt-LT" sz="2400" dirty="0"/>
              <a:t>language“, </a:t>
            </a:r>
            <a:r>
              <a:rPr lang="lt-LT" sz="2400" b="1" dirty="0"/>
              <a:t>until now</a:t>
            </a:r>
            <a:r>
              <a:rPr lang="en-US" sz="2400" b="1" dirty="0"/>
              <a:t> linguistic rights are not fully acknowledged and integrated into </a:t>
            </a:r>
            <a:r>
              <a:rPr lang="lt-LT" sz="2400" b="1" dirty="0"/>
              <a:t>strategic development frameworks</a:t>
            </a:r>
            <a:r>
              <a:rPr lang="en-US" sz="2400" b="1" dirty="0"/>
              <a:t> and </a:t>
            </a:r>
            <a:r>
              <a:rPr lang="lt-LT" sz="2400" b="1" dirty="0"/>
              <a:t>national policies</a:t>
            </a:r>
            <a:r>
              <a:rPr lang="lt-LT" sz="2400" dirty="0"/>
              <a:t>, </a:t>
            </a:r>
            <a:r>
              <a:rPr lang="en-US" sz="2400" dirty="0"/>
              <a:t>neither they are </a:t>
            </a:r>
            <a:r>
              <a:rPr lang="lt-LT" sz="2400" dirty="0"/>
              <a:t>supported financially and mainstreamed across different socio-economic, scientific and political domains. </a:t>
            </a:r>
          </a:p>
        </p:txBody>
      </p:sp>
      <p:sp>
        <p:nvSpPr>
          <p:cNvPr id="3" name="Rectangle 2">
            <a:extLst>
              <a:ext uri="{FF2B5EF4-FFF2-40B4-BE49-F238E27FC236}">
                <a16:creationId xmlns:a16="http://schemas.microsoft.com/office/drawing/2014/main" id="{317E7F46-A273-0D4F-9A2D-37BF06E9C3DF}"/>
              </a:ext>
            </a:extLst>
          </p:cNvPr>
          <p:cNvSpPr/>
          <p:nvPr/>
        </p:nvSpPr>
        <p:spPr>
          <a:xfrm>
            <a:off x="13447"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Rectangle 3">
            <a:extLst>
              <a:ext uri="{FF2B5EF4-FFF2-40B4-BE49-F238E27FC236}">
                <a16:creationId xmlns:a16="http://schemas.microsoft.com/office/drawing/2014/main" id="{2C1E2CA5-A160-C143-AFD5-59E0999F8C95}"/>
              </a:ext>
            </a:extLst>
          </p:cNvPr>
          <p:cNvSpPr/>
          <p:nvPr/>
        </p:nvSpPr>
        <p:spPr>
          <a:xfrm>
            <a:off x="1242266" y="3521992"/>
            <a:ext cx="9889321" cy="2308324"/>
          </a:xfrm>
          <a:prstGeom prst="rect">
            <a:avLst/>
          </a:prstGeom>
        </p:spPr>
        <p:txBody>
          <a:bodyPr wrap="square">
            <a:spAutoFit/>
          </a:bodyPr>
          <a:lstStyle/>
          <a:p>
            <a:pPr algn="ctr"/>
            <a:r>
              <a:rPr lang="lt-LT" sz="2400" dirty="0">
                <a:solidFill>
                  <a:schemeClr val="accent2">
                    <a:lumMod val="50000"/>
                  </a:schemeClr>
                </a:solidFill>
              </a:rPr>
              <a:t>A </a:t>
            </a:r>
            <a:r>
              <a:rPr lang="lt-LT" sz="2400" dirty="0" err="1">
                <a:solidFill>
                  <a:schemeClr val="accent2">
                    <a:lumMod val="50000"/>
                  </a:schemeClr>
                </a:solidFill>
              </a:rPr>
              <a:t>pesar</a:t>
            </a:r>
            <a:r>
              <a:rPr lang="lt-LT" sz="2400" dirty="0">
                <a:solidFill>
                  <a:schemeClr val="accent2">
                    <a:lumMod val="50000"/>
                  </a:schemeClr>
                </a:solidFill>
              </a:rPr>
              <a:t> de </a:t>
            </a:r>
            <a:r>
              <a:rPr lang="lt-LT" sz="2400" dirty="0" err="1">
                <a:solidFill>
                  <a:schemeClr val="accent2">
                    <a:lumMod val="50000"/>
                  </a:schemeClr>
                </a:solidFill>
              </a:rPr>
              <a:t>que</a:t>
            </a:r>
            <a:r>
              <a:rPr lang="lt-LT" sz="2400" dirty="0">
                <a:solidFill>
                  <a:schemeClr val="accent2">
                    <a:lumMod val="50000"/>
                  </a:schemeClr>
                </a:solidFill>
              </a:rPr>
              <a:t> los </a:t>
            </a:r>
            <a:r>
              <a:rPr lang="lt-LT" sz="2400" dirty="0" err="1">
                <a:solidFill>
                  <a:schemeClr val="accent2">
                    <a:lumMod val="50000"/>
                  </a:schemeClr>
                </a:solidFill>
              </a:rPr>
              <a:t>principales</a:t>
            </a:r>
            <a:r>
              <a:rPr lang="lt-LT" sz="2400" dirty="0">
                <a:solidFill>
                  <a:schemeClr val="accent2">
                    <a:lumMod val="50000"/>
                  </a:schemeClr>
                </a:solidFill>
              </a:rPr>
              <a:t> </a:t>
            </a:r>
            <a:r>
              <a:rPr lang="lt-LT" sz="2400" dirty="0" err="1">
                <a:solidFill>
                  <a:schemeClr val="accent2">
                    <a:lumMod val="50000"/>
                  </a:schemeClr>
                </a:solidFill>
              </a:rPr>
              <a:t>instrumentos</a:t>
            </a:r>
            <a:r>
              <a:rPr lang="lt-LT" sz="2400" dirty="0">
                <a:solidFill>
                  <a:schemeClr val="accent2">
                    <a:lumMod val="50000"/>
                  </a:schemeClr>
                </a:solidFill>
              </a:rPr>
              <a:t> </a:t>
            </a:r>
            <a:r>
              <a:rPr lang="lt-LT" sz="2400" dirty="0" err="1">
                <a:solidFill>
                  <a:schemeClr val="accent2">
                    <a:lumMod val="50000"/>
                  </a:schemeClr>
                </a:solidFill>
              </a:rPr>
              <a:t>normativos</a:t>
            </a:r>
            <a:r>
              <a:rPr lang="lt-LT" sz="2400" dirty="0">
                <a:solidFill>
                  <a:schemeClr val="accent2">
                    <a:lumMod val="50000"/>
                  </a:schemeClr>
                </a:solidFill>
              </a:rPr>
              <a:t> </a:t>
            </a:r>
            <a:r>
              <a:rPr lang="lt-LT" sz="2400" dirty="0" err="1">
                <a:solidFill>
                  <a:schemeClr val="accent2">
                    <a:lumMod val="50000"/>
                  </a:schemeClr>
                </a:solidFill>
              </a:rPr>
              <a:t>internacionales</a:t>
            </a:r>
            <a:r>
              <a:rPr lang="lt-LT" sz="2400" dirty="0">
                <a:solidFill>
                  <a:schemeClr val="accent2">
                    <a:lumMod val="50000"/>
                  </a:schemeClr>
                </a:solidFill>
              </a:rPr>
              <a:t> </a:t>
            </a:r>
            <a:r>
              <a:rPr lang="lt-LT" sz="2400" dirty="0" err="1">
                <a:solidFill>
                  <a:schemeClr val="accent2">
                    <a:lumMod val="50000"/>
                  </a:schemeClr>
                </a:solidFill>
              </a:rPr>
              <a:t>reconocen</a:t>
            </a:r>
            <a:r>
              <a:rPr lang="lt-LT" sz="2400" dirty="0">
                <a:solidFill>
                  <a:schemeClr val="accent2">
                    <a:lumMod val="50000"/>
                  </a:schemeClr>
                </a:solidFill>
              </a:rPr>
              <a:t> </a:t>
            </a:r>
            <a:r>
              <a:rPr lang="lt-LT" sz="2400" dirty="0" err="1">
                <a:solidFill>
                  <a:schemeClr val="accent2">
                    <a:lumMod val="50000"/>
                  </a:schemeClr>
                </a:solidFill>
              </a:rPr>
              <a:t>el</a:t>
            </a:r>
            <a:r>
              <a:rPr lang="lt-LT" sz="2400" dirty="0">
                <a:solidFill>
                  <a:schemeClr val="accent2">
                    <a:lumMod val="50000"/>
                  </a:schemeClr>
                </a:solidFill>
              </a:rPr>
              <a:t> "idioma", </a:t>
            </a:r>
            <a:r>
              <a:rPr lang="lt-LT" sz="2400" dirty="0" err="1">
                <a:solidFill>
                  <a:schemeClr val="accent2">
                    <a:lumMod val="50000"/>
                  </a:schemeClr>
                </a:solidFill>
              </a:rPr>
              <a:t>es</a:t>
            </a:r>
            <a:r>
              <a:rPr lang="lt-LT" sz="2400" dirty="0">
                <a:solidFill>
                  <a:schemeClr val="accent2">
                    <a:lumMod val="50000"/>
                  </a:schemeClr>
                </a:solidFill>
              </a:rPr>
              <a:t> </a:t>
            </a:r>
            <a:r>
              <a:rPr lang="lt-LT" sz="2400" dirty="0" err="1">
                <a:solidFill>
                  <a:schemeClr val="accent2">
                    <a:lumMod val="50000"/>
                  </a:schemeClr>
                </a:solidFill>
              </a:rPr>
              <a:t>obvio</a:t>
            </a:r>
            <a:r>
              <a:rPr lang="lt-LT" sz="2400" dirty="0">
                <a:solidFill>
                  <a:schemeClr val="accent2">
                    <a:lumMod val="50000"/>
                  </a:schemeClr>
                </a:solidFill>
              </a:rPr>
              <a:t> </a:t>
            </a:r>
            <a:r>
              <a:rPr lang="lt-LT" sz="2400" dirty="0" err="1">
                <a:solidFill>
                  <a:schemeClr val="accent2">
                    <a:lumMod val="50000"/>
                  </a:schemeClr>
                </a:solidFill>
              </a:rPr>
              <a:t>que</a:t>
            </a:r>
            <a:r>
              <a:rPr lang="lt-LT" sz="2400" dirty="0">
                <a:solidFill>
                  <a:schemeClr val="accent2">
                    <a:lumMod val="50000"/>
                  </a:schemeClr>
                </a:solidFill>
              </a:rPr>
              <a:t> </a:t>
            </a:r>
            <a:r>
              <a:rPr lang="lt-LT" sz="2400" dirty="0" err="1">
                <a:solidFill>
                  <a:schemeClr val="accent2">
                    <a:lumMod val="50000"/>
                  </a:schemeClr>
                </a:solidFill>
              </a:rPr>
              <a:t>hasta</a:t>
            </a:r>
            <a:r>
              <a:rPr lang="lt-LT" sz="2400" dirty="0">
                <a:solidFill>
                  <a:schemeClr val="accent2">
                    <a:lumMod val="50000"/>
                  </a:schemeClr>
                </a:solidFill>
              </a:rPr>
              <a:t> </a:t>
            </a:r>
            <a:r>
              <a:rPr lang="lt-LT" sz="2400" dirty="0" err="1">
                <a:solidFill>
                  <a:schemeClr val="accent2">
                    <a:lumMod val="50000"/>
                  </a:schemeClr>
                </a:solidFill>
              </a:rPr>
              <a:t>ahora</a:t>
            </a:r>
            <a:r>
              <a:rPr lang="lt-LT" sz="2400" dirty="0">
                <a:solidFill>
                  <a:schemeClr val="accent2">
                    <a:lumMod val="50000"/>
                  </a:schemeClr>
                </a:solidFill>
              </a:rPr>
              <a:t>, </a:t>
            </a:r>
            <a:r>
              <a:rPr lang="lt-LT" sz="2400" b="1" dirty="0" err="1">
                <a:solidFill>
                  <a:schemeClr val="accent2">
                    <a:lumMod val="50000"/>
                  </a:schemeClr>
                </a:solidFill>
              </a:rPr>
              <a:t>el</a:t>
            </a:r>
            <a:r>
              <a:rPr lang="lt-LT" sz="2400" b="1" dirty="0">
                <a:solidFill>
                  <a:schemeClr val="accent2">
                    <a:lumMod val="50000"/>
                  </a:schemeClr>
                </a:solidFill>
              </a:rPr>
              <a:t> </a:t>
            </a:r>
            <a:r>
              <a:rPr lang="lt-LT" sz="2400" b="1" dirty="0" err="1">
                <a:solidFill>
                  <a:schemeClr val="accent2">
                    <a:lumMod val="50000"/>
                  </a:schemeClr>
                </a:solidFill>
              </a:rPr>
              <a:t>papel</a:t>
            </a:r>
            <a:r>
              <a:rPr lang="lt-LT" sz="2400" b="1" dirty="0">
                <a:solidFill>
                  <a:schemeClr val="accent2">
                    <a:lumMod val="50000"/>
                  </a:schemeClr>
                </a:solidFill>
              </a:rPr>
              <a:t> </a:t>
            </a:r>
            <a:r>
              <a:rPr lang="en-US" sz="2400" b="1" dirty="0" smtClean="0">
                <a:solidFill>
                  <a:schemeClr val="accent2">
                    <a:lumMod val="50000"/>
                  </a:schemeClr>
                </a:solidFill>
              </a:rPr>
              <a:t>del </a:t>
            </a:r>
            <a:r>
              <a:rPr lang="en-US" sz="2400" b="1" dirty="0" err="1" smtClean="0">
                <a:solidFill>
                  <a:schemeClr val="accent2">
                    <a:lumMod val="50000"/>
                  </a:schemeClr>
                </a:solidFill>
              </a:rPr>
              <a:t>lenguaje</a:t>
            </a:r>
            <a:r>
              <a:rPr lang="en-US" sz="2400" b="1" dirty="0" smtClean="0">
                <a:solidFill>
                  <a:schemeClr val="accent2">
                    <a:lumMod val="50000"/>
                  </a:schemeClr>
                </a:solidFill>
              </a:rPr>
              <a:t> </a:t>
            </a:r>
            <a:r>
              <a:rPr lang="lt-LT" sz="2400" b="1" dirty="0" err="1" smtClean="0">
                <a:solidFill>
                  <a:schemeClr val="accent2">
                    <a:lumMod val="50000"/>
                  </a:schemeClr>
                </a:solidFill>
              </a:rPr>
              <a:t>no</a:t>
            </a:r>
            <a:r>
              <a:rPr lang="lt-LT" sz="2400" b="1" dirty="0" smtClean="0">
                <a:solidFill>
                  <a:schemeClr val="accent2">
                    <a:lumMod val="50000"/>
                  </a:schemeClr>
                </a:solidFill>
              </a:rPr>
              <a:t> </a:t>
            </a:r>
            <a:r>
              <a:rPr lang="lt-LT" sz="2400" b="1" dirty="0" err="1">
                <a:solidFill>
                  <a:schemeClr val="accent2">
                    <a:lumMod val="50000"/>
                  </a:schemeClr>
                </a:solidFill>
              </a:rPr>
              <a:t>se</a:t>
            </a:r>
            <a:r>
              <a:rPr lang="lt-LT" sz="2400" b="1" dirty="0">
                <a:solidFill>
                  <a:schemeClr val="accent2">
                    <a:lumMod val="50000"/>
                  </a:schemeClr>
                </a:solidFill>
              </a:rPr>
              <a:t> </a:t>
            </a:r>
            <a:r>
              <a:rPr lang="lt-LT" sz="2400" b="1" dirty="0" err="1">
                <a:solidFill>
                  <a:schemeClr val="accent2">
                    <a:lumMod val="50000"/>
                  </a:schemeClr>
                </a:solidFill>
              </a:rPr>
              <a:t>comprende</a:t>
            </a:r>
            <a:r>
              <a:rPr lang="lt-LT" sz="2400" b="1" dirty="0">
                <a:solidFill>
                  <a:schemeClr val="accent2">
                    <a:lumMod val="50000"/>
                  </a:schemeClr>
                </a:solidFill>
              </a:rPr>
              <a:t> </a:t>
            </a:r>
            <a:r>
              <a:rPr lang="lt-LT" sz="2400" b="1" dirty="0" err="1">
                <a:solidFill>
                  <a:schemeClr val="accent2">
                    <a:lumMod val="50000"/>
                  </a:schemeClr>
                </a:solidFill>
              </a:rPr>
              <a:t>completamente</a:t>
            </a:r>
            <a:r>
              <a:rPr lang="lt-LT" sz="2400" b="1" dirty="0">
                <a:solidFill>
                  <a:schemeClr val="accent2">
                    <a:lumMod val="50000"/>
                  </a:schemeClr>
                </a:solidFill>
              </a:rPr>
              <a:t> y, </a:t>
            </a:r>
            <a:r>
              <a:rPr lang="lt-LT" sz="2400" b="1" dirty="0" err="1">
                <a:solidFill>
                  <a:schemeClr val="accent2">
                    <a:lumMod val="50000"/>
                  </a:schemeClr>
                </a:solidFill>
              </a:rPr>
              <a:t>por</a:t>
            </a:r>
            <a:r>
              <a:rPr lang="lt-LT" sz="2400" b="1" dirty="0">
                <a:solidFill>
                  <a:schemeClr val="accent2">
                    <a:lumMod val="50000"/>
                  </a:schemeClr>
                </a:solidFill>
              </a:rPr>
              <a:t> </a:t>
            </a:r>
            <a:r>
              <a:rPr lang="lt-LT" sz="2400" b="1" dirty="0" err="1">
                <a:solidFill>
                  <a:schemeClr val="accent2">
                    <a:lumMod val="50000"/>
                  </a:schemeClr>
                </a:solidFill>
              </a:rPr>
              <a:t>lo</a:t>
            </a:r>
            <a:r>
              <a:rPr lang="lt-LT" sz="2400" b="1" dirty="0">
                <a:solidFill>
                  <a:schemeClr val="accent2">
                    <a:lumMod val="50000"/>
                  </a:schemeClr>
                </a:solidFill>
              </a:rPr>
              <a:t> </a:t>
            </a:r>
            <a:r>
              <a:rPr lang="lt-LT" sz="2400" b="1" dirty="0" err="1">
                <a:solidFill>
                  <a:schemeClr val="accent2">
                    <a:lumMod val="50000"/>
                  </a:schemeClr>
                </a:solidFill>
              </a:rPr>
              <a:t>tanto</a:t>
            </a:r>
            <a:r>
              <a:rPr lang="lt-LT" sz="2400" b="1" dirty="0">
                <a:solidFill>
                  <a:schemeClr val="accent2">
                    <a:lumMod val="50000"/>
                  </a:schemeClr>
                </a:solidFill>
              </a:rPr>
              <a:t>, </a:t>
            </a:r>
            <a:r>
              <a:rPr lang="lt-LT" sz="2400" b="1" dirty="0" err="1">
                <a:solidFill>
                  <a:schemeClr val="accent2">
                    <a:lumMod val="50000"/>
                  </a:schemeClr>
                </a:solidFill>
              </a:rPr>
              <a:t>se</a:t>
            </a:r>
            <a:r>
              <a:rPr lang="lt-LT" sz="2400" b="1" dirty="0">
                <a:solidFill>
                  <a:schemeClr val="accent2">
                    <a:lumMod val="50000"/>
                  </a:schemeClr>
                </a:solidFill>
              </a:rPr>
              <a:t> </a:t>
            </a:r>
            <a:r>
              <a:rPr lang="lt-LT" sz="2400" b="1" dirty="0" err="1">
                <a:solidFill>
                  <a:schemeClr val="accent2">
                    <a:lumMod val="50000"/>
                  </a:schemeClr>
                </a:solidFill>
              </a:rPr>
              <a:t>refleja</a:t>
            </a:r>
            <a:r>
              <a:rPr lang="lt-LT" sz="2400" b="1" dirty="0">
                <a:solidFill>
                  <a:schemeClr val="accent2">
                    <a:lumMod val="50000"/>
                  </a:schemeClr>
                </a:solidFill>
              </a:rPr>
              <a:t> de </a:t>
            </a:r>
            <a:r>
              <a:rPr lang="lt-LT" sz="2400" b="1" dirty="0" err="1">
                <a:solidFill>
                  <a:schemeClr val="accent2">
                    <a:lumMod val="50000"/>
                  </a:schemeClr>
                </a:solidFill>
              </a:rPr>
              <a:t>manera</a:t>
            </a:r>
            <a:r>
              <a:rPr lang="lt-LT" sz="2400" b="1" dirty="0">
                <a:solidFill>
                  <a:schemeClr val="accent2">
                    <a:lumMod val="50000"/>
                  </a:schemeClr>
                </a:solidFill>
              </a:rPr>
              <a:t> </a:t>
            </a:r>
            <a:r>
              <a:rPr lang="lt-LT" sz="2400" b="1" dirty="0" err="1">
                <a:solidFill>
                  <a:schemeClr val="accent2">
                    <a:lumMod val="50000"/>
                  </a:schemeClr>
                </a:solidFill>
              </a:rPr>
              <a:t>deficiente</a:t>
            </a:r>
            <a:r>
              <a:rPr lang="lt-LT" sz="2400" b="1" dirty="0">
                <a:solidFill>
                  <a:schemeClr val="accent2">
                    <a:lumMod val="50000"/>
                  </a:schemeClr>
                </a:solidFill>
              </a:rPr>
              <a:t> </a:t>
            </a:r>
            <a:r>
              <a:rPr lang="lt-LT" sz="2400" b="1" dirty="0" err="1">
                <a:solidFill>
                  <a:schemeClr val="accent2">
                    <a:lumMod val="50000"/>
                  </a:schemeClr>
                </a:solidFill>
              </a:rPr>
              <a:t>en</a:t>
            </a:r>
            <a:r>
              <a:rPr lang="lt-LT" sz="2400" b="1" dirty="0">
                <a:solidFill>
                  <a:schemeClr val="accent2">
                    <a:lumMod val="50000"/>
                  </a:schemeClr>
                </a:solidFill>
              </a:rPr>
              <a:t> los </a:t>
            </a:r>
            <a:r>
              <a:rPr lang="lt-LT" sz="2400" b="1" dirty="0" err="1">
                <a:solidFill>
                  <a:schemeClr val="accent2">
                    <a:lumMod val="50000"/>
                  </a:schemeClr>
                </a:solidFill>
              </a:rPr>
              <a:t>marcos</a:t>
            </a:r>
            <a:r>
              <a:rPr lang="lt-LT" sz="2400" b="1" dirty="0">
                <a:solidFill>
                  <a:schemeClr val="accent2">
                    <a:lumMod val="50000"/>
                  </a:schemeClr>
                </a:solidFill>
              </a:rPr>
              <a:t> de </a:t>
            </a:r>
            <a:r>
              <a:rPr lang="lt-LT" sz="2400" b="1" dirty="0" err="1">
                <a:solidFill>
                  <a:schemeClr val="accent2">
                    <a:lumMod val="50000"/>
                  </a:schemeClr>
                </a:solidFill>
              </a:rPr>
              <a:t>desarrollo</a:t>
            </a:r>
            <a:r>
              <a:rPr lang="lt-LT" sz="2400" b="1" dirty="0">
                <a:solidFill>
                  <a:schemeClr val="accent2">
                    <a:lumMod val="50000"/>
                  </a:schemeClr>
                </a:solidFill>
              </a:rPr>
              <a:t> </a:t>
            </a:r>
            <a:r>
              <a:rPr lang="lt-LT" sz="2400" b="1" dirty="0" err="1">
                <a:solidFill>
                  <a:schemeClr val="accent2">
                    <a:lumMod val="50000"/>
                  </a:schemeClr>
                </a:solidFill>
              </a:rPr>
              <a:t>estratégico</a:t>
            </a:r>
            <a:r>
              <a:rPr lang="lt-LT" sz="2400" b="1" dirty="0">
                <a:solidFill>
                  <a:schemeClr val="accent2">
                    <a:lumMod val="50000"/>
                  </a:schemeClr>
                </a:solidFill>
              </a:rPr>
              <a:t>, </a:t>
            </a:r>
            <a:r>
              <a:rPr lang="lt-LT" sz="2400" b="1" dirty="0" err="1">
                <a:solidFill>
                  <a:schemeClr val="accent2">
                    <a:lumMod val="50000"/>
                  </a:schemeClr>
                </a:solidFill>
              </a:rPr>
              <a:t>las</a:t>
            </a:r>
            <a:r>
              <a:rPr lang="lt-LT" sz="2400" b="1" dirty="0">
                <a:solidFill>
                  <a:schemeClr val="accent2">
                    <a:lumMod val="50000"/>
                  </a:schemeClr>
                </a:solidFill>
              </a:rPr>
              <a:t> </a:t>
            </a:r>
            <a:r>
              <a:rPr lang="lt-LT" sz="2400" b="1" dirty="0" err="1">
                <a:solidFill>
                  <a:schemeClr val="accent2">
                    <a:lumMod val="50000"/>
                  </a:schemeClr>
                </a:solidFill>
              </a:rPr>
              <a:t>políticas</a:t>
            </a:r>
            <a:r>
              <a:rPr lang="lt-LT" sz="2400" b="1" dirty="0">
                <a:solidFill>
                  <a:schemeClr val="accent2">
                    <a:lumMod val="50000"/>
                  </a:schemeClr>
                </a:solidFill>
              </a:rPr>
              <a:t> y </a:t>
            </a:r>
            <a:r>
              <a:rPr lang="lt-LT" sz="2400" b="1" dirty="0" err="1">
                <a:solidFill>
                  <a:schemeClr val="accent2">
                    <a:lumMod val="50000"/>
                  </a:schemeClr>
                </a:solidFill>
              </a:rPr>
              <a:t>estrategias</a:t>
            </a:r>
            <a:r>
              <a:rPr lang="lt-LT" sz="2400" b="1" dirty="0">
                <a:solidFill>
                  <a:schemeClr val="accent2">
                    <a:lumMod val="50000"/>
                  </a:schemeClr>
                </a:solidFill>
              </a:rPr>
              <a:t> </a:t>
            </a:r>
            <a:r>
              <a:rPr lang="lt-LT" sz="2400" b="1" dirty="0" err="1">
                <a:solidFill>
                  <a:schemeClr val="accent2">
                    <a:lumMod val="50000"/>
                  </a:schemeClr>
                </a:solidFill>
              </a:rPr>
              <a:t>nacionales</a:t>
            </a:r>
            <a:r>
              <a:rPr lang="lt-LT" sz="2400" b="1" dirty="0">
                <a:solidFill>
                  <a:schemeClr val="accent2">
                    <a:lumMod val="50000"/>
                  </a:schemeClr>
                </a:solidFill>
              </a:rPr>
              <a:t>, </a:t>
            </a:r>
            <a:r>
              <a:rPr lang="en-US" sz="2400" dirty="0" smtClean="0">
                <a:solidFill>
                  <a:schemeClr val="accent2">
                    <a:lumMod val="50000"/>
                  </a:schemeClr>
                </a:solidFill>
              </a:rPr>
              <a:t>y </a:t>
            </a:r>
            <a:r>
              <a:rPr lang="en-US" sz="2400" dirty="0" err="1" smtClean="0">
                <a:solidFill>
                  <a:schemeClr val="accent2">
                    <a:lumMod val="50000"/>
                  </a:schemeClr>
                </a:solidFill>
              </a:rPr>
              <a:t>tampoco</a:t>
            </a:r>
            <a:r>
              <a:rPr lang="en-US" sz="2400" dirty="0" smtClean="0">
                <a:solidFill>
                  <a:schemeClr val="accent2">
                    <a:lumMod val="50000"/>
                  </a:schemeClr>
                </a:solidFill>
              </a:rPr>
              <a:t> </a:t>
            </a:r>
            <a:r>
              <a:rPr lang="en-US" sz="2400" dirty="0" err="1" smtClean="0">
                <a:solidFill>
                  <a:schemeClr val="accent2">
                    <a:lumMod val="50000"/>
                  </a:schemeClr>
                </a:solidFill>
              </a:rPr>
              <a:t>recinben</a:t>
            </a:r>
            <a:r>
              <a:rPr lang="lt-LT" sz="2400" dirty="0" smtClean="0">
                <a:solidFill>
                  <a:schemeClr val="accent2">
                    <a:lumMod val="50000"/>
                  </a:schemeClr>
                </a:solidFill>
              </a:rPr>
              <a:t> </a:t>
            </a:r>
            <a:r>
              <a:rPr lang="lt-LT" sz="2400" dirty="0" err="1">
                <a:solidFill>
                  <a:schemeClr val="accent2">
                    <a:lumMod val="50000"/>
                  </a:schemeClr>
                </a:solidFill>
              </a:rPr>
              <a:t>el</a:t>
            </a:r>
            <a:r>
              <a:rPr lang="lt-LT" sz="2400" dirty="0">
                <a:solidFill>
                  <a:schemeClr val="accent2">
                    <a:lumMod val="50000"/>
                  </a:schemeClr>
                </a:solidFill>
              </a:rPr>
              <a:t> </a:t>
            </a:r>
            <a:r>
              <a:rPr lang="lt-LT" sz="2400" dirty="0" err="1">
                <a:solidFill>
                  <a:schemeClr val="accent2">
                    <a:lumMod val="50000"/>
                  </a:schemeClr>
                </a:solidFill>
              </a:rPr>
              <a:t>apoyo</a:t>
            </a:r>
            <a:r>
              <a:rPr lang="lt-LT" sz="2400" dirty="0">
                <a:solidFill>
                  <a:schemeClr val="accent2">
                    <a:lumMod val="50000"/>
                  </a:schemeClr>
                </a:solidFill>
              </a:rPr>
              <a:t> </a:t>
            </a:r>
            <a:r>
              <a:rPr lang="lt-LT" sz="2400" dirty="0" err="1">
                <a:solidFill>
                  <a:schemeClr val="accent2">
                    <a:lumMod val="50000"/>
                  </a:schemeClr>
                </a:solidFill>
              </a:rPr>
              <a:t>financiero</a:t>
            </a:r>
            <a:r>
              <a:rPr lang="lt-LT" sz="2400" dirty="0">
                <a:solidFill>
                  <a:schemeClr val="accent2">
                    <a:lumMod val="50000"/>
                  </a:schemeClr>
                </a:solidFill>
              </a:rPr>
              <a:t> </a:t>
            </a:r>
            <a:r>
              <a:rPr lang="en-US" sz="2400" dirty="0" smtClean="0">
                <a:solidFill>
                  <a:schemeClr val="accent2">
                    <a:lumMod val="50000"/>
                  </a:schemeClr>
                </a:solidFill>
              </a:rPr>
              <a:t>o</a:t>
            </a:r>
            <a:r>
              <a:rPr lang="lt-LT" sz="2400" dirty="0" smtClean="0">
                <a:solidFill>
                  <a:schemeClr val="accent2">
                    <a:lumMod val="50000"/>
                  </a:schemeClr>
                </a:solidFill>
              </a:rPr>
              <a:t> </a:t>
            </a:r>
            <a:r>
              <a:rPr lang="en-US" sz="2400" dirty="0" smtClean="0">
                <a:solidFill>
                  <a:schemeClr val="accent2">
                    <a:lumMod val="50000"/>
                  </a:schemeClr>
                </a:solidFill>
              </a:rPr>
              <a:t>se </a:t>
            </a:r>
            <a:r>
              <a:rPr lang="en-US" sz="2400" dirty="0" err="1" smtClean="0">
                <a:solidFill>
                  <a:schemeClr val="accent2">
                    <a:lumMod val="50000"/>
                  </a:schemeClr>
                </a:solidFill>
              </a:rPr>
              <a:t>integran</a:t>
            </a:r>
            <a:r>
              <a:rPr lang="lt-LT" sz="2400" dirty="0" smtClean="0">
                <a:solidFill>
                  <a:schemeClr val="accent2">
                    <a:lumMod val="50000"/>
                  </a:schemeClr>
                </a:solidFill>
              </a:rPr>
              <a:t> </a:t>
            </a:r>
            <a:r>
              <a:rPr lang="lt-LT" sz="2400" dirty="0">
                <a:solidFill>
                  <a:schemeClr val="accent2">
                    <a:lumMod val="50000"/>
                  </a:schemeClr>
                </a:solidFill>
              </a:rPr>
              <a:t>a </a:t>
            </a:r>
            <a:r>
              <a:rPr lang="lt-LT" sz="2400" dirty="0" err="1">
                <a:solidFill>
                  <a:schemeClr val="accent2">
                    <a:lumMod val="50000"/>
                  </a:schemeClr>
                </a:solidFill>
              </a:rPr>
              <a:t>través</a:t>
            </a:r>
            <a:r>
              <a:rPr lang="lt-LT" sz="2400" dirty="0">
                <a:solidFill>
                  <a:schemeClr val="accent2">
                    <a:lumMod val="50000"/>
                  </a:schemeClr>
                </a:solidFill>
              </a:rPr>
              <a:t> de </a:t>
            </a:r>
            <a:r>
              <a:rPr lang="lt-LT" sz="2400" dirty="0" err="1">
                <a:solidFill>
                  <a:schemeClr val="accent2">
                    <a:lumMod val="50000"/>
                  </a:schemeClr>
                </a:solidFill>
              </a:rPr>
              <a:t>diferentes</a:t>
            </a:r>
            <a:r>
              <a:rPr lang="lt-LT" sz="2400" dirty="0">
                <a:solidFill>
                  <a:schemeClr val="accent2">
                    <a:lumMod val="50000"/>
                  </a:schemeClr>
                </a:solidFill>
              </a:rPr>
              <a:t> </a:t>
            </a:r>
            <a:r>
              <a:rPr lang="lt-LT" sz="2400" dirty="0" err="1">
                <a:solidFill>
                  <a:schemeClr val="accent2">
                    <a:lumMod val="50000"/>
                  </a:schemeClr>
                </a:solidFill>
              </a:rPr>
              <a:t>dominios</a:t>
            </a:r>
            <a:r>
              <a:rPr lang="lt-LT" sz="2400" dirty="0">
                <a:solidFill>
                  <a:schemeClr val="accent2">
                    <a:lumMod val="50000"/>
                  </a:schemeClr>
                </a:solidFill>
              </a:rPr>
              <a:t> </a:t>
            </a:r>
            <a:r>
              <a:rPr lang="lt-LT" sz="2400" dirty="0" err="1">
                <a:solidFill>
                  <a:schemeClr val="accent2">
                    <a:lumMod val="50000"/>
                  </a:schemeClr>
                </a:solidFill>
              </a:rPr>
              <a:t>socioeconómicos</a:t>
            </a:r>
            <a:r>
              <a:rPr lang="lt-LT" sz="2400" dirty="0">
                <a:solidFill>
                  <a:schemeClr val="accent2">
                    <a:lumMod val="50000"/>
                  </a:schemeClr>
                </a:solidFill>
              </a:rPr>
              <a:t>, </a:t>
            </a:r>
            <a:r>
              <a:rPr lang="lt-LT" sz="2400" dirty="0" err="1">
                <a:solidFill>
                  <a:schemeClr val="accent2">
                    <a:lumMod val="50000"/>
                  </a:schemeClr>
                </a:solidFill>
              </a:rPr>
              <a:t>científicos</a:t>
            </a:r>
            <a:r>
              <a:rPr lang="lt-LT" sz="2400" dirty="0">
                <a:solidFill>
                  <a:schemeClr val="accent2">
                    <a:lumMod val="50000"/>
                  </a:schemeClr>
                </a:solidFill>
              </a:rPr>
              <a:t> y </a:t>
            </a:r>
            <a:r>
              <a:rPr lang="lt-LT" sz="2400" dirty="0" err="1">
                <a:solidFill>
                  <a:schemeClr val="accent2">
                    <a:lumMod val="50000"/>
                  </a:schemeClr>
                </a:solidFill>
              </a:rPr>
              <a:t>políticos</a:t>
            </a:r>
            <a:r>
              <a:rPr lang="lt-LT" sz="2400" dirty="0">
                <a:solidFill>
                  <a:schemeClr val="accent2">
                    <a:lumMod val="50000"/>
                  </a:schemeClr>
                </a:solidFill>
              </a:rPr>
              <a:t>.</a:t>
            </a:r>
          </a:p>
        </p:txBody>
      </p:sp>
      <p:sp>
        <p:nvSpPr>
          <p:cNvPr id="5" name="Slide Number Placeholder 4"/>
          <p:cNvSpPr>
            <a:spLocks noGrp="1"/>
          </p:cNvSpPr>
          <p:nvPr>
            <p:ph type="sldNum" sz="quarter" idx="12"/>
          </p:nvPr>
        </p:nvSpPr>
        <p:spPr/>
        <p:txBody>
          <a:bodyPr/>
          <a:lstStyle/>
          <a:p>
            <a:fld id="{E02FF757-2869-254B-8F09-850A09E7852D}" type="slidenum">
              <a:rPr lang="lt-LT" smtClean="0"/>
              <a:t>4</a:t>
            </a:fld>
            <a:endParaRPr lang="lt-LT"/>
          </a:p>
        </p:txBody>
      </p:sp>
    </p:spTree>
    <p:extLst>
      <p:ext uri="{BB962C8B-B14F-4D97-AF65-F5344CB8AC3E}">
        <p14:creationId xmlns:p14="http://schemas.microsoft.com/office/powerpoint/2010/main" val="2582825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099E-13A0-499D-A40B-1D80A12389BD}"/>
              </a:ext>
            </a:extLst>
          </p:cNvPr>
          <p:cNvSpPr>
            <a:spLocks noGrp="1"/>
          </p:cNvSpPr>
          <p:nvPr>
            <p:ph type="title"/>
          </p:nvPr>
        </p:nvSpPr>
        <p:spPr>
          <a:xfrm>
            <a:off x="838200" y="365125"/>
            <a:ext cx="4077749" cy="1325563"/>
          </a:xfrm>
        </p:spPr>
        <p:txBody>
          <a:bodyPr>
            <a:normAutofit/>
          </a:bodyPr>
          <a:lstStyle/>
          <a:p>
            <a:pPr algn="ctr"/>
            <a:r>
              <a:rPr lang="en-GB" sz="2800" b="1" dirty="0">
                <a:latin typeface="+mn-lt"/>
              </a:rPr>
              <a:t>Age distribution of visitors on the IYIL 2019 web site through end-January 2020</a:t>
            </a:r>
            <a:endParaRPr lang="en-US" sz="2800" b="1" dirty="0">
              <a:latin typeface="+mn-lt"/>
            </a:endParaRPr>
          </a:p>
        </p:txBody>
      </p:sp>
      <p:sp>
        <p:nvSpPr>
          <p:cNvPr id="3" name="Slide Number Placeholder 2">
            <a:extLst>
              <a:ext uri="{FF2B5EF4-FFF2-40B4-BE49-F238E27FC236}">
                <a16:creationId xmlns:a16="http://schemas.microsoft.com/office/drawing/2014/main" id="{AE7CEA7F-EAFA-4147-ADD3-1D4D264B1B98}"/>
              </a:ext>
            </a:extLst>
          </p:cNvPr>
          <p:cNvSpPr>
            <a:spLocks noGrp="1"/>
          </p:cNvSpPr>
          <p:nvPr>
            <p:ph type="sldNum" sz="quarter" idx="12"/>
          </p:nvPr>
        </p:nvSpPr>
        <p:spPr/>
        <p:txBody>
          <a:bodyPr/>
          <a:lstStyle/>
          <a:p>
            <a:fld id="{A7CA91B4-8D57-4C54-9079-08788AEF35DD}" type="slidenum">
              <a:rPr lang="en-US" smtClean="0"/>
              <a:t>40</a:t>
            </a:fld>
            <a:endParaRPr lang="en-US"/>
          </a:p>
        </p:txBody>
      </p:sp>
      <p:pic>
        <p:nvPicPr>
          <p:cNvPr id="4" name="Image 3">
            <a:extLst>
              <a:ext uri="{FF2B5EF4-FFF2-40B4-BE49-F238E27FC236}">
                <a16:creationId xmlns:a16="http://schemas.microsoft.com/office/drawing/2014/main" id="{1BAD51CC-D27F-4CF7-B283-BA8B2F2AF1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08460" y="2110178"/>
            <a:ext cx="6975079" cy="4254598"/>
          </a:xfrm>
          <a:prstGeom prst="rect">
            <a:avLst/>
          </a:prstGeom>
          <a:noFill/>
          <a:ln>
            <a:noFill/>
          </a:ln>
        </p:spPr>
      </p:pic>
      <p:sp>
        <p:nvSpPr>
          <p:cNvPr id="5" name="Rectangle 4">
            <a:extLst>
              <a:ext uri="{FF2B5EF4-FFF2-40B4-BE49-F238E27FC236}">
                <a16:creationId xmlns:a16="http://schemas.microsoft.com/office/drawing/2014/main" id="{662EF757-F69B-4392-A97A-F047D2CEF058}"/>
              </a:ext>
            </a:extLst>
          </p:cNvPr>
          <p:cNvSpPr/>
          <p:nvPr/>
        </p:nvSpPr>
        <p:spPr>
          <a:xfrm>
            <a:off x="6096000" y="365125"/>
            <a:ext cx="5562600" cy="1384995"/>
          </a:xfrm>
          <a:prstGeom prst="rect">
            <a:avLst/>
          </a:prstGeom>
        </p:spPr>
        <p:txBody>
          <a:bodyPr wrap="square">
            <a:spAutoFit/>
          </a:bodyPr>
          <a:lstStyle/>
          <a:p>
            <a:pPr algn="ctr"/>
            <a:r>
              <a:rPr lang="es-MX" sz="2800" b="1" dirty="0">
                <a:solidFill>
                  <a:srgbClr val="1F4E79"/>
                </a:solidFill>
              </a:rPr>
              <a:t>Distribución por edad </a:t>
            </a:r>
            <a:r>
              <a:rPr lang="es-MX" sz="2800" b="1" dirty="0" smtClean="0">
                <a:solidFill>
                  <a:srgbClr val="1F4E79"/>
                </a:solidFill>
              </a:rPr>
              <a:t>en visitantes del sitio </a:t>
            </a:r>
            <a:r>
              <a:rPr lang="es-MX" sz="2800" b="1" dirty="0">
                <a:solidFill>
                  <a:srgbClr val="1F4E79"/>
                </a:solidFill>
              </a:rPr>
              <a:t>web </a:t>
            </a:r>
            <a:r>
              <a:rPr lang="es-MX" sz="2800" b="1" dirty="0" smtClean="0">
                <a:solidFill>
                  <a:srgbClr val="1F4E79"/>
                </a:solidFill>
              </a:rPr>
              <a:t>AILA</a:t>
            </a:r>
            <a:r>
              <a:rPr lang="es-MX" sz="2800" b="1" dirty="0" smtClean="0">
                <a:solidFill>
                  <a:srgbClr val="1F4E79"/>
                </a:solidFill>
              </a:rPr>
              <a:t>2019 </a:t>
            </a:r>
            <a:r>
              <a:rPr lang="es-MX" sz="2800" b="1" dirty="0">
                <a:solidFill>
                  <a:srgbClr val="1F4E79"/>
                </a:solidFill>
              </a:rPr>
              <a:t>hasta fines de enero de 2020</a:t>
            </a:r>
            <a:endParaRPr lang="en-US" sz="2800" b="1" dirty="0">
              <a:solidFill>
                <a:srgbClr val="1F4E79"/>
              </a:solidFill>
            </a:endParaRPr>
          </a:p>
        </p:txBody>
      </p:sp>
    </p:spTree>
    <p:extLst>
      <p:ext uri="{BB962C8B-B14F-4D97-AF65-F5344CB8AC3E}">
        <p14:creationId xmlns:p14="http://schemas.microsoft.com/office/powerpoint/2010/main" val="1374700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84DE-4803-4B72-BF23-AC495162B10A}"/>
              </a:ext>
            </a:extLst>
          </p:cNvPr>
          <p:cNvSpPr>
            <a:spLocks noGrp="1"/>
          </p:cNvSpPr>
          <p:nvPr>
            <p:ph type="title"/>
          </p:nvPr>
        </p:nvSpPr>
        <p:spPr>
          <a:xfrm>
            <a:off x="478564" y="365125"/>
            <a:ext cx="5617436" cy="1325563"/>
          </a:xfrm>
        </p:spPr>
        <p:txBody>
          <a:bodyPr>
            <a:normAutofit fontScale="90000"/>
          </a:bodyPr>
          <a:lstStyle/>
          <a:p>
            <a:pPr algn="ctr"/>
            <a:r>
              <a:rPr lang="en-GB" sz="3600" b="1" dirty="0">
                <a:latin typeface="+mn-lt"/>
              </a:rPr>
              <a:t>Distribution of users by reported organisation type (website)</a:t>
            </a:r>
            <a:endParaRPr lang="en-US" dirty="0"/>
          </a:p>
        </p:txBody>
      </p:sp>
      <p:sp>
        <p:nvSpPr>
          <p:cNvPr id="3" name="Slide Number Placeholder 2">
            <a:extLst>
              <a:ext uri="{FF2B5EF4-FFF2-40B4-BE49-F238E27FC236}">
                <a16:creationId xmlns:a16="http://schemas.microsoft.com/office/drawing/2014/main" id="{7F2331E2-2D0D-48D8-82CB-3B849304CC71}"/>
              </a:ext>
            </a:extLst>
          </p:cNvPr>
          <p:cNvSpPr>
            <a:spLocks noGrp="1"/>
          </p:cNvSpPr>
          <p:nvPr>
            <p:ph type="sldNum" sz="quarter" idx="12"/>
          </p:nvPr>
        </p:nvSpPr>
        <p:spPr/>
        <p:txBody>
          <a:bodyPr/>
          <a:lstStyle/>
          <a:p>
            <a:fld id="{A7CA91B4-8D57-4C54-9079-08788AEF35DD}" type="slidenum">
              <a:rPr lang="en-US" smtClean="0"/>
              <a:t>41</a:t>
            </a:fld>
            <a:endParaRPr lang="en-US"/>
          </a:p>
        </p:txBody>
      </p:sp>
      <p:pic>
        <p:nvPicPr>
          <p:cNvPr id="4" name="Image 2">
            <a:extLst>
              <a:ext uri="{FF2B5EF4-FFF2-40B4-BE49-F238E27FC236}">
                <a16:creationId xmlns:a16="http://schemas.microsoft.com/office/drawing/2014/main" id="{4F5C2F49-24BA-404A-8684-ECA37C5FF8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75731" y="1931349"/>
            <a:ext cx="7770826" cy="4862557"/>
          </a:xfrm>
          <a:prstGeom prst="rect">
            <a:avLst/>
          </a:prstGeom>
          <a:noFill/>
          <a:ln>
            <a:noFill/>
          </a:ln>
        </p:spPr>
      </p:pic>
      <p:sp>
        <p:nvSpPr>
          <p:cNvPr id="5" name="Rectangle 4">
            <a:extLst>
              <a:ext uri="{FF2B5EF4-FFF2-40B4-BE49-F238E27FC236}">
                <a16:creationId xmlns:a16="http://schemas.microsoft.com/office/drawing/2014/main" id="{9CE6DE2E-AC40-4028-A7FA-30F218CFC7D8}"/>
              </a:ext>
            </a:extLst>
          </p:cNvPr>
          <p:cNvSpPr/>
          <p:nvPr/>
        </p:nvSpPr>
        <p:spPr>
          <a:xfrm>
            <a:off x="6323887" y="246939"/>
            <a:ext cx="5452218" cy="1569660"/>
          </a:xfrm>
          <a:prstGeom prst="rect">
            <a:avLst/>
          </a:prstGeom>
        </p:spPr>
        <p:txBody>
          <a:bodyPr wrap="square">
            <a:spAutoFit/>
          </a:bodyPr>
          <a:lstStyle/>
          <a:p>
            <a:pPr algn="ctr"/>
            <a:r>
              <a:rPr lang="es-MX" sz="3200" b="1" dirty="0">
                <a:solidFill>
                  <a:schemeClr val="tx2"/>
                </a:solidFill>
              </a:rPr>
              <a:t>Distribución de usuarios por tipo de organización informada (sitio web)</a:t>
            </a:r>
            <a:endParaRPr lang="en-US" sz="3200" b="1" dirty="0">
              <a:solidFill>
                <a:schemeClr val="tx2"/>
              </a:solidFill>
            </a:endParaRPr>
          </a:p>
        </p:txBody>
      </p:sp>
    </p:spTree>
    <p:extLst>
      <p:ext uri="{BB962C8B-B14F-4D97-AF65-F5344CB8AC3E}">
        <p14:creationId xmlns:p14="http://schemas.microsoft.com/office/powerpoint/2010/main" val="842081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365125"/>
            <a:ext cx="11400503" cy="1325563"/>
          </a:xfrm>
        </p:spPr>
        <p:txBody>
          <a:bodyPr>
            <a:normAutofit/>
          </a:bodyPr>
          <a:lstStyle/>
          <a:p>
            <a:pPr algn="ctr"/>
            <a:r>
              <a:rPr lang="en-US" sz="2400" b="1" dirty="0" smtClean="0">
                <a:latin typeface="+mn-lt"/>
              </a:rPr>
              <a:t>Advocacy campaign in the international airport </a:t>
            </a:r>
            <a:r>
              <a:rPr lang="en-US" sz="2400" b="1" dirty="0" smtClean="0">
                <a:latin typeface="+mn-lt"/>
              </a:rPr>
              <a:t>of </a:t>
            </a:r>
            <a:r>
              <a:rPr lang="en-US" sz="2400" b="1" dirty="0" smtClean="0">
                <a:latin typeface="+mn-lt"/>
              </a:rPr>
              <a:t>San Jose for the IYIL2019 / </a:t>
            </a:r>
            <a:r>
              <a:rPr lang="en-US" sz="2400" b="1" dirty="0" smtClean="0">
                <a:latin typeface="+mn-lt"/>
              </a:rPr>
              <a:t/>
            </a:r>
            <a:br>
              <a:rPr lang="en-US" sz="2400" b="1" dirty="0" smtClean="0">
                <a:latin typeface="+mn-lt"/>
              </a:rPr>
            </a:br>
            <a:r>
              <a:rPr lang="es-MX" sz="2400" b="1" dirty="0" smtClean="0">
                <a:solidFill>
                  <a:schemeClr val="accent5">
                    <a:lumMod val="50000"/>
                  </a:schemeClr>
                </a:solidFill>
                <a:latin typeface="+mn-lt"/>
              </a:rPr>
              <a:t>Campaña </a:t>
            </a:r>
            <a:r>
              <a:rPr lang="es-MX" sz="2400" b="1" dirty="0">
                <a:solidFill>
                  <a:schemeClr val="accent5">
                    <a:lumMod val="50000"/>
                  </a:schemeClr>
                </a:solidFill>
                <a:latin typeface="+mn-lt"/>
              </a:rPr>
              <a:t>de promoción en el aeropuerto internacional de San José para el </a:t>
            </a:r>
            <a:r>
              <a:rPr lang="es-MX" sz="2400" b="1" dirty="0" smtClean="0">
                <a:solidFill>
                  <a:schemeClr val="accent5">
                    <a:lumMod val="50000"/>
                  </a:schemeClr>
                </a:solidFill>
                <a:latin typeface="+mn-lt"/>
              </a:rPr>
              <a:t>AILA</a:t>
            </a:r>
            <a:r>
              <a:rPr lang="es-MX" sz="2400" b="1" dirty="0" smtClean="0">
                <a:solidFill>
                  <a:schemeClr val="accent5">
                    <a:lumMod val="50000"/>
                  </a:schemeClr>
                </a:solidFill>
                <a:latin typeface="+mn-lt"/>
              </a:rPr>
              <a:t>2019</a:t>
            </a:r>
            <a:endParaRPr lang="en-US" sz="2400" b="1" dirty="0">
              <a:solidFill>
                <a:schemeClr val="accent5">
                  <a:lumMod val="50000"/>
                </a:schemeClr>
              </a:solidFill>
              <a:latin typeface="+mn-lt"/>
            </a:endParaRPr>
          </a:p>
        </p:txBody>
      </p:sp>
      <p:sp>
        <p:nvSpPr>
          <p:cNvPr id="3" name="Slide Number Placeholder 2"/>
          <p:cNvSpPr>
            <a:spLocks noGrp="1"/>
          </p:cNvSpPr>
          <p:nvPr>
            <p:ph type="sldNum" sz="quarter" idx="12"/>
          </p:nvPr>
        </p:nvSpPr>
        <p:spPr/>
        <p:txBody>
          <a:bodyPr/>
          <a:lstStyle/>
          <a:p>
            <a:fld id="{A7CA91B4-8D57-4C54-9079-08788AEF35DD}" type="slidenum">
              <a:rPr lang="en-US" smtClean="0"/>
              <a:t>42</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459" b="15720"/>
          <a:stretch/>
        </p:blipFill>
        <p:spPr>
          <a:xfrm>
            <a:off x="1524000" y="1499482"/>
            <a:ext cx="9144000" cy="4856868"/>
          </a:xfrm>
          <a:prstGeom prst="rect">
            <a:avLst/>
          </a:prstGeom>
        </p:spPr>
      </p:pic>
    </p:spTree>
    <p:extLst>
      <p:ext uri="{BB962C8B-B14F-4D97-AF65-F5344CB8AC3E}">
        <p14:creationId xmlns:p14="http://schemas.microsoft.com/office/powerpoint/2010/main" val="2154736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2F1D5-14D8-4291-AC1B-71A7FD5BDB66}"/>
              </a:ext>
            </a:extLst>
          </p:cNvPr>
          <p:cNvSpPr>
            <a:spLocks noGrp="1"/>
          </p:cNvSpPr>
          <p:nvPr>
            <p:ph type="sldNum" sz="quarter" idx="12"/>
          </p:nvPr>
        </p:nvSpPr>
        <p:spPr/>
        <p:txBody>
          <a:bodyPr/>
          <a:lstStyle/>
          <a:p>
            <a:fld id="{A7CA91B4-8D57-4C54-9079-08788AEF35DD}" type="slidenum">
              <a:rPr lang="en-US" smtClean="0"/>
              <a:t>43</a:t>
            </a:fld>
            <a:endParaRPr lang="en-US"/>
          </a:p>
        </p:txBody>
      </p:sp>
      <p:sp>
        <p:nvSpPr>
          <p:cNvPr id="3" name="Rectangle 2">
            <a:extLst>
              <a:ext uri="{FF2B5EF4-FFF2-40B4-BE49-F238E27FC236}">
                <a16:creationId xmlns:a16="http://schemas.microsoft.com/office/drawing/2014/main" id="{3BB28832-60D5-4B0D-BD6B-86EC7A560F70}"/>
              </a:ext>
            </a:extLst>
          </p:cNvPr>
          <p:cNvSpPr/>
          <p:nvPr/>
        </p:nvSpPr>
        <p:spPr>
          <a:xfrm>
            <a:off x="7985839" y="723279"/>
            <a:ext cx="3669484" cy="1277850"/>
          </a:xfrm>
          <a:prstGeom prst="rect">
            <a:avLst/>
          </a:prstGeom>
        </p:spPr>
        <p:txBody>
          <a:bodyPr wrap="square">
            <a:spAutoFit/>
          </a:bodyPr>
          <a:lstStyle/>
          <a:p>
            <a:pPr algn="ctr">
              <a:lnSpc>
                <a:spcPct val="107000"/>
              </a:lnSpc>
              <a:spcAft>
                <a:spcPts val="800"/>
              </a:spcAft>
            </a:pPr>
            <a:r>
              <a:rPr lang="es-MX" sz="2400" b="1" dirty="0">
                <a:solidFill>
                  <a:srgbClr val="1F4E79"/>
                </a:solidFill>
                <a:ea typeface="Calibri" panose="020F0502020204030204" pitchFamily="34" charset="0"/>
                <a:cs typeface="Arial" panose="020B0604020202020204" pitchFamily="34" charset="0"/>
              </a:rPr>
              <a:t>16 </a:t>
            </a:r>
            <a:r>
              <a:rPr lang="es-MX" sz="2400" b="1" dirty="0" smtClean="0">
                <a:solidFill>
                  <a:srgbClr val="1F4E79"/>
                </a:solidFill>
                <a:ea typeface="Calibri" panose="020F0502020204030204" pitchFamily="34" charset="0"/>
                <a:cs typeface="Arial" panose="020B0604020202020204" pitchFamily="34" charset="0"/>
              </a:rPr>
              <a:t>timbres postales </a:t>
            </a:r>
            <a:r>
              <a:rPr lang="es-MX" sz="2400" b="1" dirty="0">
                <a:solidFill>
                  <a:srgbClr val="1F4E79"/>
                </a:solidFill>
                <a:ea typeface="Calibri" panose="020F0502020204030204" pitchFamily="34" charset="0"/>
                <a:cs typeface="Arial" panose="020B0604020202020204" pitchFamily="34" charset="0"/>
              </a:rPr>
              <a:t>emitidos para conmemorar el </a:t>
            </a:r>
            <a:r>
              <a:rPr lang="es-MX" sz="2400" b="1" dirty="0" smtClean="0">
                <a:solidFill>
                  <a:srgbClr val="1F4E79"/>
                </a:solidFill>
                <a:ea typeface="Calibri" panose="020F0502020204030204" pitchFamily="34" charset="0"/>
                <a:cs typeface="Arial" panose="020B0604020202020204" pitchFamily="34" charset="0"/>
              </a:rPr>
              <a:t>AILI2019</a:t>
            </a:r>
            <a:endParaRPr lang="en-US" sz="2400" b="1" dirty="0">
              <a:solidFill>
                <a:srgbClr val="1F4E79"/>
              </a:solidFill>
              <a:effectLst/>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E67F828-C5DE-454C-B9BA-A40D06A07A54}"/>
              </a:ext>
            </a:extLst>
          </p:cNvPr>
          <p:cNvSpPr/>
          <p:nvPr/>
        </p:nvSpPr>
        <p:spPr>
          <a:xfrm>
            <a:off x="430635" y="723279"/>
            <a:ext cx="3869009" cy="1200329"/>
          </a:xfrm>
          <a:prstGeom prst="rect">
            <a:avLst/>
          </a:prstGeom>
        </p:spPr>
        <p:txBody>
          <a:bodyPr wrap="square">
            <a:spAutoFit/>
          </a:bodyPr>
          <a:lstStyle/>
          <a:p>
            <a:pPr algn="ctr"/>
            <a:r>
              <a:rPr lang="en-US" sz="2400" b="1" dirty="0"/>
              <a:t>16 post stamps issued </a:t>
            </a:r>
            <a:br>
              <a:rPr lang="en-US" sz="2400" b="1" dirty="0"/>
            </a:br>
            <a:r>
              <a:rPr lang="en-US" sz="2400" b="1" dirty="0"/>
              <a:t>to commemorate the IYIL2019</a:t>
            </a:r>
          </a:p>
        </p:txBody>
      </p:sp>
      <p:sp>
        <p:nvSpPr>
          <p:cNvPr id="5" name="Rectangle 4">
            <a:extLst>
              <a:ext uri="{FF2B5EF4-FFF2-40B4-BE49-F238E27FC236}">
                <a16:creationId xmlns:a16="http://schemas.microsoft.com/office/drawing/2014/main" id="{54114AA2-9ED4-4AC3-9A9E-D6D830401F51}"/>
              </a:ext>
            </a:extLst>
          </p:cNvPr>
          <p:cNvSpPr/>
          <p:nvPr/>
        </p:nvSpPr>
        <p:spPr>
          <a:xfrm>
            <a:off x="761651" y="2654144"/>
            <a:ext cx="4968030" cy="3293209"/>
          </a:xfrm>
          <a:prstGeom prst="rect">
            <a:avLst/>
          </a:prstGeom>
        </p:spPr>
        <p:txBody>
          <a:bodyPr wrap="square">
            <a:spAutoFit/>
          </a:bodyPr>
          <a:lstStyle/>
          <a:p>
            <a:pPr algn="ctr"/>
            <a:r>
              <a:rPr lang="en-US" sz="1600" b="1" dirty="0">
                <a:ea typeface="Times New Roman" panose="02020603050405020304" pitchFamily="18" charset="0"/>
              </a:rPr>
              <a:t>An IYI2019 stamp</a:t>
            </a:r>
            <a:r>
              <a:rPr lang="en-US" sz="1600" dirty="0">
                <a:ea typeface="Times New Roman" panose="02020603050405020304" pitchFamily="18" charset="0"/>
              </a:rPr>
              <a:t> was designed and circulated by many national postal authorities. This work was done in cooperation with the Universal Postal Union (UPU) which actively promoted the global campaign and encouraged national postal offices to raise awareness about the IYIL2019.</a:t>
            </a:r>
            <a:r>
              <a:rPr lang="en-US" sz="1600" dirty="0">
                <a:solidFill>
                  <a:srgbClr val="FF0000"/>
                </a:solidFill>
                <a:ea typeface="Times New Roman" panose="02020603050405020304" pitchFamily="18" charset="0"/>
              </a:rPr>
              <a:t> </a:t>
            </a:r>
          </a:p>
          <a:p>
            <a:pPr algn="ctr"/>
            <a:r>
              <a:rPr lang="en-US" sz="1600" dirty="0">
                <a:solidFill>
                  <a:srgbClr val="FF0000"/>
                </a:solidFill>
                <a:ea typeface="Times New Roman" panose="02020603050405020304" pitchFamily="18" charset="0"/>
              </a:rPr>
              <a:t/>
            </a:r>
            <a:br>
              <a:rPr lang="en-US" sz="1600" dirty="0">
                <a:solidFill>
                  <a:srgbClr val="FF0000"/>
                </a:solidFill>
                <a:ea typeface="Times New Roman" panose="02020603050405020304" pitchFamily="18" charset="0"/>
              </a:rPr>
            </a:br>
            <a:r>
              <a:rPr lang="en-US" sz="1600" dirty="0">
                <a:solidFill>
                  <a:srgbClr val="000000"/>
                </a:solidFill>
                <a:ea typeface="Times New Roman" panose="02020603050405020304" pitchFamily="18" charset="0"/>
              </a:rPr>
              <a:t>The IYIL2019 stamp was produced by UN Stamps and The Guernsey Stamps and Collectables. The following countries also produced and circulated the IYIL2019 stamp: Australia, Belarus, Chili, Spain, France, Denmark, Guinee, Italy, North Macedonia, Peru, the Philippines, Syria and Tunisia. </a:t>
            </a:r>
            <a:endParaRPr lang="en-US" sz="1600" dirty="0"/>
          </a:p>
        </p:txBody>
      </p:sp>
      <p:sp>
        <p:nvSpPr>
          <p:cNvPr id="6" name="Rectangle 5">
            <a:extLst>
              <a:ext uri="{FF2B5EF4-FFF2-40B4-BE49-F238E27FC236}">
                <a16:creationId xmlns:a16="http://schemas.microsoft.com/office/drawing/2014/main" id="{BC440554-697E-42BD-A960-39B06DE6A392}"/>
              </a:ext>
            </a:extLst>
          </p:cNvPr>
          <p:cNvSpPr/>
          <p:nvPr/>
        </p:nvSpPr>
        <p:spPr>
          <a:xfrm>
            <a:off x="6375633" y="2738826"/>
            <a:ext cx="5299743" cy="3046988"/>
          </a:xfrm>
          <a:prstGeom prst="rect">
            <a:avLst/>
          </a:prstGeom>
        </p:spPr>
        <p:txBody>
          <a:bodyPr wrap="square">
            <a:spAutoFit/>
          </a:bodyPr>
          <a:lstStyle/>
          <a:p>
            <a:pPr algn="ctr"/>
            <a:r>
              <a:rPr lang="es-MX" sz="1600" dirty="0">
                <a:solidFill>
                  <a:srgbClr val="1F4E79"/>
                </a:solidFill>
              </a:rPr>
              <a:t>Un </a:t>
            </a:r>
            <a:r>
              <a:rPr lang="es-MX" sz="1600" dirty="0" smtClean="0">
                <a:solidFill>
                  <a:srgbClr val="1F4E79"/>
                </a:solidFill>
              </a:rPr>
              <a:t>timbre </a:t>
            </a:r>
            <a:r>
              <a:rPr lang="es-MX" sz="1600" dirty="0" smtClean="0">
                <a:solidFill>
                  <a:srgbClr val="1F4E79"/>
                </a:solidFill>
              </a:rPr>
              <a:t>AICI2019 </a:t>
            </a:r>
            <a:r>
              <a:rPr lang="es-MX" sz="1600" dirty="0">
                <a:solidFill>
                  <a:srgbClr val="1F4E79"/>
                </a:solidFill>
              </a:rPr>
              <a:t>fue diseñado y distribuido por muchas autoridades postales nacionales. Este trabajo se realizó en cooperación con la Unión Postal Universal (UPU), que promovió activamente la campaña mundial y alentó a las oficinas postales nacionales a crear conciencia sobre el </a:t>
            </a:r>
            <a:r>
              <a:rPr lang="es-MX" sz="1600" dirty="0" smtClean="0">
                <a:solidFill>
                  <a:srgbClr val="1F4E79"/>
                </a:solidFill>
              </a:rPr>
              <a:t>AILI2019</a:t>
            </a:r>
            <a:r>
              <a:rPr lang="es-MX" sz="1600" dirty="0">
                <a:solidFill>
                  <a:srgbClr val="1F4E79"/>
                </a:solidFill>
              </a:rPr>
              <a:t>.</a:t>
            </a:r>
          </a:p>
          <a:p>
            <a:pPr algn="ctr"/>
            <a:r>
              <a:rPr lang="es-MX" sz="1600" dirty="0">
                <a:solidFill>
                  <a:srgbClr val="1F4E79"/>
                </a:solidFill>
              </a:rPr>
              <a:t>El </a:t>
            </a:r>
            <a:r>
              <a:rPr lang="es-MX" sz="1600" dirty="0" smtClean="0">
                <a:solidFill>
                  <a:srgbClr val="1F4E79"/>
                </a:solidFill>
              </a:rPr>
              <a:t>timbre</a:t>
            </a:r>
            <a:r>
              <a:rPr lang="es-MX" sz="1600" dirty="0" smtClean="0">
                <a:solidFill>
                  <a:srgbClr val="1F4E79"/>
                </a:solidFill>
              </a:rPr>
              <a:t> </a:t>
            </a:r>
            <a:r>
              <a:rPr lang="es-MX" sz="1600" dirty="0" smtClean="0">
                <a:solidFill>
                  <a:srgbClr val="1F4E79"/>
                </a:solidFill>
              </a:rPr>
              <a:t>AILI2019 </a:t>
            </a:r>
            <a:r>
              <a:rPr lang="es-MX" sz="1600" dirty="0">
                <a:solidFill>
                  <a:srgbClr val="1F4E79"/>
                </a:solidFill>
              </a:rPr>
              <a:t>fue producido por UN </a:t>
            </a:r>
            <a:r>
              <a:rPr lang="es-MX" sz="1600" dirty="0" err="1">
                <a:solidFill>
                  <a:srgbClr val="1F4E79"/>
                </a:solidFill>
              </a:rPr>
              <a:t>Stamps</a:t>
            </a:r>
            <a:r>
              <a:rPr lang="es-MX" sz="1600" dirty="0">
                <a:solidFill>
                  <a:srgbClr val="1F4E79"/>
                </a:solidFill>
              </a:rPr>
              <a:t> y The </a:t>
            </a:r>
            <a:r>
              <a:rPr lang="es-MX" sz="1600" dirty="0" err="1">
                <a:solidFill>
                  <a:srgbClr val="1F4E79"/>
                </a:solidFill>
              </a:rPr>
              <a:t>Guernsey</a:t>
            </a:r>
            <a:r>
              <a:rPr lang="es-MX" sz="1600" dirty="0">
                <a:solidFill>
                  <a:srgbClr val="1F4E79"/>
                </a:solidFill>
              </a:rPr>
              <a:t> </a:t>
            </a:r>
            <a:r>
              <a:rPr lang="es-MX" sz="1600" dirty="0" err="1">
                <a:solidFill>
                  <a:srgbClr val="1F4E79"/>
                </a:solidFill>
              </a:rPr>
              <a:t>Stamps</a:t>
            </a:r>
            <a:r>
              <a:rPr lang="es-MX" sz="1600" dirty="0">
                <a:solidFill>
                  <a:srgbClr val="1F4E79"/>
                </a:solidFill>
              </a:rPr>
              <a:t> and </a:t>
            </a:r>
            <a:r>
              <a:rPr lang="es-MX" sz="1600" dirty="0" err="1">
                <a:solidFill>
                  <a:srgbClr val="1F4E79"/>
                </a:solidFill>
              </a:rPr>
              <a:t>Collectables</a:t>
            </a:r>
            <a:r>
              <a:rPr lang="es-MX" sz="1600" dirty="0">
                <a:solidFill>
                  <a:srgbClr val="1F4E79"/>
                </a:solidFill>
              </a:rPr>
              <a:t>. Los siguientes países también produjeron y distribuyeron el sello IYIL2019: Australia, Bielorrusia, Chile, España, Francia, Dinamarca, Guinea, Italia, Macedonia del Norte, Perú, Filipinas, Siria y Túnez.</a:t>
            </a:r>
            <a:endParaRPr lang="en-US" sz="1600" dirty="0">
              <a:solidFill>
                <a:srgbClr val="1F4E79"/>
              </a:solidFill>
            </a:endParaRPr>
          </a:p>
        </p:txBody>
      </p:sp>
      <p:pic>
        <p:nvPicPr>
          <p:cNvPr id="9" name="Picture 8" descr="A close up of text on a white background&#10;&#10;Description automatically generated">
            <a:extLst>
              <a:ext uri="{FF2B5EF4-FFF2-40B4-BE49-F238E27FC236}">
                <a16:creationId xmlns:a16="http://schemas.microsoft.com/office/drawing/2014/main" id="{AC4FE4CF-D7AC-426B-A3A9-27B7695BB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056" y="345677"/>
            <a:ext cx="3036939" cy="2015547"/>
          </a:xfrm>
          <a:prstGeom prst="rect">
            <a:avLst/>
          </a:prstGeom>
        </p:spPr>
      </p:pic>
    </p:spTree>
    <p:extLst>
      <p:ext uri="{BB962C8B-B14F-4D97-AF65-F5344CB8AC3E}">
        <p14:creationId xmlns:p14="http://schemas.microsoft.com/office/powerpoint/2010/main" val="315606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0265"/>
            <a:ext cx="10515600" cy="1325563"/>
          </a:xfrm>
        </p:spPr>
        <p:txBody>
          <a:bodyPr>
            <a:normAutofit/>
          </a:bodyPr>
          <a:lstStyle/>
          <a:p>
            <a:r>
              <a:rPr lang="en-US" sz="3600" b="1" dirty="0">
                <a:latin typeface="Arial" panose="020B0604020202020204" pitchFamily="34" charset="0"/>
                <a:cs typeface="Arial" panose="020B0604020202020204" pitchFamily="34" charset="0"/>
              </a:rPr>
              <a:t>Call for Research </a:t>
            </a:r>
            <a:r>
              <a:rPr lang="en-US" sz="3600" b="1" dirty="0" smtClean="0">
                <a:latin typeface="Arial" panose="020B0604020202020204" pitchFamily="34" charset="0"/>
                <a:cs typeface="Arial" panose="020B0604020202020204" pitchFamily="34" charset="0"/>
              </a:rPr>
              <a:t>Papers / </a:t>
            </a:r>
            <a:br>
              <a:rPr lang="en-US" sz="3600" b="1" dirty="0" smtClean="0">
                <a:latin typeface="Arial" panose="020B0604020202020204" pitchFamily="34" charset="0"/>
                <a:cs typeface="Arial" panose="020B0604020202020204" pitchFamily="34" charset="0"/>
              </a:rPr>
            </a:br>
            <a:r>
              <a:rPr lang="es-MX" sz="3600" b="1" dirty="0" smtClean="0">
                <a:solidFill>
                  <a:schemeClr val="tx2"/>
                </a:solidFill>
                <a:latin typeface="Arial" panose="020B0604020202020204" pitchFamily="34" charset="0"/>
                <a:cs typeface="Arial" panose="020B0604020202020204" pitchFamily="34" charset="0"/>
              </a:rPr>
              <a:t>Convocatoria para </a:t>
            </a:r>
            <a:r>
              <a:rPr lang="es-MX" sz="3600" b="1" dirty="0">
                <a:solidFill>
                  <a:schemeClr val="tx2"/>
                </a:solidFill>
                <a:latin typeface="Arial" panose="020B0604020202020204" pitchFamily="34" charset="0"/>
                <a:cs typeface="Arial" panose="020B0604020202020204" pitchFamily="34" charset="0"/>
              </a:rPr>
              <a:t>trabajos de investigación</a:t>
            </a:r>
            <a:endParaRPr lang="en-US" sz="3600" b="1" dirty="0">
              <a:solidFill>
                <a:schemeClr val="tx2"/>
              </a:solidFill>
              <a:latin typeface="Arial" panose="020B0604020202020204" pitchFamily="34" charset="0"/>
              <a:cs typeface="Arial" panose="020B0604020202020204" pitchFamily="34" charset="0"/>
            </a:endParaRPr>
          </a:p>
        </p:txBody>
      </p:sp>
      <p:sp>
        <p:nvSpPr>
          <p:cNvPr id="3" name="Rectangle 2"/>
          <p:cNvSpPr/>
          <p:nvPr/>
        </p:nvSpPr>
        <p:spPr>
          <a:xfrm>
            <a:off x="254345" y="1775828"/>
            <a:ext cx="5823284" cy="4339650"/>
          </a:xfrm>
          <a:prstGeom prst="rect">
            <a:avLst/>
          </a:prstGeom>
        </p:spPr>
        <p:txBody>
          <a:bodyPr wrap="square">
            <a:spAutoFit/>
          </a:bodyPr>
          <a:lstStyle/>
          <a:p>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1. Humanitarian affairs, peace-building and national development plans </a:t>
            </a:r>
            <a:r>
              <a:rPr lang="en-US" sz="1200" dirty="0">
                <a:solidFill>
                  <a:srgbClr val="333333"/>
                </a:solidFill>
                <a:latin typeface="Arial" panose="020B0604020202020204" pitchFamily="34" charset="0"/>
              </a:rPr>
              <a:t>(e.g. during and post-conflict period, radicalization and other; assimilation, mapping and revitalization policies related to languages);</a:t>
            </a:r>
            <a:br>
              <a:rPr lang="en-US" sz="1200"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2. Indigenous education and life-long learning;</a:t>
            </a:r>
            <a:br>
              <a:rPr lang="en-US" sz="1200" b="1"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3. Indigenous knowledge in science and health </a:t>
            </a:r>
            <a:r>
              <a:rPr lang="en-US" sz="1200" dirty="0">
                <a:solidFill>
                  <a:srgbClr val="333333"/>
                </a:solidFill>
                <a:latin typeface="Arial" panose="020B0604020202020204" pitchFamily="34" charset="0"/>
              </a:rPr>
              <a:t>(including interventions for epidemic or pandemic diseases; activism for climate change; water, bioethics and other);</a:t>
            </a:r>
            <a:br>
              <a:rPr lang="en-US" sz="1200"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4. Gender equality </a:t>
            </a:r>
            <a:r>
              <a:rPr lang="en-US" sz="1200" dirty="0">
                <a:solidFill>
                  <a:srgbClr val="333333"/>
                </a:solidFill>
                <a:latin typeface="Arial" panose="020B0604020202020204" pitchFamily="34" charset="0"/>
              </a:rPr>
              <a:t>(e.g. reproductive health education policies, role of indigenous women in intergenerational transmission);</a:t>
            </a:r>
            <a:br>
              <a:rPr lang="en-US" sz="1200"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5. Social inclusion and urbanization, ethics and civic engagement </a:t>
            </a:r>
            <a:r>
              <a:rPr lang="en-US" sz="1200" dirty="0">
                <a:solidFill>
                  <a:srgbClr val="333333"/>
                </a:solidFill>
                <a:latin typeface="Arial" panose="020B0604020202020204" pitchFamily="34" charset="0"/>
              </a:rPr>
              <a:t>(e.g. recognition of sign languages, youth engagement, open solutions and other issues);</a:t>
            </a:r>
            <a:br>
              <a:rPr lang="en-US" sz="1200"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6. Cultural heritage and diplomacy </a:t>
            </a:r>
            <a:r>
              <a:rPr lang="en-US" sz="1200" dirty="0">
                <a:solidFill>
                  <a:srgbClr val="333333"/>
                </a:solidFill>
                <a:latin typeface="Arial" panose="020B0604020202020204" pitchFamily="34" charset="0"/>
              </a:rPr>
              <a:t>(concept of equality of languages, cultural identity imbued in languages);</a:t>
            </a:r>
            <a:br>
              <a:rPr lang="en-US" sz="1200" dirty="0">
                <a:solidFill>
                  <a:srgbClr val="333333"/>
                </a:solidFill>
                <a:latin typeface="Arial" panose="020B0604020202020204" pitchFamily="34" charset="0"/>
              </a:rPr>
            </a:br>
            <a:endParaRPr lang="en-US" sz="1200" dirty="0">
              <a:solidFill>
                <a:srgbClr val="333333"/>
              </a:solidFill>
              <a:latin typeface="Arial" panose="020B0604020202020204" pitchFamily="34" charset="0"/>
            </a:endParaRPr>
          </a:p>
          <a:p>
            <a:pPr lvl="1"/>
            <a:r>
              <a:rPr lang="en-US" sz="1200" b="1" dirty="0">
                <a:solidFill>
                  <a:srgbClr val="333333"/>
                </a:solidFill>
                <a:latin typeface="Arial" panose="020B0604020202020204" pitchFamily="34" charset="0"/>
              </a:rPr>
              <a:t>7. Technology, digital activism, and artificial intelligence</a:t>
            </a:r>
            <a:r>
              <a:rPr lang="en-US" sz="1200" dirty="0">
                <a:solidFill>
                  <a:srgbClr val="333333"/>
                </a:solidFill>
                <a:latin typeface="Arial" panose="020B0604020202020204" pitchFamily="34" charset="0"/>
              </a:rPr>
              <a:t> (e.g. language technology);</a:t>
            </a:r>
            <a:endParaRPr lang="en-US" sz="1200" b="0" i="0" dirty="0">
              <a:solidFill>
                <a:srgbClr val="333333"/>
              </a:solidFill>
              <a:effectLst/>
              <a:latin typeface="Arial" panose="020B0604020202020204" pitchFamily="34" charset="0"/>
            </a:endParaRPr>
          </a:p>
        </p:txBody>
      </p:sp>
      <p:sp>
        <p:nvSpPr>
          <p:cNvPr id="5" name="Rectangle 4"/>
          <p:cNvSpPr/>
          <p:nvPr/>
        </p:nvSpPr>
        <p:spPr>
          <a:xfrm>
            <a:off x="6334302" y="1886001"/>
            <a:ext cx="5678905" cy="4339650"/>
          </a:xfrm>
          <a:prstGeom prst="rect">
            <a:avLst/>
          </a:prstGeom>
        </p:spPr>
        <p:txBody>
          <a:bodyPr wrap="square">
            <a:spAutoFit/>
          </a:bodyPr>
          <a:lstStyle/>
          <a:p>
            <a:r>
              <a:rPr lang="en-US" sz="1200" b="1" dirty="0" smtClean="0">
                <a:solidFill>
                  <a:schemeClr val="tx2"/>
                </a:solidFill>
                <a:latin typeface="Arial" panose="020B0604020202020204" pitchFamily="34" charset="0"/>
                <a:cs typeface="Arial" panose="020B0604020202020204" pitchFamily="34" charset="0"/>
              </a:rPr>
              <a:t>1. Asuntos </a:t>
            </a:r>
            <a:r>
              <a:rPr lang="en-US" sz="1200" b="1" dirty="0" err="1">
                <a:solidFill>
                  <a:schemeClr val="tx2"/>
                </a:solidFill>
                <a:latin typeface="Arial" panose="020B0604020202020204" pitchFamily="34" charset="0"/>
                <a:cs typeface="Arial" panose="020B0604020202020204" pitchFamily="34" charset="0"/>
              </a:rPr>
              <a:t>humanitarios</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construcción</a:t>
            </a:r>
            <a:r>
              <a:rPr lang="en-US" sz="1200" b="1" dirty="0">
                <a:solidFill>
                  <a:schemeClr val="tx2"/>
                </a:solidFill>
                <a:latin typeface="Arial" panose="020B0604020202020204" pitchFamily="34" charset="0"/>
                <a:cs typeface="Arial" panose="020B0604020202020204" pitchFamily="34" charset="0"/>
              </a:rPr>
              <a:t> de </a:t>
            </a:r>
            <a:r>
              <a:rPr lang="en-US" sz="1200" b="1" dirty="0" err="1">
                <a:solidFill>
                  <a:schemeClr val="tx2"/>
                </a:solidFill>
                <a:latin typeface="Arial" panose="020B0604020202020204" pitchFamily="34" charset="0"/>
                <a:cs typeface="Arial" panose="020B0604020202020204" pitchFamily="34" charset="0"/>
              </a:rPr>
              <a:t>paz</a:t>
            </a:r>
            <a:r>
              <a:rPr lang="en-US" sz="1200" b="1" dirty="0">
                <a:solidFill>
                  <a:schemeClr val="tx2"/>
                </a:solidFill>
                <a:latin typeface="Arial" panose="020B0604020202020204" pitchFamily="34" charset="0"/>
                <a:cs typeface="Arial" panose="020B0604020202020204" pitchFamily="34" charset="0"/>
              </a:rPr>
              <a:t> y planes </a:t>
            </a:r>
            <a:r>
              <a:rPr lang="en-US" sz="1200" b="1" dirty="0" err="1">
                <a:solidFill>
                  <a:schemeClr val="tx2"/>
                </a:solidFill>
                <a:latin typeface="Arial" panose="020B0604020202020204" pitchFamily="34" charset="0"/>
                <a:cs typeface="Arial" panose="020B0604020202020204" pitchFamily="34" charset="0"/>
              </a:rPr>
              <a:t>nacionales</a:t>
            </a:r>
            <a:r>
              <a:rPr lang="en-US" sz="1200" b="1" dirty="0">
                <a:solidFill>
                  <a:schemeClr val="tx2"/>
                </a:solidFill>
                <a:latin typeface="Arial" panose="020B0604020202020204" pitchFamily="34" charset="0"/>
                <a:cs typeface="Arial" panose="020B0604020202020204" pitchFamily="34" charset="0"/>
              </a:rPr>
              <a:t> de </a:t>
            </a:r>
            <a:r>
              <a:rPr lang="en-US" sz="1200" b="1" dirty="0" err="1">
                <a:solidFill>
                  <a:schemeClr val="tx2"/>
                </a:solidFill>
                <a:latin typeface="Arial" panose="020B0604020202020204" pitchFamily="34" charset="0"/>
                <a:cs typeface="Arial" panose="020B0604020202020204" pitchFamily="34" charset="0"/>
              </a:rPr>
              <a:t>desarrollo</a:t>
            </a:r>
            <a:r>
              <a:rPr lang="en-US" sz="1200" b="1" dirty="0">
                <a:solidFill>
                  <a:schemeClr val="tx2"/>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por</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ejemplo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durante</a:t>
            </a:r>
            <a:r>
              <a:rPr lang="en-US" sz="1200" dirty="0">
                <a:solidFill>
                  <a:schemeClr val="tx2"/>
                </a:solidFill>
                <a:latin typeface="Arial" panose="020B0604020202020204" pitchFamily="34" charset="0"/>
                <a:cs typeface="Arial" panose="020B0604020202020204" pitchFamily="34" charset="0"/>
              </a:rPr>
              <a:t> y </a:t>
            </a:r>
            <a:r>
              <a:rPr lang="en-US" sz="1200" dirty="0" err="1">
                <a:solidFill>
                  <a:schemeClr val="tx2"/>
                </a:solidFill>
                <a:latin typeface="Arial" panose="020B0604020202020204" pitchFamily="34" charset="0"/>
                <a:cs typeface="Arial" panose="020B0604020202020204" pitchFamily="34" charset="0"/>
              </a:rPr>
              <a:t>después</a:t>
            </a:r>
            <a:r>
              <a:rPr lang="en-US" sz="1200" dirty="0">
                <a:solidFill>
                  <a:schemeClr val="tx2"/>
                </a:solidFill>
                <a:latin typeface="Arial" panose="020B0604020202020204" pitchFamily="34" charset="0"/>
                <a:cs typeface="Arial" panose="020B0604020202020204" pitchFamily="34" charset="0"/>
              </a:rPr>
              <a:t> del </a:t>
            </a:r>
            <a:r>
              <a:rPr lang="en-US" sz="1200" dirty="0" err="1">
                <a:solidFill>
                  <a:schemeClr val="tx2"/>
                </a:solidFill>
                <a:latin typeface="Arial" panose="020B0604020202020204" pitchFamily="34" charset="0"/>
                <a:cs typeface="Arial" panose="020B0604020202020204" pitchFamily="34" charset="0"/>
              </a:rPr>
              <a:t>conflicto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radicalización</a:t>
            </a:r>
            <a:r>
              <a:rPr lang="en-US" sz="1200" dirty="0">
                <a:solidFill>
                  <a:schemeClr val="tx2"/>
                </a:solidFill>
                <a:latin typeface="Arial" panose="020B0604020202020204" pitchFamily="34" charset="0"/>
                <a:cs typeface="Arial" panose="020B0604020202020204" pitchFamily="34" charset="0"/>
              </a:rPr>
              <a:t> y </a:t>
            </a:r>
            <a:r>
              <a:rPr lang="en-US" sz="1200" dirty="0" err="1">
                <a:solidFill>
                  <a:schemeClr val="tx2"/>
                </a:solidFill>
                <a:latin typeface="Arial" panose="020B0604020202020204" pitchFamily="34" charset="0"/>
                <a:cs typeface="Arial" panose="020B0604020202020204" pitchFamily="34" charset="0"/>
              </a:rPr>
              <a:t>otros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políticas</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asimilación</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mapeo</a:t>
            </a:r>
            <a:r>
              <a:rPr lang="en-US" sz="1200" dirty="0">
                <a:solidFill>
                  <a:schemeClr val="tx2"/>
                </a:solidFill>
                <a:latin typeface="Arial" panose="020B0604020202020204" pitchFamily="34" charset="0"/>
                <a:cs typeface="Arial" panose="020B0604020202020204" pitchFamily="34" charset="0"/>
              </a:rPr>
              <a:t> y </a:t>
            </a:r>
            <a:r>
              <a:rPr lang="en-US" sz="1200" dirty="0" err="1">
                <a:solidFill>
                  <a:schemeClr val="tx2"/>
                </a:solidFill>
                <a:latin typeface="Arial" panose="020B0604020202020204" pitchFamily="34" charset="0"/>
                <a:cs typeface="Arial" panose="020B0604020202020204" pitchFamily="34" charset="0"/>
              </a:rPr>
              <a:t>revitalización</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relacionadas</a:t>
            </a:r>
            <a:r>
              <a:rPr lang="en-US" sz="1200" dirty="0">
                <a:solidFill>
                  <a:schemeClr val="tx2"/>
                </a:solidFill>
                <a:latin typeface="Arial" panose="020B0604020202020204" pitchFamily="34" charset="0"/>
                <a:cs typeface="Arial" panose="020B0604020202020204" pitchFamily="34" charset="0"/>
              </a:rPr>
              <a:t> con los </a:t>
            </a:r>
            <a:r>
              <a:rPr lang="en-US" sz="1200" dirty="0" err="1">
                <a:solidFill>
                  <a:schemeClr val="tx2"/>
                </a:solidFill>
                <a:latin typeface="Arial" panose="020B0604020202020204" pitchFamily="34" charset="0"/>
                <a:cs typeface="Arial" panose="020B0604020202020204" pitchFamily="34" charset="0"/>
              </a:rPr>
              <a:t>idiomas</a:t>
            </a:r>
            <a:r>
              <a:rPr lang="en-US" sz="1200" dirty="0" smtClean="0">
                <a:solidFill>
                  <a:schemeClr val="tx2"/>
                </a:solidFill>
                <a:latin typeface="Arial" panose="020B0604020202020204" pitchFamily="34" charset="0"/>
                <a:cs typeface="Arial" panose="020B0604020202020204" pitchFamily="34" charset="0"/>
              </a:rPr>
              <a:t>)</a:t>
            </a:r>
          </a:p>
          <a:p>
            <a:pPr marL="342900" indent="-342900">
              <a:buAutoNum type="arabicPeriod"/>
            </a:pPr>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2. </a:t>
            </a:r>
            <a:r>
              <a:rPr lang="en-US" sz="1200" b="1" dirty="0" err="1">
                <a:solidFill>
                  <a:schemeClr val="tx2"/>
                </a:solidFill>
                <a:latin typeface="Arial" panose="020B0604020202020204" pitchFamily="34" charset="0"/>
                <a:cs typeface="Arial" panose="020B0604020202020204" pitchFamily="34" charset="0"/>
              </a:rPr>
              <a:t>Educación</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indígena</a:t>
            </a:r>
            <a:r>
              <a:rPr lang="en-US" sz="1200" b="1" dirty="0">
                <a:solidFill>
                  <a:schemeClr val="tx2"/>
                </a:solidFill>
                <a:latin typeface="Arial" panose="020B0604020202020204" pitchFamily="34" charset="0"/>
                <a:cs typeface="Arial" panose="020B0604020202020204" pitchFamily="34" charset="0"/>
              </a:rPr>
              <a:t> y </a:t>
            </a:r>
            <a:r>
              <a:rPr lang="en-US" sz="1200" b="1" dirty="0" err="1">
                <a:solidFill>
                  <a:schemeClr val="tx2"/>
                </a:solidFill>
                <a:latin typeface="Arial" panose="020B0604020202020204" pitchFamily="34" charset="0"/>
                <a:cs typeface="Arial" panose="020B0604020202020204" pitchFamily="34" charset="0"/>
              </a:rPr>
              <a:t>aprendizaje</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permanente</a:t>
            </a:r>
            <a:r>
              <a:rPr lang="en-US" sz="1200" b="1" dirty="0" smtClean="0">
                <a:solidFill>
                  <a:schemeClr val="tx2"/>
                </a:solidFill>
                <a:latin typeface="Arial" panose="020B0604020202020204" pitchFamily="34" charset="0"/>
                <a:cs typeface="Arial" panose="020B0604020202020204" pitchFamily="34" charset="0"/>
              </a:rPr>
              <a:t>;</a:t>
            </a:r>
          </a:p>
          <a:p>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3. </a:t>
            </a:r>
            <a:r>
              <a:rPr lang="en-US" sz="1200" b="1" dirty="0" err="1">
                <a:solidFill>
                  <a:schemeClr val="tx2"/>
                </a:solidFill>
                <a:latin typeface="Arial" panose="020B0604020202020204" pitchFamily="34" charset="0"/>
                <a:cs typeface="Arial" panose="020B0604020202020204" pitchFamily="34" charset="0"/>
              </a:rPr>
              <a:t>Conocimiento</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indígena</a:t>
            </a:r>
            <a:r>
              <a:rPr lang="en-US" sz="1200" b="1" dirty="0">
                <a:solidFill>
                  <a:schemeClr val="tx2"/>
                </a:solidFill>
                <a:latin typeface="Arial" panose="020B0604020202020204" pitchFamily="34" charset="0"/>
                <a:cs typeface="Arial" panose="020B0604020202020204" pitchFamily="34" charset="0"/>
              </a:rPr>
              <a:t> en </a:t>
            </a:r>
            <a:r>
              <a:rPr lang="en-US" sz="1200" b="1" dirty="0" err="1">
                <a:solidFill>
                  <a:schemeClr val="tx2"/>
                </a:solidFill>
                <a:latin typeface="Arial" panose="020B0604020202020204" pitchFamily="34" charset="0"/>
                <a:cs typeface="Arial" panose="020B0604020202020204" pitchFamily="34" charset="0"/>
              </a:rPr>
              <a:t>ciencia</a:t>
            </a:r>
            <a:r>
              <a:rPr lang="en-US" sz="1200" b="1" dirty="0">
                <a:solidFill>
                  <a:schemeClr val="tx2"/>
                </a:solidFill>
                <a:latin typeface="Arial" panose="020B0604020202020204" pitchFamily="34" charset="0"/>
                <a:cs typeface="Arial" panose="020B0604020202020204" pitchFamily="34" charset="0"/>
              </a:rPr>
              <a:t> y </a:t>
            </a:r>
            <a:r>
              <a:rPr lang="en-US" sz="1200" b="1" dirty="0" err="1">
                <a:solidFill>
                  <a:schemeClr val="tx2"/>
                </a:solidFill>
                <a:latin typeface="Arial" panose="020B0604020202020204" pitchFamily="34" charset="0"/>
                <a:cs typeface="Arial" panose="020B0604020202020204" pitchFamily="34" charset="0"/>
              </a:rPr>
              <a:t>salud</a:t>
            </a:r>
            <a:r>
              <a:rPr lang="en-US" sz="1200" b="1" dirty="0">
                <a:solidFill>
                  <a:schemeClr val="tx2"/>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incluidas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intervenciones</a:t>
            </a:r>
            <a:r>
              <a:rPr lang="en-US" sz="1200" dirty="0">
                <a:solidFill>
                  <a:schemeClr val="tx2"/>
                </a:solidFill>
                <a:latin typeface="Arial" panose="020B0604020202020204" pitchFamily="34" charset="0"/>
                <a:cs typeface="Arial" panose="020B0604020202020204" pitchFamily="34" charset="0"/>
              </a:rPr>
              <a:t> para </a:t>
            </a:r>
            <a:r>
              <a:rPr lang="en-US" sz="1200" dirty="0" err="1">
                <a:solidFill>
                  <a:schemeClr val="tx2"/>
                </a:solidFill>
                <a:latin typeface="Arial" panose="020B0604020202020204" pitchFamily="34" charset="0"/>
                <a:cs typeface="Arial" panose="020B0604020202020204" pitchFamily="34" charset="0"/>
              </a:rPr>
              <a:t>enfermedades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epidémicas</a:t>
            </a:r>
            <a:r>
              <a:rPr lang="en-US" sz="1200" dirty="0">
                <a:solidFill>
                  <a:schemeClr val="tx2"/>
                </a:solidFill>
                <a:latin typeface="Arial" panose="020B0604020202020204" pitchFamily="34" charset="0"/>
                <a:cs typeface="Arial" panose="020B0604020202020204" pitchFamily="34" charset="0"/>
              </a:rPr>
              <a:t> o </a:t>
            </a:r>
            <a:r>
              <a:rPr lang="en-US" sz="1200" dirty="0" err="1">
                <a:solidFill>
                  <a:schemeClr val="tx2"/>
                </a:solidFill>
                <a:latin typeface="Arial" panose="020B0604020202020204" pitchFamily="34" charset="0"/>
                <a:cs typeface="Arial" panose="020B0604020202020204" pitchFamily="34" charset="0"/>
              </a:rPr>
              <a:t>pandémicas</a:t>
            </a:r>
            <a:r>
              <a:rPr lang="en-US" sz="1200" dirty="0">
                <a:solidFill>
                  <a:schemeClr val="tx2"/>
                </a:solidFill>
                <a:latin typeface="Arial" panose="020B0604020202020204" pitchFamily="34" charset="0"/>
                <a:cs typeface="Arial" panose="020B0604020202020204" pitchFamily="34" charset="0"/>
              </a:rPr>
              <a:t>; </a:t>
            </a:r>
            <a:endParaRPr lang="en-US" sz="1200" dirty="0" smtClean="0">
              <a:solidFill>
                <a:schemeClr val="tx2"/>
              </a:solidFill>
              <a:latin typeface="Arial" panose="020B0604020202020204" pitchFamily="34" charset="0"/>
              <a:cs typeface="Arial" panose="020B0604020202020204" pitchFamily="34" charset="0"/>
            </a:endParaRPr>
          </a:p>
          <a:p>
            <a:r>
              <a:rPr lang="en-US" sz="1200" dirty="0" err="1" smtClean="0">
                <a:solidFill>
                  <a:schemeClr val="tx2"/>
                </a:solidFill>
                <a:latin typeface="Arial" panose="020B0604020202020204" pitchFamily="34" charset="0"/>
                <a:cs typeface="Arial" panose="020B0604020202020204" pitchFamily="34" charset="0"/>
              </a:rPr>
              <a:t>activismo</a:t>
            </a:r>
            <a:r>
              <a:rPr lang="en-US" sz="1200" dirty="0" smtClean="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por</a:t>
            </a:r>
            <a:r>
              <a:rPr lang="en-US" sz="1200" dirty="0">
                <a:solidFill>
                  <a:schemeClr val="tx2"/>
                </a:solidFill>
                <a:latin typeface="Arial" panose="020B0604020202020204" pitchFamily="34" charset="0"/>
                <a:cs typeface="Arial" panose="020B0604020202020204" pitchFamily="34" charset="0"/>
              </a:rPr>
              <a:t> el </a:t>
            </a:r>
            <a:r>
              <a:rPr lang="en-US" sz="1200" dirty="0" err="1">
                <a:solidFill>
                  <a:schemeClr val="tx2"/>
                </a:solidFill>
                <a:latin typeface="Arial" panose="020B0604020202020204" pitchFamily="34" charset="0"/>
                <a:cs typeface="Arial" panose="020B0604020202020204" pitchFamily="34" charset="0"/>
              </a:rPr>
              <a:t>cambio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climático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agua</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bioética</a:t>
            </a:r>
            <a:r>
              <a:rPr lang="en-US" sz="1200" dirty="0">
                <a:solidFill>
                  <a:schemeClr val="tx2"/>
                </a:solidFill>
                <a:latin typeface="Arial" panose="020B0604020202020204" pitchFamily="34" charset="0"/>
                <a:cs typeface="Arial" panose="020B0604020202020204" pitchFamily="34" charset="0"/>
              </a:rPr>
              <a:t> y </a:t>
            </a:r>
            <a:r>
              <a:rPr lang="en-US" sz="1200" dirty="0" err="1">
                <a:solidFill>
                  <a:schemeClr val="tx2"/>
                </a:solidFill>
                <a:latin typeface="Arial" panose="020B0604020202020204" pitchFamily="34" charset="0"/>
                <a:cs typeface="Arial" panose="020B0604020202020204" pitchFamily="34" charset="0"/>
              </a:rPr>
              <a:t>otros</a:t>
            </a:r>
            <a:r>
              <a:rPr lang="en-US" sz="1200" dirty="0" smtClean="0">
                <a:solidFill>
                  <a:schemeClr val="tx2"/>
                </a:solidFill>
                <a:latin typeface="Arial" panose="020B0604020202020204" pitchFamily="34" charset="0"/>
                <a:cs typeface="Arial" panose="020B0604020202020204" pitchFamily="34" charset="0"/>
              </a:rPr>
              <a:t>);</a:t>
            </a:r>
          </a:p>
          <a:p>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4. </a:t>
            </a:r>
            <a:r>
              <a:rPr lang="en-US" sz="1200" b="1" dirty="0" err="1">
                <a:solidFill>
                  <a:schemeClr val="tx2"/>
                </a:solidFill>
                <a:latin typeface="Arial" panose="020B0604020202020204" pitchFamily="34" charset="0"/>
                <a:cs typeface="Arial" panose="020B0604020202020204" pitchFamily="34" charset="0"/>
              </a:rPr>
              <a:t>Igualdad</a:t>
            </a:r>
            <a:r>
              <a:rPr lang="en-US" sz="1200" b="1" dirty="0">
                <a:solidFill>
                  <a:schemeClr val="tx2"/>
                </a:solidFill>
                <a:latin typeface="Arial" panose="020B0604020202020204" pitchFamily="34" charset="0"/>
                <a:cs typeface="Arial" panose="020B0604020202020204" pitchFamily="34" charset="0"/>
              </a:rPr>
              <a:t> de </a:t>
            </a:r>
            <a:r>
              <a:rPr lang="en-US" sz="1200" b="1" dirty="0" err="1">
                <a:solidFill>
                  <a:schemeClr val="tx2"/>
                </a:solidFill>
                <a:latin typeface="Arial" panose="020B0604020202020204" pitchFamily="34" charset="0"/>
                <a:cs typeface="Arial" panose="020B0604020202020204" pitchFamily="34" charset="0"/>
              </a:rPr>
              <a:t>género</a:t>
            </a:r>
            <a:r>
              <a:rPr lang="en-US" sz="1200" b="1" dirty="0">
                <a:solidFill>
                  <a:schemeClr val="tx2"/>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por</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ejemplo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políticas</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educación</a:t>
            </a:r>
            <a:r>
              <a:rPr lang="en-US" sz="1200" dirty="0">
                <a:solidFill>
                  <a:schemeClr val="tx2"/>
                </a:solidFill>
                <a:latin typeface="Arial" panose="020B0604020202020204" pitchFamily="34" charset="0"/>
                <a:cs typeface="Arial" panose="020B0604020202020204" pitchFamily="34" charset="0"/>
              </a:rPr>
              <a:t> en </a:t>
            </a:r>
            <a:r>
              <a:rPr lang="en-US" sz="1200" dirty="0" err="1">
                <a:solidFill>
                  <a:schemeClr val="tx2"/>
                </a:solidFill>
                <a:latin typeface="Arial" panose="020B0604020202020204" pitchFamily="34" charset="0"/>
                <a:cs typeface="Arial" panose="020B0604020202020204" pitchFamily="34" charset="0"/>
              </a:rPr>
              <a:t>salud</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reproductiva</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papel</a:t>
            </a:r>
            <a:r>
              <a:rPr lang="en-US" sz="1200" dirty="0">
                <a:solidFill>
                  <a:schemeClr val="tx2"/>
                </a:solidFill>
                <a:latin typeface="Arial" panose="020B0604020202020204" pitchFamily="34" charset="0"/>
                <a:cs typeface="Arial" panose="020B0604020202020204" pitchFamily="34" charset="0"/>
              </a:rPr>
              <a:t> de las </a:t>
            </a:r>
            <a:r>
              <a:rPr lang="en-US" sz="1200" dirty="0" err="1">
                <a:solidFill>
                  <a:schemeClr val="tx2"/>
                </a:solidFill>
                <a:latin typeface="Arial" panose="020B0604020202020204" pitchFamily="34" charset="0"/>
                <a:cs typeface="Arial" panose="020B0604020202020204" pitchFamily="34" charset="0"/>
              </a:rPr>
              <a:t>mujeres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indígenas</a:t>
            </a:r>
            <a:r>
              <a:rPr lang="en-US" sz="1200" dirty="0">
                <a:solidFill>
                  <a:schemeClr val="tx2"/>
                </a:solidFill>
                <a:latin typeface="Arial" panose="020B0604020202020204" pitchFamily="34" charset="0"/>
                <a:cs typeface="Arial" panose="020B0604020202020204" pitchFamily="34" charset="0"/>
              </a:rPr>
              <a:t> en la </a:t>
            </a:r>
            <a:r>
              <a:rPr lang="en-US" sz="1200" dirty="0" err="1">
                <a:solidFill>
                  <a:schemeClr val="tx2"/>
                </a:solidFill>
                <a:latin typeface="Arial" panose="020B0604020202020204" pitchFamily="34" charset="0"/>
                <a:cs typeface="Arial" panose="020B0604020202020204" pitchFamily="34" charset="0"/>
              </a:rPr>
              <a:t>transmisión</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intergeneracional</a:t>
            </a:r>
            <a:r>
              <a:rPr lang="en-US" sz="1200" dirty="0" smtClean="0">
                <a:solidFill>
                  <a:schemeClr val="tx2"/>
                </a:solidFill>
                <a:latin typeface="Arial" panose="020B0604020202020204" pitchFamily="34" charset="0"/>
                <a:cs typeface="Arial" panose="020B0604020202020204" pitchFamily="34" charset="0"/>
              </a:rPr>
              <a:t>);</a:t>
            </a:r>
          </a:p>
          <a:p>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5. </a:t>
            </a:r>
            <a:r>
              <a:rPr lang="en-US" sz="1200" b="1" dirty="0" err="1">
                <a:solidFill>
                  <a:schemeClr val="tx2"/>
                </a:solidFill>
                <a:latin typeface="Arial" panose="020B0604020202020204" pitchFamily="34" charset="0"/>
                <a:cs typeface="Arial" panose="020B0604020202020204" pitchFamily="34" charset="0"/>
              </a:rPr>
              <a:t>Inclusión</a:t>
            </a:r>
            <a:r>
              <a:rPr lang="en-US" sz="1200" b="1" dirty="0">
                <a:solidFill>
                  <a:schemeClr val="tx2"/>
                </a:solidFill>
                <a:latin typeface="Arial" panose="020B0604020202020204" pitchFamily="34" charset="0"/>
                <a:cs typeface="Arial" panose="020B0604020202020204" pitchFamily="34" charset="0"/>
              </a:rPr>
              <a:t> social y </a:t>
            </a:r>
            <a:r>
              <a:rPr lang="en-US" sz="1200" b="1" dirty="0" err="1">
                <a:solidFill>
                  <a:schemeClr val="tx2"/>
                </a:solidFill>
                <a:latin typeface="Arial" panose="020B0604020202020204" pitchFamily="34" charset="0"/>
                <a:cs typeface="Arial" panose="020B0604020202020204" pitchFamily="34" charset="0"/>
              </a:rPr>
              <a:t>urbanización</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ética</a:t>
            </a:r>
            <a:r>
              <a:rPr lang="en-US" sz="1200" b="1" dirty="0">
                <a:solidFill>
                  <a:schemeClr val="tx2"/>
                </a:solidFill>
                <a:latin typeface="Arial" panose="020B0604020202020204" pitchFamily="34" charset="0"/>
                <a:cs typeface="Arial" panose="020B0604020202020204" pitchFamily="34" charset="0"/>
              </a:rPr>
              <a:t> y </a:t>
            </a:r>
            <a:r>
              <a:rPr lang="en-US" sz="1200" b="1" dirty="0" err="1">
                <a:solidFill>
                  <a:schemeClr val="tx2"/>
                </a:solidFill>
                <a:latin typeface="Arial" panose="020B0604020202020204" pitchFamily="34" charset="0"/>
                <a:cs typeface="Arial" panose="020B0604020202020204" pitchFamily="34" charset="0"/>
              </a:rPr>
              <a:t>compromiso</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cívico</a:t>
            </a:r>
            <a:r>
              <a:rPr lang="en-US" sz="1200" b="1" dirty="0">
                <a:solidFill>
                  <a:schemeClr val="tx2"/>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por</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ejemplo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reconocimiento</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lenguajes</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señas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compromiso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juvenil</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soluciones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abiertas</a:t>
            </a:r>
            <a:r>
              <a:rPr lang="en-US" sz="1200" dirty="0">
                <a:solidFill>
                  <a:schemeClr val="tx2"/>
                </a:solidFill>
                <a:latin typeface="Arial" panose="020B0604020202020204" pitchFamily="34" charset="0"/>
                <a:cs typeface="Arial" panose="020B0604020202020204" pitchFamily="34" charset="0"/>
              </a:rPr>
              <a:t> y </a:t>
            </a:r>
            <a:r>
              <a:rPr lang="en-US" sz="1200" dirty="0" err="1">
                <a:solidFill>
                  <a:schemeClr val="tx2"/>
                </a:solidFill>
                <a:latin typeface="Arial" panose="020B0604020202020204" pitchFamily="34" charset="0"/>
                <a:cs typeface="Arial" panose="020B0604020202020204" pitchFamily="34" charset="0"/>
              </a:rPr>
              <a:t>otros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temas</a:t>
            </a:r>
            <a:r>
              <a:rPr lang="en-US" sz="1200" dirty="0" smtClean="0">
                <a:solidFill>
                  <a:schemeClr val="tx2"/>
                </a:solidFill>
                <a:latin typeface="Arial" panose="020B0604020202020204" pitchFamily="34" charset="0"/>
                <a:cs typeface="Arial" panose="020B0604020202020204" pitchFamily="34" charset="0"/>
              </a:rPr>
              <a:t>);</a:t>
            </a:r>
          </a:p>
          <a:p>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6. </a:t>
            </a:r>
            <a:r>
              <a:rPr lang="en-US" sz="1200" b="1" dirty="0" err="1">
                <a:solidFill>
                  <a:schemeClr val="tx2"/>
                </a:solidFill>
                <a:latin typeface="Arial" panose="020B0604020202020204" pitchFamily="34" charset="0"/>
                <a:cs typeface="Arial" panose="020B0604020202020204" pitchFamily="34" charset="0"/>
              </a:rPr>
              <a:t>Patrimonio</a:t>
            </a:r>
            <a:r>
              <a:rPr lang="en-US" sz="1200" b="1" dirty="0">
                <a:solidFill>
                  <a:schemeClr val="tx2"/>
                </a:solidFill>
                <a:latin typeface="Arial" panose="020B0604020202020204" pitchFamily="34" charset="0"/>
                <a:cs typeface="Arial" panose="020B0604020202020204" pitchFamily="34" charset="0"/>
              </a:rPr>
              <a:t> cultural y </a:t>
            </a:r>
            <a:r>
              <a:rPr lang="en-US" sz="1200" b="1" dirty="0" err="1">
                <a:solidFill>
                  <a:schemeClr val="tx2"/>
                </a:solidFill>
                <a:latin typeface="Arial" panose="020B0604020202020204" pitchFamily="34" charset="0"/>
                <a:cs typeface="Arial" panose="020B0604020202020204" pitchFamily="34" charset="0"/>
              </a:rPr>
              <a:t>diplomacia</a:t>
            </a:r>
            <a:r>
              <a:rPr lang="en-US" sz="1200" b="1" dirty="0">
                <a:solidFill>
                  <a:schemeClr val="tx2"/>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concepto</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igualdad</a:t>
            </a:r>
            <a:r>
              <a:rPr lang="en-US" sz="1200" dirty="0">
                <a:solidFill>
                  <a:schemeClr val="tx2"/>
                </a:solidFill>
                <a:latin typeface="Arial" panose="020B0604020202020204" pitchFamily="34" charset="0"/>
                <a:cs typeface="Arial" panose="020B0604020202020204" pitchFamily="34" charset="0"/>
              </a:rPr>
              <a:t> de </a:t>
            </a:r>
            <a:r>
              <a:rPr lang="en-US" sz="1200" dirty="0" err="1">
                <a:solidFill>
                  <a:schemeClr val="tx2"/>
                </a:solidFill>
                <a:latin typeface="Arial" panose="020B0604020202020204" pitchFamily="34" charset="0"/>
                <a:cs typeface="Arial" panose="020B0604020202020204" pitchFamily="34" charset="0"/>
              </a:rPr>
              <a:t>idiomas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identidad</a:t>
            </a:r>
            <a:r>
              <a:rPr lang="en-US" sz="1200" dirty="0">
                <a:solidFill>
                  <a:schemeClr val="tx2"/>
                </a:solidFill>
                <a:latin typeface="Arial" panose="020B0604020202020204" pitchFamily="34" charset="0"/>
                <a:cs typeface="Arial" panose="020B0604020202020204" pitchFamily="34" charset="0"/>
              </a:rPr>
              <a:t> cultural </a:t>
            </a:r>
            <a:r>
              <a:rPr lang="en-US" sz="1200" dirty="0" err="1">
                <a:solidFill>
                  <a:schemeClr val="tx2"/>
                </a:solidFill>
                <a:latin typeface="Arial" panose="020B0604020202020204" pitchFamily="34" charset="0"/>
                <a:cs typeface="Arial" panose="020B0604020202020204" pitchFamily="34" charset="0"/>
              </a:rPr>
              <a:t>imbuida</a:t>
            </a:r>
            <a:r>
              <a:rPr lang="en-US" sz="1200" dirty="0">
                <a:solidFill>
                  <a:schemeClr val="tx2"/>
                </a:solidFill>
                <a:latin typeface="Arial" panose="020B0604020202020204" pitchFamily="34" charset="0"/>
                <a:cs typeface="Arial" panose="020B0604020202020204" pitchFamily="34" charset="0"/>
              </a:rPr>
              <a:t> en </a:t>
            </a:r>
            <a:r>
              <a:rPr lang="en-US" sz="1200" dirty="0" err="1">
                <a:solidFill>
                  <a:schemeClr val="tx2"/>
                </a:solidFill>
                <a:latin typeface="Arial" panose="020B0604020202020204" pitchFamily="34" charset="0"/>
                <a:cs typeface="Arial" panose="020B0604020202020204" pitchFamily="34" charset="0"/>
              </a:rPr>
              <a:t>idiomas</a:t>
            </a:r>
            <a:r>
              <a:rPr lang="en-US" sz="1200" dirty="0" smtClean="0">
                <a:solidFill>
                  <a:schemeClr val="tx2"/>
                </a:solidFill>
                <a:latin typeface="Arial" panose="020B0604020202020204" pitchFamily="34" charset="0"/>
                <a:cs typeface="Arial" panose="020B0604020202020204" pitchFamily="34" charset="0"/>
              </a:rPr>
              <a:t>);</a:t>
            </a:r>
          </a:p>
          <a:p>
            <a:endParaRPr lang="en-US" sz="1200" dirty="0">
              <a:solidFill>
                <a:schemeClr val="tx2"/>
              </a:solidFill>
              <a:latin typeface="Arial" panose="020B0604020202020204" pitchFamily="34" charset="0"/>
              <a:cs typeface="Arial" panose="020B0604020202020204" pitchFamily="34" charset="0"/>
            </a:endParaRPr>
          </a:p>
          <a:p>
            <a:r>
              <a:rPr lang="en-US" sz="1200" b="1" dirty="0">
                <a:solidFill>
                  <a:schemeClr val="tx2"/>
                </a:solidFill>
                <a:latin typeface="Arial" panose="020B0604020202020204" pitchFamily="34" charset="0"/>
                <a:cs typeface="Arial" panose="020B0604020202020204" pitchFamily="34" charset="0"/>
              </a:rPr>
              <a:t>7. </a:t>
            </a:r>
            <a:r>
              <a:rPr lang="en-US" sz="1200" b="1" dirty="0" err="1">
                <a:solidFill>
                  <a:schemeClr val="tx2"/>
                </a:solidFill>
                <a:latin typeface="Arial" panose="020B0604020202020204" pitchFamily="34" charset="0"/>
                <a:cs typeface="Arial" panose="020B0604020202020204" pitchFamily="34" charset="0"/>
              </a:rPr>
              <a:t>Tecnología</a:t>
            </a:r>
            <a:r>
              <a:rPr lang="en-US" sz="1200" b="1" dirty="0">
                <a:solidFill>
                  <a:schemeClr val="tx2"/>
                </a:solidFill>
                <a:latin typeface="Arial" panose="020B0604020202020204" pitchFamily="34" charset="0"/>
                <a:cs typeface="Arial" panose="020B0604020202020204" pitchFamily="34" charset="0"/>
              </a:rPr>
              <a:t>, </a:t>
            </a:r>
            <a:r>
              <a:rPr lang="en-US" sz="1200" b="1" dirty="0" err="1">
                <a:solidFill>
                  <a:schemeClr val="tx2"/>
                </a:solidFill>
                <a:latin typeface="Arial" panose="020B0604020202020204" pitchFamily="34" charset="0"/>
                <a:cs typeface="Arial" panose="020B0604020202020204" pitchFamily="34" charset="0"/>
              </a:rPr>
              <a:t>activismo</a:t>
            </a:r>
            <a:r>
              <a:rPr lang="en-US" sz="1200" b="1" dirty="0">
                <a:solidFill>
                  <a:schemeClr val="tx2"/>
                </a:solidFill>
                <a:latin typeface="Arial" panose="020B0604020202020204" pitchFamily="34" charset="0"/>
                <a:cs typeface="Arial" panose="020B0604020202020204" pitchFamily="34" charset="0"/>
              </a:rPr>
              <a:t> digital e </a:t>
            </a:r>
            <a:r>
              <a:rPr lang="en-US" sz="1200" b="1" dirty="0" err="1">
                <a:solidFill>
                  <a:schemeClr val="tx2"/>
                </a:solidFill>
                <a:latin typeface="Arial" panose="020B0604020202020204" pitchFamily="34" charset="0"/>
                <a:cs typeface="Arial" panose="020B0604020202020204" pitchFamily="34" charset="0"/>
              </a:rPr>
              <a:t>inteligencia</a:t>
            </a:r>
            <a:r>
              <a:rPr lang="en-US" sz="1200" b="1" dirty="0">
                <a:solidFill>
                  <a:schemeClr val="tx2"/>
                </a:solidFill>
                <a:latin typeface="Arial" panose="020B0604020202020204" pitchFamily="34" charset="0"/>
                <a:cs typeface="Arial" panose="020B0604020202020204" pitchFamily="34" charset="0"/>
              </a:rPr>
              <a:t> artificial </a:t>
            </a:r>
            <a:r>
              <a:rPr lang="en-US" sz="1200" dirty="0">
                <a:solidFill>
                  <a:schemeClr val="tx2"/>
                </a:solidFill>
                <a:latin typeface="Arial" panose="020B0604020202020204" pitchFamily="34" charset="0"/>
                <a:cs typeface="Arial" panose="020B0604020202020204" pitchFamily="34" charset="0"/>
              </a:rPr>
              <a:t>(</a:t>
            </a:r>
            <a:r>
              <a:rPr lang="en-US" sz="1200" dirty="0" err="1">
                <a:solidFill>
                  <a:schemeClr val="tx2"/>
                </a:solidFill>
                <a:latin typeface="Arial" panose="020B0604020202020204" pitchFamily="34" charset="0"/>
                <a:cs typeface="Arial" panose="020B0604020202020204" pitchFamily="34" charset="0"/>
              </a:rPr>
              <a:t>por</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ejemplo</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tecnología</a:t>
            </a:r>
            <a:r>
              <a:rPr lang="en-US" sz="1200" dirty="0">
                <a:solidFill>
                  <a:schemeClr val="tx2"/>
                </a:solidFill>
                <a:latin typeface="Arial" panose="020B0604020202020204" pitchFamily="34" charset="0"/>
                <a:cs typeface="Arial" panose="020B0604020202020204" pitchFamily="34" charset="0"/>
              </a:rPr>
              <a:t> del </a:t>
            </a:r>
            <a:r>
              <a:rPr lang="en-US" sz="1200" dirty="0" err="1">
                <a:solidFill>
                  <a:schemeClr val="tx2"/>
                </a:solidFill>
                <a:latin typeface="Arial" panose="020B0604020202020204" pitchFamily="34" charset="0"/>
                <a:cs typeface="Arial" panose="020B0604020202020204" pitchFamily="34" charset="0"/>
              </a:rPr>
              <a:t>lenguaje</a:t>
            </a:r>
            <a:r>
              <a:rPr lang="en-US" sz="1200" dirty="0">
                <a:solidFill>
                  <a:schemeClr val="tx2"/>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E02FF757-2869-254B-8F09-850A09E7852D}" type="slidenum">
              <a:rPr lang="lt-LT" smtClean="0"/>
              <a:t>44</a:t>
            </a:fld>
            <a:endParaRPr lang="lt-LT"/>
          </a:p>
        </p:txBody>
      </p:sp>
    </p:spTree>
    <p:extLst>
      <p:ext uri="{BB962C8B-B14F-4D97-AF65-F5344CB8AC3E}">
        <p14:creationId xmlns:p14="http://schemas.microsoft.com/office/powerpoint/2010/main" val="387808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847B-B5F4-49ED-A02D-A52B06A63466}"/>
              </a:ext>
            </a:extLst>
          </p:cNvPr>
          <p:cNvSpPr>
            <a:spLocks noGrp="1"/>
          </p:cNvSpPr>
          <p:nvPr>
            <p:ph type="title"/>
          </p:nvPr>
        </p:nvSpPr>
        <p:spPr>
          <a:xfrm>
            <a:off x="169898" y="308192"/>
            <a:ext cx="5553511" cy="1325563"/>
          </a:xfrm>
        </p:spPr>
        <p:txBody>
          <a:bodyPr>
            <a:noAutofit/>
          </a:bodyPr>
          <a:lstStyle/>
          <a:p>
            <a:pPr algn="ctr"/>
            <a:r>
              <a:rPr lang="en-GB" sz="2000" b="1" dirty="0">
                <a:latin typeface="+mn-lt"/>
              </a:rPr>
              <a:t>Geography of the IYIL research activity - scientific research activity (284) related to IYIL 2019 has involved 63 countries. </a:t>
            </a:r>
            <a:r>
              <a:rPr lang="en-US" sz="2000" b="1" dirty="0">
                <a:latin typeface="+mn-lt"/>
              </a:rPr>
              <a:t/>
            </a:r>
            <a:br>
              <a:rPr lang="en-US" sz="2000" b="1" dirty="0">
                <a:latin typeface="+mn-lt"/>
              </a:rPr>
            </a:br>
            <a:endParaRPr lang="en-US" sz="2000" b="1" dirty="0">
              <a:latin typeface="+mn-lt"/>
            </a:endParaRPr>
          </a:p>
        </p:txBody>
      </p:sp>
      <p:sp>
        <p:nvSpPr>
          <p:cNvPr id="3" name="Slide Number Placeholder 2">
            <a:extLst>
              <a:ext uri="{FF2B5EF4-FFF2-40B4-BE49-F238E27FC236}">
                <a16:creationId xmlns:a16="http://schemas.microsoft.com/office/drawing/2014/main" id="{7595782F-A5FA-4D8F-A82B-33036901CCCE}"/>
              </a:ext>
            </a:extLst>
          </p:cNvPr>
          <p:cNvSpPr>
            <a:spLocks noGrp="1"/>
          </p:cNvSpPr>
          <p:nvPr>
            <p:ph type="sldNum" sz="quarter" idx="12"/>
          </p:nvPr>
        </p:nvSpPr>
        <p:spPr/>
        <p:txBody>
          <a:bodyPr/>
          <a:lstStyle/>
          <a:p>
            <a:fld id="{A7CA91B4-8D57-4C54-9079-08788AEF35DD}" type="slidenum">
              <a:rPr lang="en-US" smtClean="0"/>
              <a:t>45</a:t>
            </a:fld>
            <a:endParaRPr lang="en-US"/>
          </a:p>
        </p:txBody>
      </p:sp>
      <p:pic>
        <p:nvPicPr>
          <p:cNvPr id="5" name="Image 3">
            <a:extLst>
              <a:ext uri="{FF2B5EF4-FFF2-40B4-BE49-F238E27FC236}">
                <a16:creationId xmlns:a16="http://schemas.microsoft.com/office/drawing/2014/main" id="{AFAC8CD8-447F-4986-9B6A-DF6CB8A33D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93873" y="1712941"/>
            <a:ext cx="7604253" cy="4643409"/>
          </a:xfrm>
          <a:prstGeom prst="rect">
            <a:avLst/>
          </a:prstGeom>
          <a:noFill/>
          <a:ln>
            <a:noFill/>
          </a:ln>
        </p:spPr>
      </p:pic>
      <p:sp>
        <p:nvSpPr>
          <p:cNvPr id="6" name="Rectangle 5">
            <a:extLst>
              <a:ext uri="{FF2B5EF4-FFF2-40B4-BE49-F238E27FC236}">
                <a16:creationId xmlns:a16="http://schemas.microsoft.com/office/drawing/2014/main" id="{55E19714-40D8-47F1-84C3-7886AFFCAD0A}"/>
              </a:ext>
            </a:extLst>
          </p:cNvPr>
          <p:cNvSpPr/>
          <p:nvPr/>
        </p:nvSpPr>
        <p:spPr>
          <a:xfrm>
            <a:off x="5619565" y="289296"/>
            <a:ext cx="6338423" cy="1015663"/>
          </a:xfrm>
          <a:prstGeom prst="rect">
            <a:avLst/>
          </a:prstGeom>
        </p:spPr>
        <p:txBody>
          <a:bodyPr wrap="square">
            <a:spAutoFit/>
          </a:bodyPr>
          <a:lstStyle/>
          <a:p>
            <a:pPr algn="ctr"/>
            <a:r>
              <a:rPr lang="es-MX" sz="2000" b="1" dirty="0">
                <a:solidFill>
                  <a:srgbClr val="1F4E79"/>
                </a:solidFill>
              </a:rPr>
              <a:t>Geografía de la actividad de investigación </a:t>
            </a:r>
            <a:r>
              <a:rPr lang="es-MX" sz="2000" b="1" dirty="0" smtClean="0">
                <a:solidFill>
                  <a:srgbClr val="1F4E79"/>
                </a:solidFill>
              </a:rPr>
              <a:t>AILI2019: </a:t>
            </a:r>
            <a:r>
              <a:rPr lang="es-MX" sz="2000" b="1" dirty="0">
                <a:solidFill>
                  <a:srgbClr val="1F4E79"/>
                </a:solidFill>
              </a:rPr>
              <a:t>la actividad de investigación científica (284) relacionada con </a:t>
            </a:r>
            <a:r>
              <a:rPr lang="es-MX" sz="2000" b="1" dirty="0" smtClean="0">
                <a:solidFill>
                  <a:srgbClr val="1F4E79"/>
                </a:solidFill>
              </a:rPr>
              <a:t>AILI2019 </a:t>
            </a:r>
            <a:r>
              <a:rPr lang="es-MX" sz="2000" b="1" dirty="0">
                <a:solidFill>
                  <a:srgbClr val="1F4E79"/>
                </a:solidFill>
              </a:rPr>
              <a:t>ha involucrado a 63 países.</a:t>
            </a:r>
            <a:endParaRPr lang="en-US" sz="2000" b="1" dirty="0">
              <a:solidFill>
                <a:srgbClr val="1F4E79"/>
              </a:solidFill>
            </a:endParaRPr>
          </a:p>
        </p:txBody>
      </p:sp>
    </p:spTree>
    <p:extLst>
      <p:ext uri="{BB962C8B-B14F-4D97-AF65-F5344CB8AC3E}">
        <p14:creationId xmlns:p14="http://schemas.microsoft.com/office/powerpoint/2010/main" val="4038149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50B99-FB24-4B6D-BC31-24327387BAF4}"/>
              </a:ext>
            </a:extLst>
          </p:cNvPr>
          <p:cNvSpPr>
            <a:spLocks noGrp="1"/>
          </p:cNvSpPr>
          <p:nvPr>
            <p:ph type="sldNum" sz="quarter" idx="12"/>
          </p:nvPr>
        </p:nvSpPr>
        <p:spPr/>
        <p:txBody>
          <a:bodyPr/>
          <a:lstStyle/>
          <a:p>
            <a:fld id="{A7CA91B4-8D57-4C54-9079-08788AEF35DD}" type="slidenum">
              <a:rPr lang="en-US" smtClean="0"/>
              <a:t>46</a:t>
            </a:fld>
            <a:endParaRPr lang="en-US"/>
          </a:p>
        </p:txBody>
      </p:sp>
      <p:sp>
        <p:nvSpPr>
          <p:cNvPr id="3" name="TextBox 2">
            <a:extLst>
              <a:ext uri="{FF2B5EF4-FFF2-40B4-BE49-F238E27FC236}">
                <a16:creationId xmlns:a16="http://schemas.microsoft.com/office/drawing/2014/main" id="{3EC57BAF-3C76-47EB-9397-EE5260F4286F}"/>
              </a:ext>
            </a:extLst>
          </p:cNvPr>
          <p:cNvSpPr txBox="1"/>
          <p:nvPr/>
        </p:nvSpPr>
        <p:spPr>
          <a:xfrm>
            <a:off x="3080784" y="2496567"/>
            <a:ext cx="6619633" cy="646331"/>
          </a:xfrm>
          <a:prstGeom prst="rect">
            <a:avLst/>
          </a:prstGeom>
          <a:noFill/>
        </p:spPr>
        <p:txBody>
          <a:bodyPr wrap="none" rtlCol="0">
            <a:spAutoFit/>
          </a:bodyPr>
          <a:lstStyle/>
          <a:p>
            <a:r>
              <a:rPr lang="en-US" sz="3600" b="1" dirty="0"/>
              <a:t>Recent events / </a:t>
            </a:r>
            <a:r>
              <a:rPr lang="en-US" sz="3600" b="1" dirty="0" err="1">
                <a:solidFill>
                  <a:schemeClr val="accent1">
                    <a:lumMod val="50000"/>
                  </a:schemeClr>
                </a:solidFill>
              </a:rPr>
              <a:t>Eventos</a:t>
            </a:r>
            <a:r>
              <a:rPr lang="en-US" sz="3600" b="1" dirty="0">
                <a:solidFill>
                  <a:schemeClr val="accent1">
                    <a:lumMod val="50000"/>
                  </a:schemeClr>
                </a:solidFill>
              </a:rPr>
              <a:t> </a:t>
            </a:r>
            <a:r>
              <a:rPr lang="en-US" sz="3600" b="1" dirty="0" err="1">
                <a:solidFill>
                  <a:schemeClr val="accent1">
                    <a:lumMod val="50000"/>
                  </a:schemeClr>
                </a:solidFill>
              </a:rPr>
              <a:t>recientes</a:t>
            </a:r>
            <a:endParaRPr lang="en-US" sz="3600" b="1" dirty="0">
              <a:solidFill>
                <a:schemeClr val="accent1">
                  <a:lumMod val="50000"/>
                </a:schemeClr>
              </a:solidFill>
            </a:endParaRPr>
          </a:p>
        </p:txBody>
      </p:sp>
    </p:spTree>
    <p:extLst>
      <p:ext uri="{BB962C8B-B14F-4D97-AF65-F5344CB8AC3E}">
        <p14:creationId xmlns:p14="http://schemas.microsoft.com/office/powerpoint/2010/main" val="2936733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02211" y="5534229"/>
            <a:ext cx="2743200" cy="365125"/>
          </a:xfrm>
        </p:spPr>
        <p:txBody>
          <a:bodyPr/>
          <a:lstStyle/>
          <a:p>
            <a:fld id="{A7CA91B4-8D57-4C54-9079-08788AEF35DD}" type="slidenum">
              <a:rPr lang="en-US" smtClean="0"/>
              <a:t>47</a:t>
            </a:fld>
            <a:endParaRPr lang="en-US"/>
          </a:p>
        </p:txBody>
      </p:sp>
      <p:sp>
        <p:nvSpPr>
          <p:cNvPr id="11" name="Rectangle 10"/>
          <p:cNvSpPr/>
          <p:nvPr/>
        </p:nvSpPr>
        <p:spPr>
          <a:xfrm>
            <a:off x="431858" y="343946"/>
            <a:ext cx="11328284" cy="707886"/>
          </a:xfrm>
          <a:prstGeom prst="rect">
            <a:avLst/>
          </a:prstGeom>
        </p:spPr>
        <p:txBody>
          <a:bodyPr wrap="square">
            <a:spAutoFit/>
          </a:bodyPr>
          <a:lstStyle/>
          <a:p>
            <a:pPr algn="ctr"/>
            <a:r>
              <a:rPr lang="en-US" sz="2000" b="1" dirty="0"/>
              <a:t>The High Level closing event at UNGA in New York took place on 17 December 2019</a:t>
            </a:r>
          </a:p>
          <a:p>
            <a:pPr algn="ctr"/>
            <a:r>
              <a:rPr lang="es-MX" sz="2000" b="1" dirty="0">
                <a:solidFill>
                  <a:srgbClr val="1F4E79"/>
                </a:solidFill>
                <a:cs typeface="Arial" panose="020B0604020202020204" pitchFamily="34" charset="0"/>
              </a:rPr>
              <a:t>El evento de clausura de alto nivel en la AGNU en Nueva York tuvo lugar el 17 de diciembre de 2019</a:t>
            </a:r>
            <a:endParaRPr lang="en-US" sz="20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3" descr="A group of people posing for a photo&#10;&#10;Description automatically generated">
            <a:extLst>
              <a:ext uri="{FF2B5EF4-FFF2-40B4-BE49-F238E27FC236}">
                <a16:creationId xmlns:a16="http://schemas.microsoft.com/office/drawing/2014/main" id="{76345B87-E7CE-499A-A7E9-B79A70886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90" y="1479579"/>
            <a:ext cx="5125674" cy="3417116"/>
          </a:xfrm>
          <a:prstGeom prst="rect">
            <a:avLst/>
          </a:prstGeom>
        </p:spPr>
      </p:pic>
      <p:pic>
        <p:nvPicPr>
          <p:cNvPr id="6" name="Picture 5" descr="A picture containing wearing, sitting, woman, large&#10;&#10;Description automatically generated">
            <a:extLst>
              <a:ext uri="{FF2B5EF4-FFF2-40B4-BE49-F238E27FC236}">
                <a16:creationId xmlns:a16="http://schemas.microsoft.com/office/drawing/2014/main" id="{2D4C6046-6D69-496E-A837-EBA52362D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1189" y="1531375"/>
            <a:ext cx="2164273" cy="1442703"/>
          </a:xfrm>
          <a:prstGeom prst="rect">
            <a:avLst/>
          </a:prstGeom>
        </p:spPr>
      </p:pic>
      <p:pic>
        <p:nvPicPr>
          <p:cNvPr id="8" name="Picture 7" descr="A person standing next to a person&#10;&#10;Description automatically generated">
            <a:extLst>
              <a:ext uri="{FF2B5EF4-FFF2-40B4-BE49-F238E27FC236}">
                <a16:creationId xmlns:a16="http://schemas.microsoft.com/office/drawing/2014/main" id="{B97426D2-77BF-4489-AE7E-DE650F378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939" y="3455127"/>
            <a:ext cx="2164055" cy="1442703"/>
          </a:xfrm>
          <a:prstGeom prst="rect">
            <a:avLst/>
          </a:prstGeom>
        </p:spPr>
      </p:pic>
      <p:pic>
        <p:nvPicPr>
          <p:cNvPr id="10" name="Picture 9" descr="A group of people standing next to a guitar&#10;&#10;Description automatically generated">
            <a:extLst>
              <a:ext uri="{FF2B5EF4-FFF2-40B4-BE49-F238E27FC236}">
                <a16:creationId xmlns:a16="http://schemas.microsoft.com/office/drawing/2014/main" id="{06DFAF16-4F3F-46F3-9FBD-9CF631E2D4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1407" y="3456585"/>
            <a:ext cx="2164055" cy="1442703"/>
          </a:xfrm>
          <a:prstGeom prst="rect">
            <a:avLst/>
          </a:prstGeom>
        </p:spPr>
      </p:pic>
      <p:pic>
        <p:nvPicPr>
          <p:cNvPr id="14" name="Picture 13" descr="A person wearing a suit and tie&#10;&#10;Description automatically generated">
            <a:extLst>
              <a:ext uri="{FF2B5EF4-FFF2-40B4-BE49-F238E27FC236}">
                <a16:creationId xmlns:a16="http://schemas.microsoft.com/office/drawing/2014/main" id="{CF7F516B-4DC7-435E-A082-130B6F4AAE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115" y="3473246"/>
            <a:ext cx="2164055" cy="1442703"/>
          </a:xfrm>
          <a:prstGeom prst="rect">
            <a:avLst/>
          </a:prstGeom>
        </p:spPr>
      </p:pic>
      <p:pic>
        <p:nvPicPr>
          <p:cNvPr id="18" name="Picture 17" descr="A group of people in a room&#10;&#10;Description automatically generated">
            <a:extLst>
              <a:ext uri="{FF2B5EF4-FFF2-40B4-BE49-F238E27FC236}">
                <a16:creationId xmlns:a16="http://schemas.microsoft.com/office/drawing/2014/main" id="{72AE5234-B726-40E3-893D-F8F9716615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115" y="1529916"/>
            <a:ext cx="2164055" cy="1444162"/>
          </a:xfrm>
          <a:prstGeom prst="rect">
            <a:avLst/>
          </a:prstGeom>
        </p:spPr>
      </p:pic>
      <p:pic>
        <p:nvPicPr>
          <p:cNvPr id="20" name="Picture 19" descr="A person wearing a suit and tie&#10;&#10;Description automatically generated">
            <a:extLst>
              <a:ext uri="{FF2B5EF4-FFF2-40B4-BE49-F238E27FC236}">
                <a16:creationId xmlns:a16="http://schemas.microsoft.com/office/drawing/2014/main" id="{E5058519-070E-453E-BB6F-F34C69C01C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8437" y="1535071"/>
            <a:ext cx="2136659" cy="1424584"/>
          </a:xfrm>
          <a:prstGeom prst="rect">
            <a:avLst/>
          </a:prstGeom>
        </p:spPr>
      </p:pic>
      <p:pic>
        <p:nvPicPr>
          <p:cNvPr id="21" name="Picture 20">
            <a:extLst>
              <a:ext uri="{FF2B5EF4-FFF2-40B4-BE49-F238E27FC236}">
                <a16:creationId xmlns:a16="http://schemas.microsoft.com/office/drawing/2014/main" id="{42FE098F-6262-4944-A701-23C122E729F6}"/>
              </a:ext>
            </a:extLst>
          </p:cNvPr>
          <p:cNvPicPr>
            <a:picLocks noChangeAspect="1"/>
          </p:cNvPicPr>
          <p:nvPr/>
        </p:nvPicPr>
        <p:blipFill>
          <a:blip r:embed="rId10"/>
          <a:stretch>
            <a:fillRect/>
          </a:stretch>
        </p:blipFill>
        <p:spPr>
          <a:xfrm>
            <a:off x="468036" y="4184155"/>
            <a:ext cx="1880920" cy="2193328"/>
          </a:xfrm>
          <a:prstGeom prst="rect">
            <a:avLst/>
          </a:prstGeom>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B29DC79B-285F-4064-8B87-DE9195A47DEA}"/>
              </a:ext>
            </a:extLst>
          </p:cNvPr>
          <p:cNvSpPr/>
          <p:nvPr/>
        </p:nvSpPr>
        <p:spPr>
          <a:xfrm>
            <a:off x="2572314" y="4952187"/>
            <a:ext cx="9465887" cy="646331"/>
          </a:xfrm>
          <a:prstGeom prst="rect">
            <a:avLst/>
          </a:prstGeom>
        </p:spPr>
        <p:txBody>
          <a:bodyPr wrap="square">
            <a:spAutoFit/>
          </a:bodyPr>
          <a:lstStyle/>
          <a:p>
            <a:r>
              <a:rPr lang="en-US" dirty="0" smtClean="0"/>
              <a:t>47 speakers from representing Member States,  indigenous representatives from socio-cultural regions, and other UN and other public partners.</a:t>
            </a:r>
            <a:endParaRPr lang="en-US" dirty="0"/>
          </a:p>
        </p:txBody>
      </p:sp>
      <p:sp>
        <p:nvSpPr>
          <p:cNvPr id="23" name="Rectangle 22">
            <a:extLst>
              <a:ext uri="{FF2B5EF4-FFF2-40B4-BE49-F238E27FC236}">
                <a16:creationId xmlns:a16="http://schemas.microsoft.com/office/drawing/2014/main" id="{296C8C95-0691-4D43-8BD6-5909B3AFD089}"/>
              </a:ext>
            </a:extLst>
          </p:cNvPr>
          <p:cNvSpPr/>
          <p:nvPr/>
        </p:nvSpPr>
        <p:spPr>
          <a:xfrm>
            <a:off x="2572314" y="5596533"/>
            <a:ext cx="8996455" cy="646331"/>
          </a:xfrm>
          <a:prstGeom prst="rect">
            <a:avLst/>
          </a:prstGeom>
        </p:spPr>
        <p:txBody>
          <a:bodyPr wrap="square">
            <a:spAutoFit/>
          </a:bodyPr>
          <a:lstStyle/>
          <a:p>
            <a:r>
              <a:rPr lang="es-MX" dirty="0">
                <a:solidFill>
                  <a:srgbClr val="1F4E79"/>
                </a:solidFill>
              </a:rPr>
              <a:t>47 oradores de representantes de los Estados miembros, representantes indígenas de regiones socioculturales y otros socios públicos de la ONU y otros.</a:t>
            </a:r>
            <a:endParaRPr lang="en-US" dirty="0">
              <a:solidFill>
                <a:srgbClr val="1F4E79"/>
              </a:solidFill>
            </a:endParaRPr>
          </a:p>
        </p:txBody>
      </p:sp>
      <p:sp>
        <p:nvSpPr>
          <p:cNvPr id="24" name="Rectangle 23">
            <a:extLst>
              <a:ext uri="{FF2B5EF4-FFF2-40B4-BE49-F238E27FC236}">
                <a16:creationId xmlns:a16="http://schemas.microsoft.com/office/drawing/2014/main" id="{87005068-90D9-41BC-82DE-A51D089B4B73}"/>
              </a:ext>
            </a:extLst>
          </p:cNvPr>
          <p:cNvSpPr/>
          <p:nvPr/>
        </p:nvSpPr>
        <p:spPr>
          <a:xfrm>
            <a:off x="2572314" y="6345777"/>
            <a:ext cx="9264552" cy="276999"/>
          </a:xfrm>
          <a:prstGeom prst="rect">
            <a:avLst/>
          </a:prstGeom>
        </p:spPr>
        <p:txBody>
          <a:bodyPr wrap="square">
            <a:spAutoFit/>
          </a:bodyPr>
          <a:lstStyle/>
          <a:p>
            <a:r>
              <a:rPr lang="en-US" sz="1200" dirty="0">
                <a:hlinkClick r:id="rId11"/>
              </a:rPr>
              <a:t>https://www.un.org/pga/74/event/high-level-event-for-the-closing-of-the-2019-international-year-of-indigenous-languages/</a:t>
            </a:r>
            <a:endParaRPr lang="en-US" sz="1200" dirty="0"/>
          </a:p>
        </p:txBody>
      </p:sp>
    </p:spTree>
    <p:extLst>
      <p:ext uri="{BB962C8B-B14F-4D97-AF65-F5344CB8AC3E}">
        <p14:creationId xmlns:p14="http://schemas.microsoft.com/office/powerpoint/2010/main" val="1874439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AC26AE-F94A-4F8E-9D2D-BB5DF2A5A4F4}"/>
              </a:ext>
            </a:extLst>
          </p:cNvPr>
          <p:cNvSpPr>
            <a:spLocks noGrp="1"/>
          </p:cNvSpPr>
          <p:nvPr>
            <p:ph type="sldNum" sz="quarter" idx="12"/>
          </p:nvPr>
        </p:nvSpPr>
        <p:spPr>
          <a:xfrm>
            <a:off x="8979310" y="6356350"/>
            <a:ext cx="2743200" cy="365125"/>
          </a:xfrm>
        </p:spPr>
        <p:txBody>
          <a:bodyPr/>
          <a:lstStyle/>
          <a:p>
            <a:fld id="{A7CA91B4-8D57-4C54-9079-08788AEF35DD}" type="slidenum">
              <a:rPr lang="en-US" smtClean="0"/>
              <a:t>48</a:t>
            </a:fld>
            <a:endParaRPr lang="en-US"/>
          </a:p>
        </p:txBody>
      </p:sp>
      <p:pic>
        <p:nvPicPr>
          <p:cNvPr id="5" name="Picture 4" descr="A group of people in a room&#10;&#10;Description automatically generated">
            <a:extLst>
              <a:ext uri="{FF2B5EF4-FFF2-40B4-BE49-F238E27FC236}">
                <a16:creationId xmlns:a16="http://schemas.microsoft.com/office/drawing/2014/main" id="{186E170A-09D9-46F1-A5B4-4339AEBDAB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04" t="5705" r="6339" b="20841"/>
          <a:stretch/>
        </p:blipFill>
        <p:spPr>
          <a:xfrm>
            <a:off x="4670205" y="2124329"/>
            <a:ext cx="3019865" cy="2010421"/>
          </a:xfrm>
          <a:prstGeom prst="rect">
            <a:avLst/>
          </a:prstGeom>
        </p:spPr>
      </p:pic>
      <p:sp>
        <p:nvSpPr>
          <p:cNvPr id="6" name="Rectangle 5">
            <a:extLst>
              <a:ext uri="{FF2B5EF4-FFF2-40B4-BE49-F238E27FC236}">
                <a16:creationId xmlns:a16="http://schemas.microsoft.com/office/drawing/2014/main" id="{B3CF17B1-7A59-4091-9AB0-13914689CF1A}"/>
              </a:ext>
            </a:extLst>
          </p:cNvPr>
          <p:cNvSpPr/>
          <p:nvPr/>
        </p:nvSpPr>
        <p:spPr>
          <a:xfrm>
            <a:off x="505615" y="338025"/>
            <a:ext cx="11406851" cy="1938992"/>
          </a:xfrm>
          <a:prstGeom prst="rect">
            <a:avLst/>
          </a:prstGeom>
        </p:spPr>
        <p:txBody>
          <a:bodyPr wrap="square">
            <a:spAutoFit/>
          </a:bodyPr>
          <a:lstStyle/>
          <a:p>
            <a:pPr algn="ctr"/>
            <a:r>
              <a:rPr lang="en-US" sz="2000" b="1" dirty="0">
                <a:cs typeface="Arial" panose="020B0604020202020204" pitchFamily="34" charset="0"/>
              </a:rPr>
              <a:t>The International Conference Language Technology for All: </a:t>
            </a:r>
            <a:br>
              <a:rPr lang="en-US" sz="2000" b="1" dirty="0">
                <a:cs typeface="Arial" panose="020B0604020202020204" pitchFamily="34" charset="0"/>
              </a:rPr>
            </a:br>
            <a:r>
              <a:rPr lang="en-US" sz="2000" b="1" dirty="0">
                <a:cs typeface="Arial" panose="020B0604020202020204" pitchFamily="34" charset="0"/>
              </a:rPr>
              <a:t>Enabling Linguistic Diversity and Multilingualism” at UNESCO Headquarters on </a:t>
            </a:r>
            <a:r>
              <a:rPr lang="en-US" sz="2000" b="1" dirty="0" smtClean="0">
                <a:cs typeface="Arial" panose="020B0604020202020204" pitchFamily="34" charset="0"/>
              </a:rPr>
              <a:t>4-6 </a:t>
            </a:r>
            <a:r>
              <a:rPr lang="en-US" sz="2000" b="1" dirty="0">
                <a:cs typeface="Arial" panose="020B0604020202020204" pitchFamily="34" charset="0"/>
              </a:rPr>
              <a:t>December </a:t>
            </a:r>
            <a:r>
              <a:rPr lang="en-US" sz="2000" b="1" dirty="0" smtClean="0">
                <a:cs typeface="Arial" panose="020B0604020202020204" pitchFamily="34" charset="0"/>
              </a:rPr>
              <a:t>2019</a:t>
            </a:r>
            <a:br>
              <a:rPr lang="en-US" sz="2000" b="1" dirty="0" smtClean="0">
                <a:cs typeface="Arial" panose="020B0604020202020204" pitchFamily="34" charset="0"/>
              </a:rPr>
            </a:br>
            <a:endParaRPr lang="en-US" sz="2000" b="1" dirty="0" smtClean="0">
              <a:cs typeface="Arial" panose="020B0604020202020204" pitchFamily="34" charset="0"/>
            </a:endParaRPr>
          </a:p>
          <a:p>
            <a:pPr algn="ctr"/>
            <a:r>
              <a:rPr lang="es-ES" sz="2000" b="1" dirty="0">
                <a:solidFill>
                  <a:schemeClr val="tx2"/>
                </a:solidFill>
                <a:cs typeface="Arial" panose="020B0604020202020204" pitchFamily="34" charset="0"/>
              </a:rPr>
              <a:t>La </a:t>
            </a:r>
            <a:r>
              <a:rPr lang="es-ES" sz="2000" b="1" dirty="0" smtClean="0">
                <a:solidFill>
                  <a:schemeClr val="tx2"/>
                </a:solidFill>
                <a:cs typeface="Arial" panose="020B0604020202020204" pitchFamily="34" charset="0"/>
              </a:rPr>
              <a:t>Conferencia Internacional </a:t>
            </a:r>
            <a:r>
              <a:rPr lang="es-ES" sz="2000" b="1" dirty="0">
                <a:solidFill>
                  <a:schemeClr val="tx2"/>
                </a:solidFill>
                <a:cs typeface="Arial" panose="020B0604020202020204" pitchFamily="34" charset="0"/>
              </a:rPr>
              <a:t>Tecnología de idiomas </a:t>
            </a:r>
            <a:r>
              <a:rPr lang="es-ES" sz="2000" b="1" dirty="0" smtClean="0">
                <a:solidFill>
                  <a:schemeClr val="tx2"/>
                </a:solidFill>
                <a:cs typeface="Arial" panose="020B0604020202020204" pitchFamily="34" charset="0"/>
              </a:rPr>
              <a:t>para Todos: </a:t>
            </a:r>
            <a:r>
              <a:rPr lang="es-ES" sz="2000" b="1" dirty="0">
                <a:solidFill>
                  <a:schemeClr val="tx2"/>
                </a:solidFill>
                <a:cs typeface="Arial" panose="020B0604020202020204" pitchFamily="34" charset="0"/>
              </a:rPr>
              <a:t>Habilitación de la diversidad </a:t>
            </a:r>
            <a:r>
              <a:rPr lang="es-ES" sz="2000" b="1" dirty="0" smtClean="0">
                <a:solidFill>
                  <a:schemeClr val="tx2"/>
                </a:solidFill>
                <a:cs typeface="Arial" panose="020B0604020202020204" pitchFamily="34" charset="0"/>
              </a:rPr>
              <a:t>lingüística </a:t>
            </a:r>
            <a:r>
              <a:rPr lang="es-ES" sz="2000" b="1" dirty="0">
                <a:solidFill>
                  <a:schemeClr val="tx2"/>
                </a:solidFill>
                <a:cs typeface="Arial" panose="020B0604020202020204" pitchFamily="34" charset="0"/>
              </a:rPr>
              <a:t>y el </a:t>
            </a:r>
            <a:r>
              <a:rPr lang="es-ES" sz="2000" b="1" dirty="0" smtClean="0">
                <a:solidFill>
                  <a:schemeClr val="tx2"/>
                </a:solidFill>
                <a:cs typeface="Arial" panose="020B0604020202020204" pitchFamily="34" charset="0"/>
              </a:rPr>
              <a:t>multilingüismo" </a:t>
            </a:r>
            <a:r>
              <a:rPr lang="es-ES" sz="2000" b="1" dirty="0">
                <a:solidFill>
                  <a:schemeClr val="tx2"/>
                </a:solidFill>
                <a:cs typeface="Arial" panose="020B0604020202020204" pitchFamily="34" charset="0"/>
              </a:rPr>
              <a:t>en la Sede de la UNESCO los días 4 y 6 de diciembre de 2019</a:t>
            </a:r>
            <a:endParaRPr lang="en-US" sz="2000" b="1" dirty="0">
              <a:solidFill>
                <a:schemeClr val="tx2"/>
              </a:solidFill>
              <a:cs typeface="Arial" panose="020B0604020202020204" pitchFamily="34" charset="0"/>
            </a:endParaRPr>
          </a:p>
          <a:p>
            <a:pPr algn="ctr"/>
            <a:endParaRPr lang="en-US" sz="2000" b="1" dirty="0">
              <a:cs typeface="Arial" panose="020B0604020202020204" pitchFamily="34" charset="0"/>
            </a:endParaRPr>
          </a:p>
        </p:txBody>
      </p:sp>
      <p:pic>
        <p:nvPicPr>
          <p:cNvPr id="10" name="Picture 9" descr="A picture containing person, luggage, suitcase, woman&#10;&#10;Description automatically generated">
            <a:extLst>
              <a:ext uri="{FF2B5EF4-FFF2-40B4-BE49-F238E27FC236}">
                <a16:creationId xmlns:a16="http://schemas.microsoft.com/office/drawing/2014/main" id="{61B9EF1A-9912-42A8-967B-7C1D2EE741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170"/>
          <a:stretch/>
        </p:blipFill>
        <p:spPr>
          <a:xfrm>
            <a:off x="4673224" y="4283125"/>
            <a:ext cx="3016846" cy="2166571"/>
          </a:xfrm>
          <a:prstGeom prst="rect">
            <a:avLst/>
          </a:prstGeom>
        </p:spPr>
      </p:pic>
      <p:pic>
        <p:nvPicPr>
          <p:cNvPr id="12" name="Picture 11" descr="A picture containing person, table, indoor, birthday&#10;&#10;Description automatically generated">
            <a:extLst>
              <a:ext uri="{FF2B5EF4-FFF2-40B4-BE49-F238E27FC236}">
                <a16:creationId xmlns:a16="http://schemas.microsoft.com/office/drawing/2014/main" id="{127A5F9A-BCA7-4EF8-AF55-B75351003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 t="-4575" r="799" b="3991"/>
          <a:stretch/>
        </p:blipFill>
        <p:spPr>
          <a:xfrm>
            <a:off x="1158824" y="4181384"/>
            <a:ext cx="3317832" cy="2237172"/>
          </a:xfrm>
          <a:prstGeom prst="rect">
            <a:avLst/>
          </a:prstGeom>
        </p:spPr>
      </p:pic>
      <p:pic>
        <p:nvPicPr>
          <p:cNvPr id="14" name="Picture 13" descr="A group of people standing around a table&#10;&#10;Description automatically generated">
            <a:extLst>
              <a:ext uri="{FF2B5EF4-FFF2-40B4-BE49-F238E27FC236}">
                <a16:creationId xmlns:a16="http://schemas.microsoft.com/office/drawing/2014/main" id="{B0BD03BB-24B8-402B-9D3D-0C6A406C2D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68"/>
          <a:stretch/>
        </p:blipFill>
        <p:spPr>
          <a:xfrm>
            <a:off x="7860006" y="4283125"/>
            <a:ext cx="3016846" cy="2185360"/>
          </a:xfrm>
          <a:prstGeom prst="rect">
            <a:avLst/>
          </a:prstGeom>
        </p:spPr>
      </p:pic>
      <p:pic>
        <p:nvPicPr>
          <p:cNvPr id="18" name="Picture 17" descr="A person in a blue shirt&#10;&#10;Description automatically generated">
            <a:extLst>
              <a:ext uri="{FF2B5EF4-FFF2-40B4-BE49-F238E27FC236}">
                <a16:creationId xmlns:a16="http://schemas.microsoft.com/office/drawing/2014/main" id="{5204613F-EAC2-48A0-BE8A-08B03242B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022" y="2124329"/>
            <a:ext cx="3016846" cy="2011230"/>
          </a:xfrm>
          <a:prstGeom prst="rect">
            <a:avLst/>
          </a:prstGeom>
        </p:spPr>
      </p:pic>
      <p:pic>
        <p:nvPicPr>
          <p:cNvPr id="20" name="Picture 19" descr="A group of people in a room&#10;&#10;Description automatically generated">
            <a:extLst>
              <a:ext uri="{FF2B5EF4-FFF2-40B4-BE49-F238E27FC236}">
                <a16:creationId xmlns:a16="http://schemas.microsoft.com/office/drawing/2014/main" id="{EFC54555-F548-44C2-B2EA-ABA37F7F64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15" b="15203"/>
          <a:stretch/>
        </p:blipFill>
        <p:spPr>
          <a:xfrm>
            <a:off x="1206909" y="2124329"/>
            <a:ext cx="3280115" cy="2046353"/>
          </a:xfrm>
          <a:prstGeom prst="rect">
            <a:avLst/>
          </a:prstGeom>
        </p:spPr>
      </p:pic>
    </p:spTree>
    <p:extLst>
      <p:ext uri="{BB962C8B-B14F-4D97-AF65-F5344CB8AC3E}">
        <p14:creationId xmlns:p14="http://schemas.microsoft.com/office/powerpoint/2010/main" val="1276271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A8948-7FCC-4EC8-A2AD-397EE460FF96}"/>
              </a:ext>
            </a:extLst>
          </p:cNvPr>
          <p:cNvSpPr>
            <a:spLocks noGrp="1"/>
          </p:cNvSpPr>
          <p:nvPr>
            <p:ph type="sldNum" sz="quarter" idx="12"/>
          </p:nvPr>
        </p:nvSpPr>
        <p:spPr/>
        <p:txBody>
          <a:bodyPr/>
          <a:lstStyle/>
          <a:p>
            <a:fld id="{A7CA91B4-8D57-4C54-9079-08788AEF35DD}" type="slidenum">
              <a:rPr lang="en-US" smtClean="0"/>
              <a:t>49</a:t>
            </a:fld>
            <a:endParaRPr lang="en-US"/>
          </a:p>
        </p:txBody>
      </p:sp>
      <p:sp>
        <p:nvSpPr>
          <p:cNvPr id="3" name="Rectangle 2">
            <a:extLst>
              <a:ext uri="{FF2B5EF4-FFF2-40B4-BE49-F238E27FC236}">
                <a16:creationId xmlns:a16="http://schemas.microsoft.com/office/drawing/2014/main" id="{02824E69-9C72-4B6B-ADD6-C734A7618000}"/>
              </a:ext>
            </a:extLst>
          </p:cNvPr>
          <p:cNvSpPr/>
          <p:nvPr/>
        </p:nvSpPr>
        <p:spPr>
          <a:xfrm>
            <a:off x="296410" y="1337315"/>
            <a:ext cx="5295550" cy="4370427"/>
          </a:xfrm>
          <a:prstGeom prst="rect">
            <a:avLst/>
          </a:prstGeom>
        </p:spPr>
        <p:txBody>
          <a:bodyPr wrap="square">
            <a:spAutoFit/>
          </a:bodyPr>
          <a:lstStyle/>
          <a:p>
            <a:pPr marL="342900" lvl="0" indent="-342900">
              <a:spcAft>
                <a:spcPts val="400"/>
              </a:spcAft>
              <a:buFont typeface="Symbol" panose="05050102010706020507" pitchFamily="18" charset="2"/>
              <a:buChar char=""/>
            </a:pPr>
            <a:r>
              <a:rPr lang="en-US" sz="1400" b="1" dirty="0">
                <a:solidFill>
                  <a:srgbClr val="C00000"/>
                </a:solidFill>
                <a:latin typeface="Calibri" panose="020F0502020204030204" pitchFamily="34" charset="0"/>
                <a:ea typeface="Calibri" panose="020F0502020204030204" pitchFamily="34" charset="0"/>
                <a:cs typeface="Calibri Light" panose="020F0302020204030204" pitchFamily="34" charset="0"/>
              </a:rPr>
              <a:t>Regional approach (1 session) : </a:t>
            </a:r>
          </a:p>
          <a:p>
            <a:pPr marL="800100" lvl="1" indent="-342900">
              <a:spcAft>
                <a:spcPts val="400"/>
              </a:spcAft>
              <a:buFont typeface="Wingdings" panose="05000000000000000000" pitchFamily="2" charset="2"/>
              <a:buChar char="Ø"/>
            </a:pPr>
            <a:r>
              <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rPr>
              <a:t>Engaging with Indigenous Peoples’ through Regional Mechanisms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400"/>
              </a:spcAft>
              <a:buFont typeface="Symbol" panose="05050102010706020507" pitchFamily="18" charset="2"/>
              <a:buChar char=""/>
            </a:pPr>
            <a:r>
              <a:rPr lang="en-US" sz="1400" b="1" dirty="0">
                <a:solidFill>
                  <a:srgbClr val="C00000"/>
                </a:solidFill>
                <a:latin typeface="Calibri" panose="020F0502020204030204" pitchFamily="34" charset="0"/>
                <a:ea typeface="Calibri" panose="020F0502020204030204" pitchFamily="34" charset="0"/>
                <a:cs typeface="Calibri Light" panose="020F0302020204030204" pitchFamily="34" charset="0"/>
              </a:rPr>
              <a:t>Stakeholder approach (1 session): </a:t>
            </a:r>
          </a:p>
          <a:p>
            <a:pPr marL="742950" lvl="1" indent="-285750">
              <a:spcAft>
                <a:spcPts val="400"/>
              </a:spcAft>
              <a:buFont typeface="Wingdings" panose="05000000000000000000" pitchFamily="2" charset="2"/>
              <a:buChar char="Ø"/>
            </a:pPr>
            <a:r>
              <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rPr>
              <a:t>Building Coordination Mechanism for the IDIL2022-2032</a:t>
            </a:r>
          </a:p>
          <a:p>
            <a:pPr marL="342900" indent="-342900">
              <a:spcAft>
                <a:spcPts val="400"/>
              </a:spcAft>
              <a:buFont typeface="Symbol" panose="05050102010706020507" pitchFamily="18" charset="2"/>
              <a:buChar char=""/>
            </a:pPr>
            <a:r>
              <a:rPr lang="en-US" sz="1400" b="1" dirty="0">
                <a:solidFill>
                  <a:srgbClr val="C00000"/>
                </a:solidFill>
                <a:latin typeface="Calibri" panose="020F0502020204030204" pitchFamily="34" charset="0"/>
                <a:ea typeface="Calibri" panose="020F0502020204030204" pitchFamily="34" charset="0"/>
                <a:cs typeface="Calibri Light" panose="020F0302020204030204" pitchFamily="34" charset="0"/>
              </a:rPr>
              <a:t>Financial approach (1 session): </a:t>
            </a:r>
          </a:p>
          <a:p>
            <a:pPr marL="800100" lvl="1" indent="-342900">
              <a:spcAft>
                <a:spcPts val="400"/>
              </a:spcAft>
              <a:buFont typeface="Wingdings" panose="05000000000000000000" pitchFamily="2" charset="2"/>
              <a:buChar char="Ø"/>
            </a:pPr>
            <a:r>
              <a:rPr lang="en-US" sz="1400" dirty="0">
                <a:latin typeface="Calibri" panose="020F0502020204030204" pitchFamily="34" charset="0"/>
                <a:ea typeface="Calibri" panose="020F0502020204030204" pitchFamily="34" charset="0"/>
                <a:cs typeface="Calibri Light" panose="020F0302020204030204" pitchFamily="34" charset="0"/>
              </a:rPr>
              <a:t>Multi-donor Financial Mechanism </a:t>
            </a:r>
            <a:endParaRPr lang="en-US" sz="1400" dirty="0"/>
          </a:p>
          <a:p>
            <a:pPr marL="342900" marR="0" lvl="0" indent="-342900">
              <a:spcBef>
                <a:spcPts val="0"/>
              </a:spcBef>
              <a:spcAft>
                <a:spcPts val="400"/>
              </a:spcAft>
              <a:buFont typeface="Symbol" panose="05050102010706020507" pitchFamily="18" charset="2"/>
              <a:buChar char=""/>
            </a:pPr>
            <a:r>
              <a:rPr lang="en-US" sz="1400" b="1" dirty="0">
                <a:solidFill>
                  <a:srgbClr val="C00000"/>
                </a:solidFill>
                <a:latin typeface="Calibri" panose="020F0502020204030204" pitchFamily="34" charset="0"/>
                <a:ea typeface="Calibri" panose="020F0502020204030204" pitchFamily="34" charset="0"/>
                <a:cs typeface="Calibri Light" panose="020F0302020204030204" pitchFamily="34" charset="0"/>
              </a:rPr>
              <a:t>Thematic approach (6 sessions): </a:t>
            </a:r>
          </a:p>
          <a:p>
            <a:pPr marL="742950" lvl="1" indent="-285750">
              <a:spcAft>
                <a:spcPts val="400"/>
              </a:spcAft>
              <a:buFont typeface="Wingdings" panose="05000000000000000000" pitchFamily="2" charset="2"/>
              <a:buChar char="Ø"/>
            </a:pPr>
            <a:r>
              <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rPr>
              <a:t>Inclusive and Equitable Education and Learning Environments for Promoting Indigenous Languages</a:t>
            </a:r>
          </a:p>
          <a:p>
            <a:pPr marL="742950" lvl="1" indent="-285750">
              <a:spcAft>
                <a:spcPts val="400"/>
              </a:spcAft>
              <a:buFont typeface="Wingdings" panose="05000000000000000000" pitchFamily="2" charset="2"/>
              <a:buChar char="Ø"/>
            </a:pPr>
            <a:r>
              <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rPr>
              <a:t>Indigenous Languages in Justice and Public Services</a:t>
            </a:r>
          </a:p>
          <a:p>
            <a:pPr marL="742950" lvl="1" indent="-285750">
              <a:spcAft>
                <a:spcPts val="400"/>
              </a:spcAft>
              <a:buFont typeface="Wingdings" panose="05000000000000000000" pitchFamily="2" charset="2"/>
              <a:buChar char="Ø"/>
            </a:pPr>
            <a:r>
              <a:rPr lang="en-US" sz="1400" dirty="0">
                <a:latin typeface="Calibri" panose="020F0502020204030204" pitchFamily="34" charset="0"/>
                <a:ea typeface="Calibri" panose="020F0502020204030204" pitchFamily="34" charset="0"/>
                <a:cs typeface="Calibri Light" panose="020F0302020204030204" pitchFamily="34" charset="0"/>
              </a:rPr>
              <a:t>Digital Empowerment, Language Technology and Indigenous Media</a:t>
            </a:r>
            <a:endPar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endParaRPr>
          </a:p>
          <a:p>
            <a:pPr marL="742950" lvl="1" indent="-285750">
              <a:spcAft>
                <a:spcPts val="400"/>
              </a:spcAft>
              <a:buFont typeface="Wingdings" panose="05000000000000000000" pitchFamily="2" charset="2"/>
              <a:buChar char="Ø"/>
            </a:pPr>
            <a:r>
              <a:rPr lang="en-US" sz="1400" dirty="0">
                <a:solidFill>
                  <a:srgbClr val="000000"/>
                </a:solidFill>
                <a:latin typeface="Calibri" panose="020F0502020204030204" pitchFamily="34" charset="0"/>
                <a:ea typeface="Calibri" panose="020F0502020204030204" pitchFamily="34" charset="0"/>
                <a:cs typeface="Calibri Light" panose="020F0302020204030204" pitchFamily="34" charset="0"/>
              </a:rPr>
              <a:t>Protection and Safeguarding Cultural and Linguistic Heritage </a:t>
            </a:r>
          </a:p>
          <a:p>
            <a:pPr marL="742950" lvl="1" indent="-285750">
              <a:spcAft>
                <a:spcPts val="400"/>
              </a:spcAft>
              <a:buFont typeface="Wingdings" panose="05000000000000000000" pitchFamily="2" charset="2"/>
              <a:buChar char="Ø"/>
            </a:pPr>
            <a:r>
              <a:rPr lang="en-US" sz="1400" dirty="0">
                <a:latin typeface="Calibri" panose="020F0502020204030204" pitchFamily="34" charset="0"/>
                <a:ea typeface="Calibri" panose="020F0502020204030204" pitchFamily="34" charset="0"/>
                <a:cs typeface="Calibri Light" panose="020F0302020204030204" pitchFamily="34" charset="0"/>
              </a:rPr>
              <a:t>Indigenous Languages, Climate Change and Biodiversity </a:t>
            </a:r>
          </a:p>
          <a:p>
            <a:pPr marL="742950" lvl="1" indent="-285750">
              <a:spcAft>
                <a:spcPts val="400"/>
              </a:spcAft>
              <a:buFont typeface="Wingdings" panose="05000000000000000000" pitchFamily="2" charset="2"/>
              <a:buChar char="Ø"/>
            </a:pPr>
            <a:r>
              <a:rPr lang="en-US" sz="1400" dirty="0">
                <a:latin typeface="Calibri" panose="020F0502020204030204" pitchFamily="34" charset="0"/>
                <a:ea typeface="Calibri" panose="020F0502020204030204" pitchFamily="34" charset="0"/>
                <a:cs typeface="Calibri Light" panose="020F0302020204030204" pitchFamily="34" charset="0"/>
              </a:rPr>
              <a:t>Indigenous Languages for Better Health, Social Cohesion and Humanitarian Response</a:t>
            </a:r>
            <a:endParaRPr lang="en-US" sz="14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457E2BD-14F1-450F-AE24-D3CA9E4538A8}"/>
              </a:ext>
            </a:extLst>
          </p:cNvPr>
          <p:cNvSpPr/>
          <p:nvPr/>
        </p:nvSpPr>
        <p:spPr>
          <a:xfrm>
            <a:off x="6179892" y="1343057"/>
            <a:ext cx="5581474" cy="4370427"/>
          </a:xfrm>
          <a:prstGeom prst="rect">
            <a:avLst/>
          </a:prstGeom>
        </p:spPr>
        <p:txBody>
          <a:bodyPr wrap="square">
            <a:spAutoFit/>
          </a:bodyPr>
          <a:lstStyle/>
          <a:p>
            <a:pPr marL="285750" indent="-285750">
              <a:spcAft>
                <a:spcPts val="400"/>
              </a:spcAft>
              <a:buFont typeface="Arial" panose="020B0604020202020204" pitchFamily="34" charset="0"/>
              <a:buChar char="•"/>
            </a:pPr>
            <a:r>
              <a:rPr lang="es-MX" sz="1400" b="1" dirty="0">
                <a:solidFill>
                  <a:srgbClr val="C00000"/>
                </a:solidFill>
              </a:rPr>
              <a:t>Enfoque regional (1 sesión):</a:t>
            </a:r>
          </a:p>
          <a:p>
            <a:pPr marL="742950" lvl="1" indent="-285750">
              <a:spcAft>
                <a:spcPts val="400"/>
              </a:spcAft>
              <a:buFont typeface="Arial" panose="020B0604020202020204" pitchFamily="34" charset="0"/>
              <a:buChar char="•"/>
            </a:pPr>
            <a:r>
              <a:rPr lang="es-MX" sz="1400" dirty="0">
                <a:solidFill>
                  <a:schemeClr val="accent5">
                    <a:lumMod val="50000"/>
                  </a:schemeClr>
                </a:solidFill>
              </a:rPr>
              <a:t>Comprometerse con los pueblos indígenas a través de mecanismos regionales</a:t>
            </a:r>
          </a:p>
          <a:p>
            <a:pPr marL="285750" indent="-285750">
              <a:spcAft>
                <a:spcPts val="400"/>
              </a:spcAft>
              <a:buFont typeface="Arial" panose="020B0604020202020204" pitchFamily="34" charset="0"/>
              <a:buChar char="•"/>
            </a:pPr>
            <a:r>
              <a:rPr lang="es-MX" sz="1400" b="1" dirty="0">
                <a:solidFill>
                  <a:srgbClr val="C00000"/>
                </a:solidFill>
              </a:rPr>
              <a:t>Enfoque de las partes interesadas (1 sesión):</a:t>
            </a:r>
          </a:p>
          <a:p>
            <a:pPr marL="742950" lvl="1" indent="-285750">
              <a:spcAft>
                <a:spcPts val="400"/>
              </a:spcAft>
              <a:buFont typeface="Arial" panose="020B0604020202020204" pitchFamily="34" charset="0"/>
              <a:buChar char="•"/>
            </a:pPr>
            <a:r>
              <a:rPr lang="es-MX" sz="1400" dirty="0">
                <a:solidFill>
                  <a:schemeClr val="accent5">
                    <a:lumMod val="50000"/>
                  </a:schemeClr>
                </a:solidFill>
              </a:rPr>
              <a:t>Mecanismo de coordinación </a:t>
            </a:r>
            <a:r>
              <a:rPr lang="es-MX" sz="1400" dirty="0" smtClean="0">
                <a:solidFill>
                  <a:schemeClr val="accent5">
                    <a:lumMod val="50000"/>
                  </a:schemeClr>
                </a:solidFill>
              </a:rPr>
              <a:t>para </a:t>
            </a:r>
            <a:r>
              <a:rPr lang="es-MX" sz="1400" dirty="0">
                <a:solidFill>
                  <a:schemeClr val="accent5">
                    <a:lumMod val="50000"/>
                  </a:schemeClr>
                </a:solidFill>
              </a:rPr>
              <a:t>el </a:t>
            </a:r>
            <a:r>
              <a:rPr lang="es-MX" sz="1400" dirty="0" smtClean="0">
                <a:solidFill>
                  <a:schemeClr val="accent5">
                    <a:lumMod val="50000"/>
                  </a:schemeClr>
                </a:solidFill>
              </a:rPr>
              <a:t>Decenio 2022-2032</a:t>
            </a:r>
            <a:endParaRPr lang="es-MX" sz="1400" dirty="0">
              <a:solidFill>
                <a:schemeClr val="accent5">
                  <a:lumMod val="50000"/>
                </a:schemeClr>
              </a:solidFill>
            </a:endParaRPr>
          </a:p>
          <a:p>
            <a:pPr marL="285750" indent="-285750">
              <a:spcAft>
                <a:spcPts val="400"/>
              </a:spcAft>
              <a:buFont typeface="Arial" panose="020B0604020202020204" pitchFamily="34" charset="0"/>
              <a:buChar char="•"/>
            </a:pPr>
            <a:r>
              <a:rPr lang="es-MX" sz="1400" b="1" dirty="0">
                <a:solidFill>
                  <a:srgbClr val="C00000"/>
                </a:solidFill>
              </a:rPr>
              <a:t>Enfoque financiero (1 sesión):</a:t>
            </a:r>
          </a:p>
          <a:p>
            <a:pPr marL="742950" lvl="1" indent="-285750">
              <a:spcAft>
                <a:spcPts val="400"/>
              </a:spcAft>
              <a:buFont typeface="Arial" panose="020B0604020202020204" pitchFamily="34" charset="0"/>
              <a:buChar char="•"/>
            </a:pPr>
            <a:r>
              <a:rPr lang="es-MX" sz="1400" dirty="0">
                <a:solidFill>
                  <a:schemeClr val="accent5">
                    <a:lumMod val="50000"/>
                  </a:schemeClr>
                </a:solidFill>
              </a:rPr>
              <a:t>Mecanismo financiero de donantes múltiples</a:t>
            </a:r>
          </a:p>
          <a:p>
            <a:pPr marL="285750" indent="-285750">
              <a:spcAft>
                <a:spcPts val="400"/>
              </a:spcAft>
              <a:buFont typeface="Arial" panose="020B0604020202020204" pitchFamily="34" charset="0"/>
              <a:buChar char="•"/>
            </a:pPr>
            <a:r>
              <a:rPr lang="es-MX" sz="1400" b="1" dirty="0">
                <a:solidFill>
                  <a:srgbClr val="C00000"/>
                </a:solidFill>
              </a:rPr>
              <a:t>Enfoque temático (6 sesiones):</a:t>
            </a:r>
          </a:p>
          <a:p>
            <a:pPr marL="742950" lvl="1" indent="-285750">
              <a:spcAft>
                <a:spcPts val="400"/>
              </a:spcAft>
              <a:buFont typeface="Arial" panose="020B0604020202020204" pitchFamily="34" charset="0"/>
              <a:buChar char="•"/>
            </a:pPr>
            <a:r>
              <a:rPr lang="es-MX" sz="1400" dirty="0">
                <a:solidFill>
                  <a:schemeClr val="accent5">
                    <a:lumMod val="50000"/>
                  </a:schemeClr>
                </a:solidFill>
              </a:rPr>
              <a:t>Entornos de educación y aprendizaje inclusivos y equitativos para promover las lenguas indígenas</a:t>
            </a:r>
          </a:p>
          <a:p>
            <a:pPr marL="742950" lvl="1" indent="-285750">
              <a:spcAft>
                <a:spcPts val="400"/>
              </a:spcAft>
              <a:buFont typeface="Arial" panose="020B0604020202020204" pitchFamily="34" charset="0"/>
              <a:buChar char="•"/>
            </a:pPr>
            <a:r>
              <a:rPr lang="es-MX" sz="1400" dirty="0">
                <a:solidFill>
                  <a:schemeClr val="accent5">
                    <a:lumMod val="50000"/>
                  </a:schemeClr>
                </a:solidFill>
              </a:rPr>
              <a:t>Lenguas indígenas en </a:t>
            </a:r>
            <a:r>
              <a:rPr lang="es-MX" sz="1400" dirty="0" smtClean="0">
                <a:solidFill>
                  <a:schemeClr val="accent5">
                    <a:lumMod val="50000"/>
                  </a:schemeClr>
                </a:solidFill>
              </a:rPr>
              <a:t>impartici</a:t>
            </a:r>
            <a:r>
              <a:rPr lang="es-MX" sz="1400" dirty="0" smtClean="0">
                <a:solidFill>
                  <a:schemeClr val="accent5">
                    <a:lumMod val="50000"/>
                  </a:schemeClr>
                </a:solidFill>
              </a:rPr>
              <a:t>ón de </a:t>
            </a:r>
            <a:r>
              <a:rPr lang="es-MX" sz="1400" dirty="0" smtClean="0">
                <a:solidFill>
                  <a:schemeClr val="accent5">
                    <a:lumMod val="50000"/>
                  </a:schemeClr>
                </a:solidFill>
              </a:rPr>
              <a:t>justicia </a:t>
            </a:r>
            <a:r>
              <a:rPr lang="es-MX" sz="1400" dirty="0">
                <a:solidFill>
                  <a:schemeClr val="accent5">
                    <a:lumMod val="50000"/>
                  </a:schemeClr>
                </a:solidFill>
              </a:rPr>
              <a:t>y servicios públicos</a:t>
            </a:r>
          </a:p>
          <a:p>
            <a:pPr marL="742950" lvl="1" indent="-285750">
              <a:spcAft>
                <a:spcPts val="400"/>
              </a:spcAft>
              <a:buFont typeface="Arial" panose="020B0604020202020204" pitchFamily="34" charset="0"/>
              <a:buChar char="•"/>
            </a:pPr>
            <a:r>
              <a:rPr lang="es-MX" sz="1400" dirty="0">
                <a:solidFill>
                  <a:schemeClr val="accent5">
                    <a:lumMod val="50000"/>
                  </a:schemeClr>
                </a:solidFill>
              </a:rPr>
              <a:t>Empoderamiento digital, tecnología del lenguaje y medios indígenas</a:t>
            </a:r>
          </a:p>
          <a:p>
            <a:pPr marL="742950" lvl="1" indent="-285750">
              <a:spcAft>
                <a:spcPts val="400"/>
              </a:spcAft>
              <a:buFont typeface="Arial" panose="020B0604020202020204" pitchFamily="34" charset="0"/>
              <a:buChar char="•"/>
            </a:pPr>
            <a:r>
              <a:rPr lang="es-MX" sz="1400" dirty="0">
                <a:solidFill>
                  <a:schemeClr val="accent5">
                    <a:lumMod val="50000"/>
                  </a:schemeClr>
                </a:solidFill>
              </a:rPr>
              <a:t>Protección y salvaguarda del patrimonio cultural y lingüístico.</a:t>
            </a:r>
          </a:p>
          <a:p>
            <a:pPr marL="742950" lvl="1" indent="-285750">
              <a:spcAft>
                <a:spcPts val="400"/>
              </a:spcAft>
              <a:buFont typeface="Arial" panose="020B0604020202020204" pitchFamily="34" charset="0"/>
              <a:buChar char="•"/>
            </a:pPr>
            <a:r>
              <a:rPr lang="es-MX" sz="1400" dirty="0">
                <a:solidFill>
                  <a:schemeClr val="accent5">
                    <a:lumMod val="50000"/>
                  </a:schemeClr>
                </a:solidFill>
              </a:rPr>
              <a:t>Lenguas indígenas, cambio climático y biodiversidad</a:t>
            </a:r>
          </a:p>
          <a:p>
            <a:pPr marL="742950" lvl="1" indent="-285750">
              <a:spcAft>
                <a:spcPts val="400"/>
              </a:spcAft>
              <a:buFont typeface="Arial" panose="020B0604020202020204" pitchFamily="34" charset="0"/>
              <a:buChar char="•"/>
            </a:pPr>
            <a:r>
              <a:rPr lang="es-MX" sz="1400" dirty="0">
                <a:solidFill>
                  <a:schemeClr val="accent5">
                    <a:lumMod val="50000"/>
                  </a:schemeClr>
                </a:solidFill>
              </a:rPr>
              <a:t>Lenguas indígenas para una mejor salud, cohesión social y respuesta humanitaria</a:t>
            </a:r>
            <a:endParaRPr lang="en-US" sz="1400" dirty="0">
              <a:solidFill>
                <a:schemeClr val="accent5">
                  <a:lumMod val="50000"/>
                </a:schemeClr>
              </a:solidFill>
            </a:endParaRPr>
          </a:p>
        </p:txBody>
      </p:sp>
      <p:sp>
        <p:nvSpPr>
          <p:cNvPr id="5" name="Rectangle 4">
            <a:extLst>
              <a:ext uri="{FF2B5EF4-FFF2-40B4-BE49-F238E27FC236}">
                <a16:creationId xmlns:a16="http://schemas.microsoft.com/office/drawing/2014/main" id="{F10D5E54-3261-4A81-B656-6B12D3430805}"/>
              </a:ext>
            </a:extLst>
          </p:cNvPr>
          <p:cNvSpPr/>
          <p:nvPr/>
        </p:nvSpPr>
        <p:spPr>
          <a:xfrm>
            <a:off x="684204" y="286507"/>
            <a:ext cx="4642398" cy="1015663"/>
          </a:xfrm>
          <a:prstGeom prst="rect">
            <a:avLst/>
          </a:prstGeom>
        </p:spPr>
        <p:txBody>
          <a:bodyPr wrap="square">
            <a:spAutoFit/>
          </a:bodyPr>
          <a:lstStyle/>
          <a:p>
            <a:pPr algn="ctr"/>
            <a:r>
              <a:rPr lang="en-US" sz="2000" b="1" dirty="0"/>
              <a:t>Conceptual framework towards the Outcome </a:t>
            </a:r>
            <a:r>
              <a:rPr lang="en-US" sz="2000" b="1" dirty="0" smtClean="0"/>
              <a:t>Document – </a:t>
            </a:r>
            <a:br>
              <a:rPr lang="en-US" sz="2000" b="1" dirty="0" smtClean="0"/>
            </a:br>
            <a:r>
              <a:rPr lang="en-US" sz="2000" b="1" dirty="0" smtClean="0"/>
              <a:t>Los </a:t>
            </a:r>
            <a:r>
              <a:rPr lang="en-US" sz="2000" b="1" dirty="0" err="1" smtClean="0"/>
              <a:t>Pinos</a:t>
            </a:r>
            <a:r>
              <a:rPr lang="en-US" sz="2000" b="1" dirty="0" smtClean="0"/>
              <a:t> Declaration</a:t>
            </a:r>
            <a:endParaRPr lang="en-US" sz="2000" b="1" dirty="0"/>
          </a:p>
        </p:txBody>
      </p:sp>
      <p:sp>
        <p:nvSpPr>
          <p:cNvPr id="6" name="Rectangle 5">
            <a:extLst>
              <a:ext uri="{FF2B5EF4-FFF2-40B4-BE49-F238E27FC236}">
                <a16:creationId xmlns:a16="http://schemas.microsoft.com/office/drawing/2014/main" id="{61FBA163-6231-405C-9857-60171FA7CCFB}"/>
              </a:ext>
            </a:extLst>
          </p:cNvPr>
          <p:cNvSpPr/>
          <p:nvPr/>
        </p:nvSpPr>
        <p:spPr>
          <a:xfrm>
            <a:off x="6701041" y="286507"/>
            <a:ext cx="4413802" cy="707886"/>
          </a:xfrm>
          <a:prstGeom prst="rect">
            <a:avLst/>
          </a:prstGeom>
        </p:spPr>
        <p:txBody>
          <a:bodyPr wrap="square">
            <a:spAutoFit/>
          </a:bodyPr>
          <a:lstStyle/>
          <a:p>
            <a:pPr algn="ctr"/>
            <a:r>
              <a:rPr lang="es-MX" sz="2000" b="1" dirty="0">
                <a:solidFill>
                  <a:srgbClr val="1F4E79"/>
                </a:solidFill>
              </a:rPr>
              <a:t>Marco conceptual hacia el Documento Final - Declaración de Los Pinos</a:t>
            </a:r>
            <a:endParaRPr lang="en-US" sz="2000" b="1" dirty="0">
              <a:solidFill>
                <a:srgbClr val="1F4E79"/>
              </a:solidFill>
            </a:endParaRPr>
          </a:p>
        </p:txBody>
      </p:sp>
    </p:spTree>
    <p:extLst>
      <p:ext uri="{BB962C8B-B14F-4D97-AF65-F5344CB8AC3E}">
        <p14:creationId xmlns:p14="http://schemas.microsoft.com/office/powerpoint/2010/main" val="340299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2AB046-AC6E-0E4D-B9A7-310BBBC6E78A}"/>
              </a:ext>
            </a:extLst>
          </p:cNvPr>
          <p:cNvSpPr/>
          <p:nvPr/>
        </p:nvSpPr>
        <p:spPr>
          <a:xfrm>
            <a:off x="26894"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extBox 1"/>
          <p:cNvSpPr txBox="1"/>
          <p:nvPr/>
        </p:nvSpPr>
        <p:spPr>
          <a:xfrm flipH="1">
            <a:off x="2454384" y="2032737"/>
            <a:ext cx="7348652" cy="707886"/>
          </a:xfrm>
          <a:prstGeom prst="rect">
            <a:avLst/>
          </a:prstGeom>
          <a:noFill/>
        </p:spPr>
        <p:txBody>
          <a:bodyPr wrap="square" rtlCol="0">
            <a:spAutoFit/>
          </a:bodyPr>
          <a:lstStyle/>
          <a:p>
            <a:pPr algn="ctr"/>
            <a:r>
              <a:rPr lang="en-US" sz="4000" b="1" dirty="0"/>
              <a:t>Exclusion is costly for society</a:t>
            </a:r>
          </a:p>
        </p:txBody>
      </p:sp>
      <p:sp>
        <p:nvSpPr>
          <p:cNvPr id="3" name="Rectangle 2">
            <a:extLst>
              <a:ext uri="{FF2B5EF4-FFF2-40B4-BE49-F238E27FC236}">
                <a16:creationId xmlns:a16="http://schemas.microsoft.com/office/drawing/2014/main" id="{7C87B2AB-2EE8-904D-9D7A-1810D467F4A0}"/>
              </a:ext>
            </a:extLst>
          </p:cNvPr>
          <p:cNvSpPr/>
          <p:nvPr/>
        </p:nvSpPr>
        <p:spPr>
          <a:xfrm>
            <a:off x="2063543" y="3903240"/>
            <a:ext cx="8597738" cy="707886"/>
          </a:xfrm>
          <a:prstGeom prst="rect">
            <a:avLst/>
          </a:prstGeom>
        </p:spPr>
        <p:txBody>
          <a:bodyPr wrap="none">
            <a:spAutoFit/>
          </a:bodyPr>
          <a:lstStyle/>
          <a:p>
            <a:r>
              <a:rPr lang="lt-LT" sz="4000" b="1" dirty="0">
                <a:solidFill>
                  <a:schemeClr val="accent2">
                    <a:lumMod val="50000"/>
                  </a:schemeClr>
                </a:solidFill>
              </a:rPr>
              <a:t>La </a:t>
            </a:r>
            <a:r>
              <a:rPr lang="lt-LT" sz="4000" b="1" dirty="0" err="1">
                <a:solidFill>
                  <a:schemeClr val="accent2">
                    <a:lumMod val="50000"/>
                  </a:schemeClr>
                </a:solidFill>
              </a:rPr>
              <a:t>exclusión</a:t>
            </a:r>
            <a:r>
              <a:rPr lang="lt-LT" sz="4000" b="1" dirty="0">
                <a:solidFill>
                  <a:schemeClr val="accent2">
                    <a:lumMod val="50000"/>
                  </a:schemeClr>
                </a:solidFill>
              </a:rPr>
              <a:t> </a:t>
            </a:r>
            <a:r>
              <a:rPr lang="lt-LT" sz="4000" b="1" dirty="0" err="1">
                <a:solidFill>
                  <a:schemeClr val="accent2">
                    <a:lumMod val="50000"/>
                  </a:schemeClr>
                </a:solidFill>
              </a:rPr>
              <a:t>es</a:t>
            </a:r>
            <a:r>
              <a:rPr lang="lt-LT" sz="4000" b="1" dirty="0">
                <a:solidFill>
                  <a:schemeClr val="accent2">
                    <a:lumMod val="50000"/>
                  </a:schemeClr>
                </a:solidFill>
              </a:rPr>
              <a:t> </a:t>
            </a:r>
            <a:r>
              <a:rPr lang="lt-LT" sz="4000" b="1" dirty="0" err="1">
                <a:solidFill>
                  <a:schemeClr val="accent2">
                    <a:lumMod val="50000"/>
                  </a:schemeClr>
                </a:solidFill>
              </a:rPr>
              <a:t>costosa</a:t>
            </a:r>
            <a:r>
              <a:rPr lang="lt-LT" sz="4000" b="1" dirty="0">
                <a:solidFill>
                  <a:schemeClr val="accent2">
                    <a:lumMod val="50000"/>
                  </a:schemeClr>
                </a:solidFill>
              </a:rPr>
              <a:t> para </a:t>
            </a:r>
            <a:r>
              <a:rPr lang="lt-LT" sz="4000" b="1" dirty="0" err="1">
                <a:solidFill>
                  <a:schemeClr val="accent2">
                    <a:lumMod val="50000"/>
                  </a:schemeClr>
                </a:solidFill>
              </a:rPr>
              <a:t>la</a:t>
            </a:r>
            <a:r>
              <a:rPr lang="lt-LT" sz="4000" b="1" dirty="0">
                <a:solidFill>
                  <a:schemeClr val="accent2">
                    <a:lumMod val="50000"/>
                  </a:schemeClr>
                </a:solidFill>
              </a:rPr>
              <a:t> </a:t>
            </a:r>
            <a:r>
              <a:rPr lang="lt-LT" sz="4000" b="1" dirty="0" err="1">
                <a:solidFill>
                  <a:schemeClr val="accent2">
                    <a:lumMod val="50000"/>
                  </a:schemeClr>
                </a:solidFill>
              </a:rPr>
              <a:t>sociedad</a:t>
            </a:r>
            <a:endParaRPr lang="lt-LT" sz="4000" b="1"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5</a:t>
            </a:fld>
            <a:endParaRPr lang="lt-LT"/>
          </a:p>
        </p:txBody>
      </p:sp>
    </p:spTree>
    <p:extLst>
      <p:ext uri="{BB962C8B-B14F-4D97-AF65-F5344CB8AC3E}">
        <p14:creationId xmlns:p14="http://schemas.microsoft.com/office/powerpoint/2010/main" val="3235090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666" y="1968146"/>
            <a:ext cx="10515600" cy="2502253"/>
          </a:xfrm>
        </p:spPr>
        <p:txBody>
          <a:bodyPr>
            <a:normAutofit/>
          </a:bodyPr>
          <a:lstStyle/>
          <a:p>
            <a:pPr algn="ctr"/>
            <a:r>
              <a:rPr lang="en-US" sz="3600" dirty="0">
                <a:latin typeface="Arial" panose="020B0604020202020204" pitchFamily="34" charset="0"/>
                <a:cs typeface="Arial" panose="020B0604020202020204" pitchFamily="34" charset="0"/>
              </a:rPr>
              <a:t>Strategic Outcome Document</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err="1">
                <a:solidFill>
                  <a:srgbClr val="1F4E79"/>
                </a:solidFill>
                <a:latin typeface="Arial" panose="020B0604020202020204" pitchFamily="34" charset="0"/>
                <a:cs typeface="Arial" panose="020B0604020202020204" pitchFamily="34" charset="0"/>
              </a:rPr>
              <a:t>Documento</a:t>
            </a:r>
            <a:r>
              <a:rPr lang="en-US" sz="3600" dirty="0">
                <a:solidFill>
                  <a:srgbClr val="1F4E79"/>
                </a:solidFill>
                <a:latin typeface="Arial" panose="020B0604020202020204" pitchFamily="34" charset="0"/>
                <a:cs typeface="Arial" panose="020B0604020202020204" pitchFamily="34" charset="0"/>
              </a:rPr>
              <a:t> de </a:t>
            </a:r>
            <a:r>
              <a:rPr lang="en-US" sz="3600" dirty="0" err="1">
                <a:solidFill>
                  <a:srgbClr val="1F4E79"/>
                </a:solidFill>
                <a:latin typeface="Arial" panose="020B0604020202020204" pitchFamily="34" charset="0"/>
                <a:cs typeface="Arial" panose="020B0604020202020204" pitchFamily="34" charset="0"/>
              </a:rPr>
              <a:t>resultados</a:t>
            </a:r>
            <a:r>
              <a:rPr lang="en-US" sz="3600" dirty="0">
                <a:solidFill>
                  <a:srgbClr val="1F4E79"/>
                </a:solidFill>
                <a:latin typeface="Arial" panose="020B0604020202020204" pitchFamily="34" charset="0"/>
                <a:cs typeface="Arial" panose="020B0604020202020204" pitchFamily="34" charset="0"/>
              </a:rPr>
              <a:t> </a:t>
            </a:r>
            <a:r>
              <a:rPr lang="en-US" sz="3600" dirty="0" err="1">
                <a:solidFill>
                  <a:srgbClr val="1F4E79"/>
                </a:solidFill>
                <a:latin typeface="Arial" panose="020B0604020202020204" pitchFamily="34" charset="0"/>
                <a:cs typeface="Arial" panose="020B0604020202020204" pitchFamily="34" charset="0"/>
              </a:rPr>
              <a:t>estratégicos</a:t>
            </a:r>
            <a:endParaRPr lang="en-US" sz="3600" dirty="0">
              <a:solidFill>
                <a:srgbClr val="1F4E79"/>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A7CA91B4-8D57-4C54-9079-08788AEF35DD}" type="slidenum">
              <a:rPr lang="en-US" smtClean="0"/>
              <a:t>50</a:t>
            </a:fld>
            <a:endParaRPr lang="en-US" dirty="0"/>
          </a:p>
        </p:txBody>
      </p:sp>
    </p:spTree>
    <p:extLst>
      <p:ext uri="{BB962C8B-B14F-4D97-AF65-F5344CB8AC3E}">
        <p14:creationId xmlns:p14="http://schemas.microsoft.com/office/powerpoint/2010/main" val="3585395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entagon 31"/>
          <p:cNvSpPr/>
          <p:nvPr/>
        </p:nvSpPr>
        <p:spPr>
          <a:xfrm>
            <a:off x="5894408" y="2052540"/>
            <a:ext cx="5981504" cy="4553371"/>
          </a:xfrm>
          <a:prstGeom prst="homePlate">
            <a:avLst>
              <a:gd name="adj" fmla="val 183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1500" dirty="0">
                <a:solidFill>
                  <a:schemeClr val="tx1"/>
                </a:solidFill>
              </a:rPr>
              <a:t/>
            </a:r>
            <a:br>
              <a:rPr lang="en-US" sz="1500" dirty="0">
                <a:solidFill>
                  <a:schemeClr val="tx1"/>
                </a:solidFill>
              </a:rPr>
            </a:br>
            <a:r>
              <a:rPr lang="en-US" sz="1500" dirty="0">
                <a:solidFill>
                  <a:schemeClr val="tx1"/>
                </a:solidFill>
              </a:rPr>
              <a:t>STRATEGIC OUTCOME DOCUMENT </a:t>
            </a:r>
          </a:p>
          <a:p>
            <a:pPr lvl="2" algn="ctr"/>
            <a:r>
              <a:rPr lang="en-US" sz="1500" dirty="0">
                <a:solidFill>
                  <a:schemeClr val="tx1"/>
                </a:solidFill>
              </a:rPr>
              <a:t>OF THE 2019 INTERNATIONAL YEAR </a:t>
            </a:r>
          </a:p>
          <a:p>
            <a:pPr lvl="2" algn="ctr"/>
            <a:r>
              <a:rPr lang="en-US" sz="1500" dirty="0">
                <a:solidFill>
                  <a:schemeClr val="tx1"/>
                </a:solidFill>
              </a:rPr>
              <a:t>OF INDIGENOUS LANGUAGES </a:t>
            </a:r>
          </a:p>
          <a:p>
            <a:pPr lvl="2" algn="ctr"/>
            <a:endParaRPr lang="en-US" sz="1500" dirty="0">
              <a:solidFill>
                <a:schemeClr val="tx1"/>
              </a:solidFill>
            </a:endParaRPr>
          </a:p>
          <a:p>
            <a:pPr lvl="2" algn="ctr"/>
            <a:endParaRPr lang="en-US" sz="1500" dirty="0">
              <a:solidFill>
                <a:schemeClr val="tx1"/>
              </a:solidFill>
            </a:endParaRPr>
          </a:p>
          <a:p>
            <a:pPr lvl="2" algn="ctr"/>
            <a:endParaRPr lang="en-US" sz="1500" dirty="0"/>
          </a:p>
        </p:txBody>
      </p:sp>
      <p:sp>
        <p:nvSpPr>
          <p:cNvPr id="31" name="Pentagon 30"/>
          <p:cNvSpPr/>
          <p:nvPr/>
        </p:nvSpPr>
        <p:spPr>
          <a:xfrm>
            <a:off x="211402" y="2045138"/>
            <a:ext cx="6685368" cy="3635546"/>
          </a:xfrm>
          <a:prstGeom prst="homePlate">
            <a:avLst>
              <a:gd name="adj" fmla="val 1830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500" dirty="0">
                <a:solidFill>
                  <a:schemeClr val="tx1"/>
                </a:solidFill>
              </a:rPr>
              <a:t/>
            </a:r>
            <a:br>
              <a:rPr lang="en-US" sz="1500" dirty="0">
                <a:solidFill>
                  <a:schemeClr val="tx1"/>
                </a:solidFill>
              </a:rPr>
            </a:br>
            <a:r>
              <a:rPr lang="en-US" sz="1500" dirty="0">
                <a:solidFill>
                  <a:schemeClr val="tx1"/>
                </a:solidFill>
              </a:rPr>
              <a:t>REGIONAL OUTCOME </a:t>
            </a:r>
            <a:br>
              <a:rPr lang="en-US" sz="1500" dirty="0">
                <a:solidFill>
                  <a:schemeClr val="tx1"/>
                </a:solidFill>
              </a:rPr>
            </a:br>
            <a:r>
              <a:rPr lang="en-US" sz="1500" dirty="0">
                <a:solidFill>
                  <a:schemeClr val="tx1"/>
                </a:solidFill>
              </a:rPr>
              <a:t>DOCUMENTS </a:t>
            </a:r>
            <a:br>
              <a:rPr lang="en-US" sz="1500" dirty="0">
                <a:solidFill>
                  <a:schemeClr val="tx1"/>
                </a:solidFill>
              </a:rPr>
            </a:br>
            <a:r>
              <a:rPr lang="en-US" sz="1500" dirty="0">
                <a:solidFill>
                  <a:schemeClr val="tx1"/>
                </a:solidFill>
              </a:rPr>
              <a:t>and CONTRIBUTIONS</a:t>
            </a:r>
          </a:p>
          <a:p>
            <a:pPr lvl="6" algn="ctr"/>
            <a:endParaRPr lang="en-US" sz="1500" dirty="0">
              <a:solidFill>
                <a:schemeClr val="tx1"/>
              </a:solidFill>
            </a:endParaRPr>
          </a:p>
          <a:p>
            <a:pPr lvl="6" algn="ctr"/>
            <a:endParaRPr lang="en-US" sz="1500" dirty="0">
              <a:solidFill>
                <a:schemeClr val="tx1"/>
              </a:solidFill>
            </a:endParaRPr>
          </a:p>
          <a:p>
            <a:pPr lvl="6" algn="ctr"/>
            <a:r>
              <a:rPr lang="en-US" sz="1500" dirty="0">
                <a:solidFill>
                  <a:schemeClr val="tx1"/>
                </a:solidFill>
              </a:rPr>
              <a:t>Paraguay </a:t>
            </a:r>
          </a:p>
          <a:p>
            <a:pPr lvl="6" algn="ctr"/>
            <a:r>
              <a:rPr lang="en-US" sz="1500" dirty="0">
                <a:solidFill>
                  <a:schemeClr val="tx1"/>
                </a:solidFill>
              </a:rPr>
              <a:t>China</a:t>
            </a:r>
          </a:p>
          <a:p>
            <a:pPr lvl="6" algn="ctr"/>
            <a:r>
              <a:rPr lang="en-US" sz="1500" dirty="0">
                <a:solidFill>
                  <a:schemeClr val="tx1"/>
                </a:solidFill>
              </a:rPr>
              <a:t>Ecuador</a:t>
            </a:r>
          </a:p>
          <a:p>
            <a:pPr lvl="6" algn="ctr"/>
            <a:r>
              <a:rPr lang="en-US" sz="1500" dirty="0">
                <a:solidFill>
                  <a:schemeClr val="tx1"/>
                </a:solidFill>
              </a:rPr>
              <a:t>Canada </a:t>
            </a:r>
          </a:p>
          <a:p>
            <a:pPr lvl="6" algn="ctr"/>
            <a:r>
              <a:rPr lang="en-US" sz="1500" dirty="0">
                <a:solidFill>
                  <a:schemeClr val="tx1"/>
                </a:solidFill>
              </a:rPr>
              <a:t>African Union </a:t>
            </a:r>
          </a:p>
          <a:p>
            <a:pPr lvl="6" algn="ctr"/>
            <a:r>
              <a:rPr lang="en-US" sz="1500" dirty="0">
                <a:solidFill>
                  <a:schemeClr val="tx1"/>
                </a:solidFill>
              </a:rPr>
              <a:t>Peru</a:t>
            </a:r>
            <a:endParaRPr lang="en-US" sz="1500" dirty="0"/>
          </a:p>
          <a:p>
            <a:pPr algn="ctr"/>
            <a:endParaRPr lang="en-US" sz="1500" dirty="0"/>
          </a:p>
        </p:txBody>
      </p:sp>
      <p:sp>
        <p:nvSpPr>
          <p:cNvPr id="3" name="Slide Number Placeholder 2"/>
          <p:cNvSpPr>
            <a:spLocks noGrp="1"/>
          </p:cNvSpPr>
          <p:nvPr>
            <p:ph type="sldNum" sz="quarter" idx="12"/>
          </p:nvPr>
        </p:nvSpPr>
        <p:spPr>
          <a:xfrm>
            <a:off x="9022170" y="6226404"/>
            <a:ext cx="2743200" cy="365125"/>
          </a:xfrm>
        </p:spPr>
        <p:txBody>
          <a:bodyPr/>
          <a:lstStyle/>
          <a:p>
            <a:fld id="{A7CA91B4-8D57-4C54-9079-08788AEF35DD}" type="slidenum">
              <a:rPr lang="en-US" smtClean="0"/>
              <a:t>51</a:t>
            </a:fld>
            <a:endParaRPr lang="en-US" dirty="0"/>
          </a:p>
        </p:txBody>
      </p:sp>
      <p:sp>
        <p:nvSpPr>
          <p:cNvPr id="18" name="Title 1"/>
          <p:cNvSpPr>
            <a:spLocks noGrp="1"/>
          </p:cNvSpPr>
          <p:nvPr>
            <p:ph type="title"/>
          </p:nvPr>
        </p:nvSpPr>
        <p:spPr>
          <a:xfrm>
            <a:off x="838200" y="231015"/>
            <a:ext cx="10515600" cy="1325562"/>
          </a:xfrm>
        </p:spPr>
        <p:txBody>
          <a:bodyPr>
            <a:normAutofit/>
          </a:bodyPr>
          <a:lstStyle/>
          <a:p>
            <a:pPr algn="ctr"/>
            <a:r>
              <a:rPr lang="en-US" sz="2400" b="1" dirty="0">
                <a:latin typeface="+mn-lt"/>
              </a:rPr>
              <a:t>Roadmap towards the Outcome Document of the </a:t>
            </a:r>
            <a:r>
              <a:rPr lang="en-US" sz="2400" b="1" dirty="0" smtClean="0">
                <a:latin typeface="+mn-lt"/>
              </a:rPr>
              <a:t>IYIL2019</a:t>
            </a:r>
            <a:br>
              <a:rPr lang="en-US" sz="2400" b="1" dirty="0" smtClean="0">
                <a:latin typeface="+mn-lt"/>
              </a:rPr>
            </a:br>
            <a:r>
              <a:rPr lang="es-ES" sz="2400" b="1" dirty="0">
                <a:solidFill>
                  <a:schemeClr val="tx2"/>
                </a:solidFill>
                <a:latin typeface="+mn-lt"/>
              </a:rPr>
              <a:t>Hoja de ruta hacia el documento de resultados del </a:t>
            </a:r>
            <a:r>
              <a:rPr lang="es-ES" sz="2400" b="1" dirty="0" smtClean="0">
                <a:solidFill>
                  <a:schemeClr val="tx2"/>
                </a:solidFill>
                <a:latin typeface="+mn-lt"/>
              </a:rPr>
              <a:t>AILI2019</a:t>
            </a:r>
            <a:endParaRPr lang="en-US" sz="2400" b="1" dirty="0">
              <a:solidFill>
                <a:schemeClr val="tx2"/>
              </a:solidFill>
              <a:latin typeface="+mn-lt"/>
            </a:endParaRPr>
          </a:p>
        </p:txBody>
      </p:sp>
      <p:sp>
        <p:nvSpPr>
          <p:cNvPr id="21" name="TextBox 20"/>
          <p:cNvSpPr txBox="1"/>
          <p:nvPr/>
        </p:nvSpPr>
        <p:spPr>
          <a:xfrm>
            <a:off x="503766" y="1477424"/>
            <a:ext cx="11184467" cy="584775"/>
          </a:xfrm>
          <a:prstGeom prst="rect">
            <a:avLst/>
          </a:prstGeom>
          <a:noFill/>
        </p:spPr>
        <p:txBody>
          <a:bodyPr wrap="square" rtlCol="0">
            <a:spAutoFit/>
          </a:bodyPr>
          <a:lstStyle/>
          <a:p>
            <a:pPr algn="ctr"/>
            <a:r>
              <a:rPr lang="en-US" sz="1600" b="1" dirty="0"/>
              <a:t>Drafting	                                     Contribution                            Finalization 	</a:t>
            </a:r>
            <a:r>
              <a:rPr lang="en-US" sz="1600" b="1" dirty="0" smtClean="0"/>
              <a:t>	Presentation</a:t>
            </a:r>
            <a:r>
              <a:rPr lang="en-US" sz="1600" b="1" dirty="0"/>
              <a:t>	 </a:t>
            </a:r>
            <a:r>
              <a:rPr lang="en-US" sz="1600" b="1" dirty="0" smtClean="0"/>
              <a:t>Dissemination</a:t>
            </a:r>
            <a:br>
              <a:rPr lang="en-US" sz="1600" b="1" dirty="0" smtClean="0"/>
            </a:br>
            <a:r>
              <a:rPr lang="en-US" sz="1600" b="1" dirty="0" smtClean="0"/>
              <a:t> </a:t>
            </a:r>
            <a:r>
              <a:rPr lang="es-ES" sz="1600" b="1" dirty="0" smtClean="0">
                <a:solidFill>
                  <a:schemeClr val="tx2"/>
                </a:solidFill>
              </a:rPr>
              <a:t>Redacción 		Contribución 		Finalización 	Presentación 	Difusión</a:t>
            </a:r>
            <a:endParaRPr lang="en-US" sz="1600" b="1" dirty="0">
              <a:solidFill>
                <a:schemeClr val="tx2"/>
              </a:solidFill>
            </a:endParaRPr>
          </a:p>
        </p:txBody>
      </p:sp>
      <p:sp>
        <p:nvSpPr>
          <p:cNvPr id="4" name="Pentagon 3"/>
          <p:cNvSpPr/>
          <p:nvPr/>
        </p:nvSpPr>
        <p:spPr>
          <a:xfrm>
            <a:off x="211402" y="2229067"/>
            <a:ext cx="3411592" cy="954262"/>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a:r>
            <a:br>
              <a:rPr lang="en-US" sz="1400" dirty="0">
                <a:solidFill>
                  <a:schemeClr val="tx1"/>
                </a:solidFill>
              </a:rPr>
            </a:br>
            <a:r>
              <a:rPr lang="en-US" sz="1400" dirty="0">
                <a:solidFill>
                  <a:schemeClr val="tx1"/>
                </a:solidFill>
              </a:rPr>
              <a:t>PRELIMINARY IDEAS</a:t>
            </a:r>
            <a:br>
              <a:rPr lang="en-US" sz="1400" dirty="0">
                <a:solidFill>
                  <a:schemeClr val="tx1"/>
                </a:solidFill>
              </a:rPr>
            </a:br>
            <a:r>
              <a:rPr lang="en-US" sz="1400" dirty="0">
                <a:solidFill>
                  <a:schemeClr val="tx1"/>
                </a:solidFill>
              </a:rPr>
              <a:t>Side event</a:t>
            </a:r>
            <a:br>
              <a:rPr lang="en-US" sz="1400" dirty="0">
                <a:solidFill>
                  <a:schemeClr val="tx1"/>
                </a:solidFill>
              </a:rPr>
            </a:br>
            <a:r>
              <a:rPr lang="en-US" sz="1400" dirty="0">
                <a:solidFill>
                  <a:schemeClr val="tx1"/>
                </a:solidFill>
              </a:rPr>
              <a:t>UNPFII April 2019 and EMRIP July 2019</a:t>
            </a:r>
          </a:p>
          <a:p>
            <a:pPr algn="ctr"/>
            <a:endParaRPr lang="en-US" sz="1400" dirty="0"/>
          </a:p>
        </p:txBody>
      </p:sp>
      <p:sp>
        <p:nvSpPr>
          <p:cNvPr id="28" name="Pentagon 27"/>
          <p:cNvSpPr/>
          <p:nvPr/>
        </p:nvSpPr>
        <p:spPr>
          <a:xfrm>
            <a:off x="211402" y="3320643"/>
            <a:ext cx="3411592" cy="954262"/>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a:r>
            <a:br>
              <a:rPr lang="en-US" sz="1400" dirty="0">
                <a:solidFill>
                  <a:schemeClr val="tx1"/>
                </a:solidFill>
              </a:rPr>
            </a:br>
            <a:r>
              <a:rPr lang="en-US" sz="1400" dirty="0">
                <a:solidFill>
                  <a:schemeClr val="tx1"/>
                </a:solidFill>
              </a:rPr>
              <a:t>DRAFT DOCUMENT </a:t>
            </a:r>
            <a:br>
              <a:rPr lang="en-US" sz="1400" dirty="0">
                <a:solidFill>
                  <a:schemeClr val="tx1"/>
                </a:solidFill>
              </a:rPr>
            </a:br>
            <a:r>
              <a:rPr lang="en-US" sz="1400" dirty="0">
                <a:solidFill>
                  <a:schemeClr val="tx1"/>
                </a:solidFill>
              </a:rPr>
              <a:t>Steering Committee meetings</a:t>
            </a:r>
            <a:br>
              <a:rPr lang="en-US" sz="1400" dirty="0">
                <a:solidFill>
                  <a:schemeClr val="tx1"/>
                </a:solidFill>
              </a:rPr>
            </a:br>
            <a:r>
              <a:rPr lang="en-US" sz="1400" dirty="0">
                <a:solidFill>
                  <a:schemeClr val="tx1"/>
                </a:solidFill>
              </a:rPr>
              <a:t>June, July and October 2019</a:t>
            </a:r>
          </a:p>
          <a:p>
            <a:pPr algn="ctr"/>
            <a:endParaRPr lang="en-US" sz="1400" dirty="0"/>
          </a:p>
        </p:txBody>
      </p:sp>
      <p:sp>
        <p:nvSpPr>
          <p:cNvPr id="29" name="Pentagon 28"/>
          <p:cNvSpPr/>
          <p:nvPr/>
        </p:nvSpPr>
        <p:spPr>
          <a:xfrm>
            <a:off x="211402" y="4412219"/>
            <a:ext cx="3411592" cy="954262"/>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a:r>
            <a:br>
              <a:rPr lang="en-US" sz="1400" dirty="0">
                <a:solidFill>
                  <a:schemeClr val="tx1"/>
                </a:solidFill>
              </a:rPr>
            </a:br>
            <a:r>
              <a:rPr lang="en-US" sz="1400" dirty="0">
                <a:solidFill>
                  <a:schemeClr val="tx1"/>
                </a:solidFill>
              </a:rPr>
              <a:t>DRAFT DOCUMENT </a:t>
            </a:r>
            <a:br>
              <a:rPr lang="en-US" sz="1400" dirty="0">
                <a:solidFill>
                  <a:schemeClr val="tx1"/>
                </a:solidFill>
              </a:rPr>
            </a:br>
            <a:r>
              <a:rPr lang="en-US" sz="1400" dirty="0">
                <a:solidFill>
                  <a:schemeClr val="tx1"/>
                </a:solidFill>
              </a:rPr>
              <a:t>Open-ended drafting group </a:t>
            </a:r>
            <a:br>
              <a:rPr lang="en-US" sz="1400" dirty="0">
                <a:solidFill>
                  <a:schemeClr val="tx1"/>
                </a:solidFill>
              </a:rPr>
            </a:br>
            <a:r>
              <a:rPr lang="en-US" sz="1400" dirty="0">
                <a:solidFill>
                  <a:schemeClr val="tx1"/>
                </a:solidFill>
              </a:rPr>
              <a:t>June – August 2019</a:t>
            </a:r>
          </a:p>
          <a:p>
            <a:pPr algn="ctr"/>
            <a:endParaRPr lang="en-US" sz="1400" dirty="0"/>
          </a:p>
        </p:txBody>
      </p:sp>
      <p:sp>
        <p:nvSpPr>
          <p:cNvPr id="30" name="Pentagon 29"/>
          <p:cNvSpPr/>
          <p:nvPr/>
        </p:nvSpPr>
        <p:spPr>
          <a:xfrm>
            <a:off x="211402" y="5493617"/>
            <a:ext cx="6539354" cy="1112294"/>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a:r>
            <a:br>
              <a:rPr lang="en-US" sz="1400" dirty="0">
                <a:solidFill>
                  <a:schemeClr val="tx1"/>
                </a:solidFill>
              </a:rPr>
            </a:br>
            <a:endParaRPr lang="en-US" sz="1400" dirty="0">
              <a:solidFill>
                <a:schemeClr val="tx1"/>
              </a:solidFill>
            </a:endParaRPr>
          </a:p>
          <a:p>
            <a:pPr algn="ctr"/>
            <a:r>
              <a:rPr lang="en-US" sz="1400" dirty="0">
                <a:solidFill>
                  <a:schemeClr val="tx1"/>
                </a:solidFill>
              </a:rPr>
              <a:t>DRAFT DOCUMENT </a:t>
            </a:r>
            <a:br>
              <a:rPr lang="en-US" sz="1400" dirty="0">
                <a:solidFill>
                  <a:schemeClr val="tx1"/>
                </a:solidFill>
              </a:rPr>
            </a:br>
            <a:r>
              <a:rPr lang="en-US" sz="1400" dirty="0">
                <a:solidFill>
                  <a:schemeClr val="tx1"/>
                </a:solidFill>
              </a:rPr>
              <a:t>Open online consultations </a:t>
            </a:r>
            <a:br>
              <a:rPr lang="en-US" sz="1400" dirty="0">
                <a:solidFill>
                  <a:schemeClr val="tx1"/>
                </a:solidFill>
              </a:rPr>
            </a:br>
            <a:r>
              <a:rPr lang="en-US" sz="1400" dirty="0">
                <a:solidFill>
                  <a:schemeClr val="tx1"/>
                </a:solidFill>
              </a:rPr>
              <a:t>August – September 2019</a:t>
            </a:r>
          </a:p>
          <a:p>
            <a:pPr algn="ctr"/>
            <a:endParaRPr lang="en-US" sz="1400" dirty="0">
              <a:solidFill>
                <a:schemeClr val="tx1"/>
              </a:solidFill>
            </a:endParaRPr>
          </a:p>
          <a:p>
            <a:pPr algn="ctr"/>
            <a:endParaRPr lang="en-US" sz="1400" dirty="0"/>
          </a:p>
        </p:txBody>
      </p:sp>
    </p:spTree>
    <p:extLst>
      <p:ext uri="{BB962C8B-B14F-4D97-AF65-F5344CB8AC3E}">
        <p14:creationId xmlns:p14="http://schemas.microsoft.com/office/powerpoint/2010/main" val="97537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53" y="456321"/>
            <a:ext cx="11551470" cy="593950"/>
          </a:xfrm>
        </p:spPr>
        <p:txBody>
          <a:bodyPr>
            <a:normAutofit fontScale="90000"/>
          </a:bodyPr>
          <a:lstStyle/>
          <a:p>
            <a:pPr algn="ctr"/>
            <a:r>
              <a:rPr lang="en-US" sz="2800" b="1" dirty="0">
                <a:latin typeface="Arial" panose="020B0604020202020204" pitchFamily="34" charset="0"/>
                <a:cs typeface="Arial" panose="020B0604020202020204" pitchFamily="34" charset="0"/>
              </a:rPr>
              <a:t>Logical framework of the Strategic Outcome </a:t>
            </a:r>
            <a:r>
              <a:rPr lang="en-US" sz="2800" b="1" dirty="0">
                <a:latin typeface="Arial" panose="020B0604020202020204" pitchFamily="34" charset="0"/>
                <a:cs typeface="Arial" panose="020B0604020202020204" pitchFamily="34" charset="0"/>
              </a:rPr>
              <a:t>Document </a:t>
            </a:r>
            <a:br>
              <a:rPr lang="en-US" sz="2800" b="1" dirty="0">
                <a:latin typeface="Arial" panose="020B0604020202020204" pitchFamily="34" charset="0"/>
                <a:cs typeface="Arial" panose="020B0604020202020204" pitchFamily="34" charset="0"/>
              </a:rPr>
            </a:br>
            <a:r>
              <a:rPr lang="en-US" sz="2800" b="1" dirty="0">
                <a:solidFill>
                  <a:schemeClr val="tx2"/>
                </a:solidFill>
                <a:latin typeface="Arial" panose="020B0604020202020204" pitchFamily="34" charset="0"/>
                <a:cs typeface="Arial" panose="020B0604020202020204" pitchFamily="34" charset="0"/>
              </a:rPr>
              <a:t>Marco </a:t>
            </a:r>
            <a:r>
              <a:rPr lang="en-US" sz="2800" b="1" dirty="0" err="1">
                <a:solidFill>
                  <a:schemeClr val="tx2"/>
                </a:solidFill>
                <a:latin typeface="Arial" panose="020B0604020202020204" pitchFamily="34" charset="0"/>
                <a:cs typeface="Arial" panose="020B0604020202020204" pitchFamily="34" charset="0"/>
              </a:rPr>
              <a:t>lógico</a:t>
            </a:r>
            <a:r>
              <a:rPr lang="en-US" sz="2800" b="1" dirty="0">
                <a:solidFill>
                  <a:schemeClr val="tx2"/>
                </a:solidFill>
                <a:latin typeface="Arial" panose="020B0604020202020204" pitchFamily="34" charset="0"/>
                <a:cs typeface="Arial" panose="020B0604020202020204" pitchFamily="34" charset="0"/>
              </a:rPr>
              <a:t> del </a:t>
            </a:r>
            <a:r>
              <a:rPr lang="en-US" sz="2800" b="1" dirty="0" err="1">
                <a:solidFill>
                  <a:schemeClr val="tx2"/>
                </a:solidFill>
                <a:latin typeface="Arial" panose="020B0604020202020204" pitchFamily="34" charset="0"/>
                <a:cs typeface="Arial" panose="020B0604020202020204" pitchFamily="34" charset="0"/>
              </a:rPr>
              <a:t>Documento</a:t>
            </a:r>
            <a:r>
              <a:rPr lang="en-US" sz="2800" b="1" dirty="0">
                <a:solidFill>
                  <a:schemeClr val="tx2"/>
                </a:solidFill>
                <a:latin typeface="Arial" panose="020B0604020202020204" pitchFamily="34" charset="0"/>
                <a:cs typeface="Arial" panose="020B0604020202020204" pitchFamily="34" charset="0"/>
              </a:rPr>
              <a:t> de </a:t>
            </a:r>
            <a:r>
              <a:rPr lang="en-US" sz="2800" b="1" dirty="0" err="1">
                <a:solidFill>
                  <a:schemeClr val="tx2"/>
                </a:solidFill>
                <a:latin typeface="Arial" panose="020B0604020202020204" pitchFamily="34" charset="0"/>
                <a:cs typeface="Arial" panose="020B0604020202020204" pitchFamily="34" charset="0"/>
              </a:rPr>
              <a:t>Resultados</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Estratégicos</a:t>
            </a:r>
            <a:endParaRPr lang="en-US" sz="2800" b="1" dirty="0">
              <a:solidFill>
                <a:schemeClr val="tx2"/>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9545975" y="6201285"/>
            <a:ext cx="2390960" cy="365125"/>
          </a:xfrm>
        </p:spPr>
        <p:txBody>
          <a:bodyPr/>
          <a:lstStyle/>
          <a:p>
            <a:fld id="{A7CA91B4-8D57-4C54-9079-08788AEF35DD}" type="slidenum">
              <a:rPr lang="en-US" smtClean="0"/>
              <a:t>52</a:t>
            </a:fld>
            <a:endParaRPr lang="en-US"/>
          </a:p>
        </p:txBody>
      </p:sp>
      <p:sp>
        <p:nvSpPr>
          <p:cNvPr id="6" name="Rectangle 5"/>
          <p:cNvSpPr/>
          <p:nvPr/>
        </p:nvSpPr>
        <p:spPr>
          <a:xfrm>
            <a:off x="385464" y="1378517"/>
            <a:ext cx="1612262" cy="211798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Rationale </a:t>
            </a:r>
            <a:br>
              <a:rPr lang="en-US" b="1" dirty="0">
                <a:solidFill>
                  <a:schemeClr val="tx1"/>
                </a:solidFill>
              </a:rPr>
            </a:br>
            <a:r>
              <a:rPr lang="en-US" b="1" dirty="0" err="1">
                <a:solidFill>
                  <a:schemeClr val="tx2"/>
                </a:solidFill>
              </a:rPr>
              <a:t>Fundamento</a:t>
            </a:r>
            <a:r>
              <a:rPr lang="en-US" b="1" dirty="0">
                <a:solidFill>
                  <a:schemeClr val="tx2"/>
                </a:solidFill>
              </a:rPr>
              <a:t> </a:t>
            </a:r>
            <a:endParaRPr lang="en-US" b="1" dirty="0">
              <a:solidFill>
                <a:schemeClr val="tx2"/>
              </a:solidFill>
            </a:endParaRPr>
          </a:p>
        </p:txBody>
      </p:sp>
      <p:sp>
        <p:nvSpPr>
          <p:cNvPr id="7" name="Rectangle 6"/>
          <p:cNvSpPr/>
          <p:nvPr/>
        </p:nvSpPr>
        <p:spPr>
          <a:xfrm>
            <a:off x="385464" y="3653218"/>
            <a:ext cx="1612262" cy="302780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Insights</a:t>
            </a:r>
            <a:br>
              <a:rPr lang="en-US" b="1" dirty="0">
                <a:solidFill>
                  <a:schemeClr val="tx2"/>
                </a:solidFill>
              </a:rPr>
            </a:br>
            <a:r>
              <a:rPr lang="en-US" b="1" dirty="0">
                <a:solidFill>
                  <a:schemeClr val="tx1"/>
                </a:solidFill>
              </a:rPr>
              <a:t>Ideas</a:t>
            </a:r>
            <a:endParaRPr lang="en-US" b="1" dirty="0">
              <a:solidFill>
                <a:schemeClr val="tx1"/>
              </a:solidFill>
            </a:endParaRPr>
          </a:p>
        </p:txBody>
      </p:sp>
      <p:sp>
        <p:nvSpPr>
          <p:cNvPr id="10" name="Rectangle 9"/>
          <p:cNvSpPr/>
          <p:nvPr/>
        </p:nvSpPr>
        <p:spPr>
          <a:xfrm>
            <a:off x="2156304" y="2274991"/>
            <a:ext cx="2162201" cy="44060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1600" dirty="0">
                <a:solidFill>
                  <a:schemeClr val="tx1"/>
                </a:solidFill>
              </a:rPr>
              <a:t>Development</a:t>
            </a:r>
          </a:p>
          <a:p>
            <a:pPr marL="342900" indent="-342900">
              <a:buFont typeface="+mj-lt"/>
              <a:buAutoNum type="arabicPeriod"/>
            </a:pPr>
            <a:r>
              <a:rPr lang="en-US" sz="1600" dirty="0">
                <a:solidFill>
                  <a:schemeClr val="tx1"/>
                </a:solidFill>
              </a:rPr>
              <a:t>Human rights</a:t>
            </a:r>
          </a:p>
          <a:p>
            <a:pPr marL="342900" indent="-342900">
              <a:buFont typeface="+mj-lt"/>
              <a:buAutoNum type="arabicPeriod"/>
            </a:pPr>
            <a:r>
              <a:rPr lang="en-US" sz="1600" dirty="0">
                <a:solidFill>
                  <a:schemeClr val="tx1"/>
                </a:solidFill>
              </a:rPr>
              <a:t>Strategies</a:t>
            </a:r>
          </a:p>
          <a:p>
            <a:pPr marL="342900" indent="-342900">
              <a:buFont typeface="+mj-lt"/>
              <a:buAutoNum type="arabicPeriod"/>
            </a:pPr>
            <a:r>
              <a:rPr lang="en-US" sz="1600" dirty="0">
                <a:solidFill>
                  <a:schemeClr val="tx1"/>
                </a:solidFill>
              </a:rPr>
              <a:t>Empowerment</a:t>
            </a:r>
          </a:p>
          <a:p>
            <a:pPr marL="342900" indent="-342900">
              <a:buFont typeface="+mj-lt"/>
              <a:buAutoNum type="arabicPeriod"/>
            </a:pPr>
            <a:r>
              <a:rPr lang="en-US" sz="1600" dirty="0">
                <a:solidFill>
                  <a:schemeClr val="tx1"/>
                </a:solidFill>
              </a:rPr>
              <a:t>Progress </a:t>
            </a:r>
          </a:p>
          <a:p>
            <a:pPr marL="342900" indent="-342900">
              <a:buFont typeface="+mj-lt"/>
              <a:buAutoNum type="arabicPeriod"/>
            </a:pPr>
            <a:r>
              <a:rPr lang="en-US" sz="1600" dirty="0">
                <a:solidFill>
                  <a:schemeClr val="tx1"/>
                </a:solidFill>
              </a:rPr>
              <a:t>Synergy </a:t>
            </a:r>
          </a:p>
          <a:p>
            <a:pPr marL="342900" indent="-342900">
              <a:buFont typeface="+mj-lt"/>
              <a:buAutoNum type="arabicPeriod"/>
            </a:pPr>
            <a:r>
              <a:rPr lang="en-US" sz="1600" dirty="0" smtClean="0">
                <a:solidFill>
                  <a:schemeClr val="tx1"/>
                </a:solidFill>
              </a:rPr>
              <a:t>Sustainability</a:t>
            </a:r>
          </a:p>
          <a:p>
            <a:endParaRPr lang="en-US" sz="1600" dirty="0" smtClean="0">
              <a:solidFill>
                <a:schemeClr val="tx1"/>
              </a:solidFill>
            </a:endParaRPr>
          </a:p>
          <a:p>
            <a:pPr marL="342900" indent="-342900">
              <a:buFont typeface="+mj-lt"/>
              <a:buAutoNum type="arabicPeriod"/>
            </a:pPr>
            <a:r>
              <a:rPr lang="es-ES" sz="1600" dirty="0">
                <a:solidFill>
                  <a:schemeClr val="tx1"/>
                </a:solidFill>
              </a:rPr>
              <a:t>Desarrollo</a:t>
            </a:r>
          </a:p>
          <a:p>
            <a:pPr marL="342900" indent="-342900">
              <a:buFont typeface="+mj-lt"/>
              <a:buAutoNum type="arabicPeriod"/>
            </a:pPr>
            <a:r>
              <a:rPr lang="es-ES" sz="1600" dirty="0">
                <a:solidFill>
                  <a:schemeClr val="tx1"/>
                </a:solidFill>
              </a:rPr>
              <a:t>Derechos humanos</a:t>
            </a:r>
          </a:p>
          <a:p>
            <a:pPr marL="342900" indent="-342900">
              <a:buFont typeface="+mj-lt"/>
              <a:buAutoNum type="arabicPeriod"/>
            </a:pPr>
            <a:r>
              <a:rPr lang="es-ES" sz="1600" dirty="0">
                <a:solidFill>
                  <a:schemeClr val="tx1"/>
                </a:solidFill>
              </a:rPr>
              <a:t>Estrategias</a:t>
            </a:r>
          </a:p>
          <a:p>
            <a:pPr marL="342900" indent="-342900">
              <a:buFont typeface="+mj-lt"/>
              <a:buAutoNum type="arabicPeriod"/>
            </a:pPr>
            <a:r>
              <a:rPr lang="es-ES" sz="1600" dirty="0">
                <a:solidFill>
                  <a:schemeClr val="tx1"/>
                </a:solidFill>
              </a:rPr>
              <a:t>Empoderamiento</a:t>
            </a:r>
          </a:p>
          <a:p>
            <a:pPr marL="342900" indent="-342900">
              <a:buFont typeface="+mj-lt"/>
              <a:buAutoNum type="arabicPeriod"/>
            </a:pPr>
            <a:r>
              <a:rPr lang="es-ES" sz="1600" dirty="0">
                <a:solidFill>
                  <a:schemeClr val="tx1"/>
                </a:solidFill>
              </a:rPr>
              <a:t>Progreso </a:t>
            </a:r>
          </a:p>
          <a:p>
            <a:pPr marL="342900" indent="-342900">
              <a:buFont typeface="+mj-lt"/>
              <a:buAutoNum type="arabicPeriod"/>
            </a:pPr>
            <a:r>
              <a:rPr lang="es-ES" sz="1600" dirty="0">
                <a:solidFill>
                  <a:schemeClr val="tx1"/>
                </a:solidFill>
              </a:rPr>
              <a:t>Sinergia </a:t>
            </a:r>
          </a:p>
          <a:p>
            <a:pPr marL="342900" indent="-342900">
              <a:buFont typeface="+mj-lt"/>
              <a:buAutoNum type="arabicPeriod"/>
            </a:pPr>
            <a:r>
              <a:rPr lang="es-ES" sz="1600" dirty="0" smtClean="0">
                <a:solidFill>
                  <a:schemeClr val="tx1"/>
                </a:solidFill>
              </a:rPr>
              <a:t>Sostenibilidad</a:t>
            </a:r>
            <a:endParaRPr lang="es-ES" sz="1600" dirty="0">
              <a:solidFill>
                <a:schemeClr val="tx1"/>
              </a:solidFill>
            </a:endParaRPr>
          </a:p>
        </p:txBody>
      </p:sp>
      <p:sp>
        <p:nvSpPr>
          <p:cNvPr id="12" name="Rectangle 11"/>
          <p:cNvSpPr/>
          <p:nvPr/>
        </p:nvSpPr>
        <p:spPr>
          <a:xfrm>
            <a:off x="2145018" y="1381103"/>
            <a:ext cx="2162201" cy="77572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Conclusions </a:t>
            </a:r>
            <a:r>
              <a:rPr lang="en-US" b="1" dirty="0">
                <a:solidFill>
                  <a:schemeClr val="tx1"/>
                </a:solidFill>
              </a:rPr>
              <a:t/>
            </a:r>
            <a:br>
              <a:rPr lang="en-US" b="1" dirty="0">
                <a:solidFill>
                  <a:schemeClr val="tx1"/>
                </a:solidFill>
              </a:rPr>
            </a:br>
            <a:r>
              <a:rPr lang="en-US" b="1" dirty="0" err="1">
                <a:solidFill>
                  <a:schemeClr val="tx2"/>
                </a:solidFill>
              </a:rPr>
              <a:t>Conclusiones</a:t>
            </a:r>
            <a:endParaRPr lang="en-US" b="1" dirty="0">
              <a:solidFill>
                <a:schemeClr val="tx2"/>
              </a:solidFill>
            </a:endParaRPr>
          </a:p>
        </p:txBody>
      </p:sp>
      <p:sp>
        <p:nvSpPr>
          <p:cNvPr id="13" name="Rectangle 12"/>
          <p:cNvSpPr/>
          <p:nvPr/>
        </p:nvSpPr>
        <p:spPr>
          <a:xfrm>
            <a:off x="4486329" y="2274991"/>
            <a:ext cx="2230879" cy="107998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Goal </a:t>
            </a:r>
            <a:br>
              <a:rPr lang="en-US" dirty="0">
                <a:solidFill>
                  <a:schemeClr val="tx1"/>
                </a:solidFill>
              </a:rPr>
            </a:br>
            <a:r>
              <a:rPr lang="en-US" dirty="0" err="1">
                <a:solidFill>
                  <a:schemeClr val="tx2"/>
                </a:solidFill>
              </a:rPr>
              <a:t>Gol</a:t>
            </a:r>
            <a:endParaRPr lang="en-US" dirty="0">
              <a:solidFill>
                <a:schemeClr val="tx2"/>
              </a:solidFill>
            </a:endParaRPr>
          </a:p>
        </p:txBody>
      </p:sp>
      <p:sp>
        <p:nvSpPr>
          <p:cNvPr id="14" name="Rectangle 13"/>
          <p:cNvSpPr/>
          <p:nvPr/>
        </p:nvSpPr>
        <p:spPr>
          <a:xfrm>
            <a:off x="9853473" y="2274991"/>
            <a:ext cx="2083461" cy="344263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Overarching strategic </a:t>
            </a:r>
          </a:p>
          <a:p>
            <a:pPr algn="ctr"/>
            <a:r>
              <a:rPr lang="en-US" dirty="0">
                <a:latin typeface="Arial" panose="020B0604020202020204" pitchFamily="34" charset="0"/>
                <a:cs typeface="Arial" panose="020B0604020202020204" pitchFamily="34" charset="0"/>
              </a:rPr>
              <a:t>Objective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err="1">
                <a:solidFill>
                  <a:schemeClr val="tx2"/>
                </a:solidFill>
                <a:latin typeface="Arial" panose="020B0604020202020204" pitchFamily="34" charset="0"/>
                <a:cs typeface="Arial" panose="020B0604020202020204" pitchFamily="34" charset="0"/>
              </a:rPr>
              <a:t>Estratégico</a:t>
            </a:r>
            <a:r>
              <a:rPr lang="en-US" dirty="0">
                <a:solidFill>
                  <a:schemeClr val="tx2"/>
                </a:solidFill>
                <a:latin typeface="Arial" panose="020B0604020202020204" pitchFamily="34" charset="0"/>
                <a:cs typeface="Arial" panose="020B0604020202020204" pitchFamily="34" charset="0"/>
              </a:rPr>
              <a:t> </a:t>
            </a:r>
            <a:r>
              <a:rPr lang="en-US" dirty="0" err="1">
                <a:solidFill>
                  <a:schemeClr val="tx2"/>
                </a:solidFill>
                <a:latin typeface="Arial" panose="020B0604020202020204" pitchFamily="34" charset="0"/>
                <a:cs typeface="Arial" panose="020B0604020202020204" pitchFamily="34" charset="0"/>
              </a:rPr>
              <a:t>saqueo</a:t>
            </a:r>
            <a:r>
              <a:rPr lang="en-US" dirty="0">
                <a:solidFill>
                  <a:schemeClr val="tx2"/>
                </a:solidFill>
                <a:latin typeface="Arial" panose="020B0604020202020204" pitchFamily="34" charset="0"/>
                <a:cs typeface="Arial" panose="020B0604020202020204" pitchFamily="34" charset="0"/>
              </a:rPr>
              <a:t> </a:t>
            </a:r>
          </a:p>
          <a:p>
            <a:pPr algn="ctr"/>
            <a:r>
              <a:rPr lang="en-US" dirty="0" err="1">
                <a:solidFill>
                  <a:schemeClr val="tx2"/>
                </a:solidFill>
                <a:latin typeface="Arial" panose="020B0604020202020204" pitchFamily="34" charset="0"/>
                <a:cs typeface="Arial" panose="020B0604020202020204" pitchFamily="34" charset="0"/>
              </a:rPr>
              <a:t>Objetivo</a:t>
            </a:r>
            <a:endParaRPr lang="en-US" dirty="0">
              <a:solidFill>
                <a:schemeClr val="tx2"/>
              </a:solidFill>
              <a:latin typeface="Arial" panose="020B0604020202020204" pitchFamily="34" charset="0"/>
              <a:cs typeface="Arial" panose="020B0604020202020204" pitchFamily="34" charset="0"/>
            </a:endParaRPr>
          </a:p>
          <a:p>
            <a:pPr algn="ctr"/>
            <a:endParaRPr lang="en-US" dirty="0">
              <a:solidFill>
                <a:schemeClr val="tx1"/>
              </a:solidFill>
            </a:endParaRPr>
          </a:p>
        </p:txBody>
      </p:sp>
      <p:sp>
        <p:nvSpPr>
          <p:cNvPr id="15" name="Rectangle 14"/>
          <p:cNvSpPr/>
          <p:nvPr/>
        </p:nvSpPr>
        <p:spPr>
          <a:xfrm>
            <a:off x="4486329" y="3446302"/>
            <a:ext cx="2230879" cy="107998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Recommendations</a:t>
            </a:r>
            <a:br>
              <a:rPr lang="en-US" dirty="0">
                <a:solidFill>
                  <a:schemeClr val="tx1"/>
                </a:solidFill>
              </a:rPr>
            </a:br>
            <a:r>
              <a:rPr lang="en-US" dirty="0" err="1">
                <a:solidFill>
                  <a:schemeClr val="tx2"/>
                </a:solidFill>
              </a:rPr>
              <a:t>Recomendaciones</a:t>
            </a:r>
            <a:endParaRPr lang="en-US" dirty="0">
              <a:solidFill>
                <a:schemeClr val="tx2"/>
              </a:solidFill>
            </a:endParaRPr>
          </a:p>
        </p:txBody>
      </p:sp>
      <p:sp>
        <p:nvSpPr>
          <p:cNvPr id="16" name="Rectangle 15"/>
          <p:cNvSpPr/>
          <p:nvPr/>
        </p:nvSpPr>
        <p:spPr>
          <a:xfrm>
            <a:off x="4486329" y="4650527"/>
            <a:ext cx="2230879" cy="106983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Suggested </a:t>
            </a:r>
            <a:r>
              <a:rPr lang="en-US" dirty="0">
                <a:solidFill>
                  <a:schemeClr val="tx1"/>
                </a:solidFill>
              </a:rPr>
              <a:t>actions</a:t>
            </a:r>
            <a:br>
              <a:rPr lang="en-US" dirty="0">
                <a:solidFill>
                  <a:schemeClr val="tx1"/>
                </a:solidFill>
              </a:rPr>
            </a:br>
            <a:r>
              <a:rPr lang="en-US" dirty="0" err="1">
                <a:solidFill>
                  <a:schemeClr val="tx2"/>
                </a:solidFill>
              </a:rPr>
              <a:t>Acciones</a:t>
            </a:r>
            <a:r>
              <a:rPr lang="en-US" dirty="0">
                <a:solidFill>
                  <a:schemeClr val="tx2"/>
                </a:solidFill>
              </a:rPr>
              <a:t> </a:t>
            </a:r>
            <a:r>
              <a:rPr lang="en-US" dirty="0" err="1">
                <a:solidFill>
                  <a:schemeClr val="tx2"/>
                </a:solidFill>
              </a:rPr>
              <a:t>sugeridas</a:t>
            </a:r>
            <a:endParaRPr lang="en-US" dirty="0">
              <a:solidFill>
                <a:schemeClr val="tx2"/>
              </a:solidFill>
            </a:endParaRPr>
          </a:p>
        </p:txBody>
      </p:sp>
      <p:sp>
        <p:nvSpPr>
          <p:cNvPr id="17" name="Rectangle 16"/>
          <p:cNvSpPr/>
          <p:nvPr/>
        </p:nvSpPr>
        <p:spPr>
          <a:xfrm>
            <a:off x="6880567" y="1392910"/>
            <a:ext cx="5056368" cy="7757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Immediate action </a:t>
            </a:r>
            <a:r>
              <a:rPr lang="en-US" b="1" dirty="0">
                <a:solidFill>
                  <a:schemeClr val="tx1"/>
                </a:solidFill>
              </a:rPr>
              <a:t/>
            </a:r>
            <a:br>
              <a:rPr lang="en-US" b="1" dirty="0">
                <a:solidFill>
                  <a:schemeClr val="tx1"/>
                </a:solidFill>
              </a:rPr>
            </a:br>
            <a:r>
              <a:rPr lang="en-US" b="1" dirty="0" err="1">
                <a:solidFill>
                  <a:schemeClr val="tx2"/>
                </a:solidFill>
              </a:rPr>
              <a:t>Acción</a:t>
            </a:r>
            <a:r>
              <a:rPr lang="en-US" b="1" dirty="0">
                <a:solidFill>
                  <a:schemeClr val="tx2"/>
                </a:solidFill>
              </a:rPr>
              <a:t> </a:t>
            </a:r>
            <a:r>
              <a:rPr lang="en-US" b="1" dirty="0" err="1">
                <a:solidFill>
                  <a:schemeClr val="tx2"/>
                </a:solidFill>
              </a:rPr>
              <a:t>inmediata</a:t>
            </a:r>
            <a:endParaRPr lang="en-US" b="1" dirty="0">
              <a:solidFill>
                <a:schemeClr val="tx2"/>
              </a:solidFill>
            </a:endParaRPr>
          </a:p>
        </p:txBody>
      </p:sp>
      <p:sp>
        <p:nvSpPr>
          <p:cNvPr id="18" name="Rectangle 17"/>
          <p:cNvSpPr/>
          <p:nvPr/>
        </p:nvSpPr>
        <p:spPr>
          <a:xfrm>
            <a:off x="4486329" y="1392910"/>
            <a:ext cx="2230879" cy="775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Future </a:t>
            </a:r>
            <a:r>
              <a:rPr lang="en-US" b="1" dirty="0">
                <a:solidFill>
                  <a:schemeClr val="tx1"/>
                </a:solidFill>
              </a:rPr>
              <a:t>steps</a:t>
            </a:r>
            <a:br>
              <a:rPr lang="en-US" b="1" dirty="0">
                <a:solidFill>
                  <a:schemeClr val="tx1"/>
                </a:solidFill>
              </a:rPr>
            </a:br>
            <a:r>
              <a:rPr lang="en-US" b="1" dirty="0" err="1">
                <a:solidFill>
                  <a:schemeClr val="tx2"/>
                </a:solidFill>
              </a:rPr>
              <a:t>Pasos</a:t>
            </a:r>
            <a:r>
              <a:rPr lang="en-US" b="1" dirty="0">
                <a:solidFill>
                  <a:schemeClr val="tx2"/>
                </a:solidFill>
              </a:rPr>
              <a:t> </a:t>
            </a:r>
            <a:r>
              <a:rPr lang="en-US" b="1" dirty="0" err="1">
                <a:solidFill>
                  <a:schemeClr val="tx2"/>
                </a:solidFill>
              </a:rPr>
              <a:t>futuros</a:t>
            </a:r>
            <a:endParaRPr lang="en-US" b="1" dirty="0">
              <a:solidFill>
                <a:schemeClr val="tx2"/>
              </a:solidFill>
            </a:endParaRPr>
          </a:p>
        </p:txBody>
      </p:sp>
      <p:sp>
        <p:nvSpPr>
          <p:cNvPr id="19" name="Rectangle 18"/>
          <p:cNvSpPr/>
          <p:nvPr/>
        </p:nvSpPr>
        <p:spPr>
          <a:xfrm>
            <a:off x="6880568" y="3081226"/>
            <a:ext cx="2809546" cy="348518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endParaRPr lang="en-US" sz="1200" dirty="0" smtClean="0">
              <a:solidFill>
                <a:schemeClr val="tx1"/>
              </a:solidFill>
            </a:endParaRPr>
          </a:p>
          <a:p>
            <a:pPr marL="171450" indent="-171450">
              <a:buFont typeface="Arial" panose="020B0604020202020204" pitchFamily="34" charset="0"/>
              <a:buChar char="•"/>
            </a:pPr>
            <a:r>
              <a:rPr lang="en-US" sz="1200" dirty="0" smtClean="0">
                <a:solidFill>
                  <a:schemeClr val="tx1"/>
                </a:solidFill>
              </a:rPr>
              <a:t>Global </a:t>
            </a:r>
            <a:r>
              <a:rPr lang="en-US" sz="1200" dirty="0">
                <a:solidFill>
                  <a:schemeClr val="tx1"/>
                </a:solidFill>
              </a:rPr>
              <a:t>challenges</a:t>
            </a:r>
          </a:p>
          <a:p>
            <a:pPr marL="171450" indent="-171450">
              <a:buFont typeface="Arial" panose="020B0604020202020204" pitchFamily="34" charset="0"/>
              <a:buChar char="•"/>
            </a:pPr>
            <a:r>
              <a:rPr lang="en-US" sz="1200" dirty="0">
                <a:solidFill>
                  <a:schemeClr val="tx1"/>
                </a:solidFill>
              </a:rPr>
              <a:t>Human Rights</a:t>
            </a:r>
          </a:p>
          <a:p>
            <a:pPr marL="171450" indent="-171450">
              <a:buFont typeface="Arial" panose="020B0604020202020204" pitchFamily="34" charset="0"/>
              <a:buChar char="•"/>
            </a:pPr>
            <a:r>
              <a:rPr lang="en-US" sz="1200" dirty="0">
                <a:solidFill>
                  <a:schemeClr val="tx1"/>
                </a:solidFill>
              </a:rPr>
              <a:t>Multi-</a:t>
            </a:r>
            <a:r>
              <a:rPr lang="en-US" sz="1200" dirty="0" err="1">
                <a:solidFill>
                  <a:schemeClr val="tx1"/>
                </a:solidFill>
              </a:rPr>
              <a:t>stakeholderism</a:t>
            </a:r>
            <a:r>
              <a:rPr lang="en-US" sz="1200" dirty="0">
                <a:solidFill>
                  <a:schemeClr val="tx1"/>
                </a:solidFill>
              </a:rPr>
              <a:t> </a:t>
            </a:r>
          </a:p>
          <a:p>
            <a:pPr marL="171450" indent="-171450">
              <a:buFont typeface="Arial" panose="020B0604020202020204" pitchFamily="34" charset="0"/>
              <a:buChar char="•"/>
            </a:pPr>
            <a:r>
              <a:rPr lang="en-US" sz="1200" dirty="0">
                <a:solidFill>
                  <a:schemeClr val="tx1"/>
                </a:solidFill>
              </a:rPr>
              <a:t>Sustainability of actions </a:t>
            </a:r>
          </a:p>
          <a:p>
            <a:pPr marL="171450" indent="-171450">
              <a:buFont typeface="Arial" panose="020B0604020202020204" pitchFamily="34" charset="0"/>
              <a:buChar char="•"/>
            </a:pPr>
            <a:r>
              <a:rPr lang="en-US" sz="1200" dirty="0">
                <a:solidFill>
                  <a:schemeClr val="tx1"/>
                </a:solidFill>
              </a:rPr>
              <a:t>Framework</a:t>
            </a:r>
          </a:p>
          <a:p>
            <a:pPr marL="171450" indent="-171450">
              <a:buFont typeface="Arial" panose="020B0604020202020204" pitchFamily="34" charset="0"/>
              <a:buChar char="•"/>
            </a:pPr>
            <a:r>
              <a:rPr lang="en-US" sz="1200" dirty="0">
                <a:solidFill>
                  <a:schemeClr val="tx1"/>
                </a:solidFill>
              </a:rPr>
              <a:t>Theory of change</a:t>
            </a:r>
          </a:p>
          <a:p>
            <a:pPr marL="171450" indent="-171450">
              <a:buFont typeface="Arial" panose="020B0604020202020204" pitchFamily="34" charset="0"/>
              <a:buChar char="•"/>
            </a:pPr>
            <a:r>
              <a:rPr lang="en-US" sz="1200" dirty="0">
                <a:solidFill>
                  <a:schemeClr val="tx1"/>
                </a:solidFill>
              </a:rPr>
              <a:t>Global agenda </a:t>
            </a:r>
          </a:p>
          <a:p>
            <a:pPr marL="171450" indent="-171450">
              <a:buFont typeface="Arial" panose="020B0604020202020204" pitchFamily="34" charset="0"/>
              <a:buChar char="•"/>
            </a:pPr>
            <a:r>
              <a:rPr lang="en-US" sz="1200" dirty="0">
                <a:solidFill>
                  <a:schemeClr val="tx1"/>
                </a:solidFill>
              </a:rPr>
              <a:t>Progress </a:t>
            </a:r>
          </a:p>
          <a:p>
            <a:pPr marL="171450" indent="-171450">
              <a:buFont typeface="Arial" panose="020B0604020202020204" pitchFamily="34" charset="0"/>
              <a:buChar char="•"/>
            </a:pPr>
            <a:r>
              <a:rPr lang="en-US" sz="1200" dirty="0">
                <a:solidFill>
                  <a:schemeClr val="tx1"/>
                </a:solidFill>
              </a:rPr>
              <a:t>Strategic </a:t>
            </a:r>
            <a:r>
              <a:rPr lang="en-US" sz="1200" dirty="0" smtClean="0">
                <a:solidFill>
                  <a:schemeClr val="tx1"/>
                </a:solidFill>
              </a:rPr>
              <a:t>action</a:t>
            </a:r>
          </a:p>
          <a:p>
            <a:pPr marL="342900" indent="-342900">
              <a:buFont typeface="Arial" panose="020B0604020202020204" pitchFamily="34" charset="0"/>
              <a:buChar char="•"/>
            </a:pPr>
            <a:endParaRPr lang="en-US" sz="1200" dirty="0" smtClean="0">
              <a:solidFill>
                <a:schemeClr val="tx1"/>
              </a:solidFill>
            </a:endParaRPr>
          </a:p>
          <a:p>
            <a:pPr marL="228600" indent="-228600">
              <a:buFont typeface="Arial" panose="020B0604020202020204" pitchFamily="34" charset="0"/>
              <a:buChar char="•"/>
            </a:pPr>
            <a:r>
              <a:rPr lang="es-ES" sz="1200" dirty="0">
                <a:solidFill>
                  <a:schemeClr val="tx2"/>
                </a:solidFill>
              </a:rPr>
              <a:t>Desafíos </a:t>
            </a:r>
            <a:r>
              <a:rPr lang="es-ES" sz="1200" dirty="0" smtClean="0">
                <a:solidFill>
                  <a:schemeClr val="tx2"/>
                </a:solidFill>
              </a:rPr>
              <a:t>globales </a:t>
            </a:r>
          </a:p>
          <a:p>
            <a:pPr marL="228600" indent="-228600">
              <a:buFont typeface="Arial" panose="020B0604020202020204" pitchFamily="34" charset="0"/>
              <a:buChar char="•"/>
            </a:pPr>
            <a:r>
              <a:rPr lang="es-ES" sz="1200" dirty="0" smtClean="0">
                <a:solidFill>
                  <a:schemeClr val="tx2"/>
                </a:solidFill>
              </a:rPr>
              <a:t>Derechos Humanos</a:t>
            </a:r>
          </a:p>
          <a:p>
            <a:pPr marL="228600" indent="-228600">
              <a:buFont typeface="Arial" panose="020B0604020202020204" pitchFamily="34" charset="0"/>
              <a:buChar char="•"/>
            </a:pPr>
            <a:r>
              <a:rPr lang="es-ES" sz="1200" dirty="0" smtClean="0">
                <a:solidFill>
                  <a:schemeClr val="tx2"/>
                </a:solidFill>
              </a:rPr>
              <a:t>Múltiples partes interesadas </a:t>
            </a:r>
            <a:endParaRPr lang="es-ES" sz="1200" dirty="0">
              <a:solidFill>
                <a:schemeClr val="tx2"/>
              </a:solidFill>
            </a:endParaRPr>
          </a:p>
          <a:p>
            <a:pPr marL="228600" indent="-228600">
              <a:buFont typeface="Arial" panose="020B0604020202020204" pitchFamily="34" charset="0"/>
              <a:buChar char="•"/>
            </a:pPr>
            <a:r>
              <a:rPr lang="es-ES" sz="1200" dirty="0">
                <a:solidFill>
                  <a:schemeClr val="tx2"/>
                </a:solidFill>
              </a:rPr>
              <a:t>Sostenibilidad de las acciones </a:t>
            </a:r>
          </a:p>
          <a:p>
            <a:pPr marL="228600" indent="-228600">
              <a:buFont typeface="Arial" panose="020B0604020202020204" pitchFamily="34" charset="0"/>
              <a:buChar char="•"/>
            </a:pPr>
            <a:r>
              <a:rPr lang="es-ES" sz="1200" dirty="0">
                <a:solidFill>
                  <a:schemeClr val="tx2"/>
                </a:solidFill>
              </a:rPr>
              <a:t>Marco de referencia</a:t>
            </a:r>
          </a:p>
          <a:p>
            <a:pPr marL="228600" indent="-228600">
              <a:buFont typeface="Arial" panose="020B0604020202020204" pitchFamily="34" charset="0"/>
              <a:buChar char="•"/>
            </a:pPr>
            <a:r>
              <a:rPr lang="es-ES" sz="1200" dirty="0">
                <a:solidFill>
                  <a:schemeClr val="tx2"/>
                </a:solidFill>
              </a:rPr>
              <a:t>Teoría del cambio</a:t>
            </a:r>
          </a:p>
          <a:p>
            <a:pPr marL="228600" indent="-228600">
              <a:buFont typeface="Arial" panose="020B0604020202020204" pitchFamily="34" charset="0"/>
              <a:buChar char="•"/>
            </a:pPr>
            <a:r>
              <a:rPr lang="es-ES" sz="1200" dirty="0">
                <a:solidFill>
                  <a:schemeClr val="tx2"/>
                </a:solidFill>
              </a:rPr>
              <a:t>Agenda global </a:t>
            </a:r>
          </a:p>
          <a:p>
            <a:pPr marL="228600" indent="-228600">
              <a:buFont typeface="Arial" panose="020B0604020202020204" pitchFamily="34" charset="0"/>
              <a:buChar char="•"/>
            </a:pPr>
            <a:r>
              <a:rPr lang="es-ES" sz="1200" dirty="0">
                <a:solidFill>
                  <a:schemeClr val="tx2"/>
                </a:solidFill>
              </a:rPr>
              <a:t>Progreso </a:t>
            </a:r>
          </a:p>
          <a:p>
            <a:pPr marL="228600" indent="-228600">
              <a:buFont typeface="Arial" panose="020B0604020202020204" pitchFamily="34" charset="0"/>
              <a:buChar char="•"/>
            </a:pPr>
            <a:r>
              <a:rPr lang="es-ES" sz="1200" dirty="0">
                <a:solidFill>
                  <a:schemeClr val="tx2"/>
                </a:solidFill>
              </a:rPr>
              <a:t>Acción estratégica</a:t>
            </a:r>
          </a:p>
          <a:p>
            <a:pPr marL="342900" indent="-342900">
              <a:buFont typeface="+mj-lt"/>
              <a:buAutoNum type="arabicPeriod"/>
            </a:pPr>
            <a:endParaRPr lang="en-US" sz="1400" dirty="0">
              <a:solidFill>
                <a:schemeClr val="tx1"/>
              </a:solidFill>
            </a:endParaRPr>
          </a:p>
        </p:txBody>
      </p:sp>
      <p:sp>
        <p:nvSpPr>
          <p:cNvPr id="20" name="Rectangle 19"/>
          <p:cNvSpPr/>
          <p:nvPr/>
        </p:nvSpPr>
        <p:spPr>
          <a:xfrm>
            <a:off x="6880567" y="2274991"/>
            <a:ext cx="2809547" cy="69334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Arguments</a:t>
            </a:r>
            <a:br>
              <a:rPr lang="en-US" dirty="0">
                <a:solidFill>
                  <a:schemeClr val="tx1"/>
                </a:solidFill>
              </a:rPr>
            </a:br>
            <a:r>
              <a:rPr lang="en-US" dirty="0" err="1">
                <a:solidFill>
                  <a:schemeClr val="tx2"/>
                </a:solidFill>
              </a:rPr>
              <a:t>Argumentos</a:t>
            </a:r>
            <a:endParaRPr lang="en-US" dirty="0">
              <a:solidFill>
                <a:schemeClr val="tx2"/>
              </a:solidFill>
            </a:endParaRPr>
          </a:p>
        </p:txBody>
      </p:sp>
    </p:spTree>
    <p:extLst>
      <p:ext uri="{BB962C8B-B14F-4D97-AF65-F5344CB8AC3E}">
        <p14:creationId xmlns:p14="http://schemas.microsoft.com/office/powerpoint/2010/main" val="75922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B9BE-F391-AE4F-A179-32364E802470}"/>
              </a:ext>
            </a:extLst>
          </p:cNvPr>
          <p:cNvSpPr>
            <a:spLocks noGrp="1"/>
          </p:cNvSpPr>
          <p:nvPr>
            <p:ph type="title"/>
          </p:nvPr>
        </p:nvSpPr>
        <p:spPr>
          <a:xfrm>
            <a:off x="838200" y="403193"/>
            <a:ext cx="10515600" cy="1325563"/>
          </a:xfrm>
        </p:spPr>
        <p:txBody>
          <a:bodyPr>
            <a:normAutofit/>
          </a:bodyPr>
          <a:lstStyle/>
          <a:p>
            <a:pPr algn="ctr"/>
            <a:r>
              <a:rPr lang="en-US" sz="2800" b="1" dirty="0">
                <a:latin typeface="+mn-lt"/>
              </a:rPr>
              <a:t>Roadmap towards the International Decade of Indigenous Languages and the integration of the needs of indigenous language users into the 2030 Agenda</a:t>
            </a:r>
            <a:endParaRPr lang="lt-LT" sz="2800" b="1" dirty="0">
              <a:latin typeface="+mn-lt"/>
            </a:endParaRPr>
          </a:p>
        </p:txBody>
      </p:sp>
      <p:graphicFrame>
        <p:nvGraphicFramePr>
          <p:cNvPr id="4" name="Table 3">
            <a:extLst>
              <a:ext uri="{FF2B5EF4-FFF2-40B4-BE49-F238E27FC236}">
                <a16:creationId xmlns:a16="http://schemas.microsoft.com/office/drawing/2014/main" id="{49A8F435-8CC5-084E-B6F3-BF22FBAE32FE}"/>
              </a:ext>
            </a:extLst>
          </p:cNvPr>
          <p:cNvGraphicFramePr>
            <a:graphicFrameLocks noGrp="1"/>
          </p:cNvGraphicFramePr>
          <p:nvPr>
            <p:extLst>
              <p:ext uri="{D42A27DB-BD31-4B8C-83A1-F6EECF244321}">
                <p14:modId xmlns:p14="http://schemas.microsoft.com/office/powerpoint/2010/main" val="1301827693"/>
              </p:ext>
            </p:extLst>
          </p:nvPr>
        </p:nvGraphicFramePr>
        <p:xfrm>
          <a:off x="402596" y="3429671"/>
          <a:ext cx="11609794" cy="2712720"/>
        </p:xfrm>
        <a:graphic>
          <a:graphicData uri="http://schemas.openxmlformats.org/drawingml/2006/table">
            <a:tbl>
              <a:tblPr firstRow="1" bandRow="1">
                <a:tableStyleId>{5C22544A-7EE6-4342-B048-85BDC9FD1C3A}</a:tableStyleId>
              </a:tblPr>
              <a:tblGrid>
                <a:gridCol w="893061">
                  <a:extLst>
                    <a:ext uri="{9D8B030D-6E8A-4147-A177-3AD203B41FA5}">
                      <a16:colId xmlns:a16="http://schemas.microsoft.com/office/drawing/2014/main" val="735536806"/>
                    </a:ext>
                  </a:extLst>
                </a:gridCol>
                <a:gridCol w="893061">
                  <a:extLst>
                    <a:ext uri="{9D8B030D-6E8A-4147-A177-3AD203B41FA5}">
                      <a16:colId xmlns:a16="http://schemas.microsoft.com/office/drawing/2014/main" val="3225154201"/>
                    </a:ext>
                  </a:extLst>
                </a:gridCol>
                <a:gridCol w="893061">
                  <a:extLst>
                    <a:ext uri="{9D8B030D-6E8A-4147-A177-3AD203B41FA5}">
                      <a16:colId xmlns:a16="http://schemas.microsoft.com/office/drawing/2014/main" val="3744900102"/>
                    </a:ext>
                  </a:extLst>
                </a:gridCol>
                <a:gridCol w="893061">
                  <a:extLst>
                    <a:ext uri="{9D8B030D-6E8A-4147-A177-3AD203B41FA5}">
                      <a16:colId xmlns:a16="http://schemas.microsoft.com/office/drawing/2014/main" val="860014665"/>
                    </a:ext>
                  </a:extLst>
                </a:gridCol>
                <a:gridCol w="893061">
                  <a:extLst>
                    <a:ext uri="{9D8B030D-6E8A-4147-A177-3AD203B41FA5}">
                      <a16:colId xmlns:a16="http://schemas.microsoft.com/office/drawing/2014/main" val="3702237222"/>
                    </a:ext>
                  </a:extLst>
                </a:gridCol>
                <a:gridCol w="893061">
                  <a:extLst>
                    <a:ext uri="{9D8B030D-6E8A-4147-A177-3AD203B41FA5}">
                      <a16:colId xmlns:a16="http://schemas.microsoft.com/office/drawing/2014/main" val="3538526017"/>
                    </a:ext>
                  </a:extLst>
                </a:gridCol>
                <a:gridCol w="893061">
                  <a:extLst>
                    <a:ext uri="{9D8B030D-6E8A-4147-A177-3AD203B41FA5}">
                      <a16:colId xmlns:a16="http://schemas.microsoft.com/office/drawing/2014/main" val="3217459781"/>
                    </a:ext>
                  </a:extLst>
                </a:gridCol>
                <a:gridCol w="893061">
                  <a:extLst>
                    <a:ext uri="{9D8B030D-6E8A-4147-A177-3AD203B41FA5}">
                      <a16:colId xmlns:a16="http://schemas.microsoft.com/office/drawing/2014/main" val="2761775398"/>
                    </a:ext>
                  </a:extLst>
                </a:gridCol>
                <a:gridCol w="893061">
                  <a:extLst>
                    <a:ext uri="{9D8B030D-6E8A-4147-A177-3AD203B41FA5}">
                      <a16:colId xmlns:a16="http://schemas.microsoft.com/office/drawing/2014/main" val="2663319262"/>
                    </a:ext>
                  </a:extLst>
                </a:gridCol>
                <a:gridCol w="893061">
                  <a:extLst>
                    <a:ext uri="{9D8B030D-6E8A-4147-A177-3AD203B41FA5}">
                      <a16:colId xmlns:a16="http://schemas.microsoft.com/office/drawing/2014/main" val="572036083"/>
                    </a:ext>
                  </a:extLst>
                </a:gridCol>
                <a:gridCol w="893062">
                  <a:extLst>
                    <a:ext uri="{9D8B030D-6E8A-4147-A177-3AD203B41FA5}">
                      <a16:colId xmlns:a16="http://schemas.microsoft.com/office/drawing/2014/main" val="1247678959"/>
                    </a:ext>
                  </a:extLst>
                </a:gridCol>
                <a:gridCol w="893061">
                  <a:extLst>
                    <a:ext uri="{9D8B030D-6E8A-4147-A177-3AD203B41FA5}">
                      <a16:colId xmlns:a16="http://schemas.microsoft.com/office/drawing/2014/main" val="2080783751"/>
                    </a:ext>
                  </a:extLst>
                </a:gridCol>
                <a:gridCol w="893061">
                  <a:extLst>
                    <a:ext uri="{9D8B030D-6E8A-4147-A177-3AD203B41FA5}">
                      <a16:colId xmlns:a16="http://schemas.microsoft.com/office/drawing/2014/main" val="2170678960"/>
                    </a:ext>
                  </a:extLst>
                </a:gridCol>
              </a:tblGrid>
              <a:tr h="466077">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2024</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2027</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40000"/>
                        <a:lumOff val="6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2029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40000"/>
                        <a:lumOff val="6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2030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40000"/>
                        <a:lumOff val="6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2031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lt-LT" sz="1400" dirty="0">
                          <a:solidFill>
                            <a:schemeClr val="tx1"/>
                          </a:solidFill>
                        </a:rPr>
                        <a:t/>
                      </a:r>
                      <a:br>
                        <a:rPr lang="lt-LT" sz="1400" dirty="0">
                          <a:solidFill>
                            <a:schemeClr val="tx1"/>
                          </a:solidFill>
                        </a:rPr>
                      </a:br>
                      <a:r>
                        <a:rPr lang="lt-LT" sz="1400" dirty="0">
                          <a:solidFill>
                            <a:schemeClr val="tx1"/>
                          </a:solidFill>
                        </a:rPr>
                        <a:t>2032/01</a:t>
                      </a:r>
                      <a:br>
                        <a:rPr lang="lt-LT" sz="1400" dirty="0">
                          <a:solidFill>
                            <a:schemeClr val="tx1"/>
                          </a:solidFill>
                        </a:rPr>
                      </a:br>
                      <a:endParaRPr lang="lt-LT"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216272"/>
                  </a:ext>
                </a:extLst>
              </a:tr>
              <a:tr h="291628">
                <a:tc gridSpan="13">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552528202"/>
                  </a:ext>
                </a:extLst>
              </a:tr>
              <a:tr h="58889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b="1" dirty="0">
                          <a:solidFill>
                            <a:schemeClr val="bg1"/>
                          </a:solidFill>
                        </a:rPr>
                        <a:t/>
                      </a:r>
                      <a:br>
                        <a:rPr lang="lt-LT" sz="1400" b="1" dirty="0">
                          <a:solidFill>
                            <a:schemeClr val="bg1"/>
                          </a:solidFill>
                        </a:rPr>
                      </a:br>
                      <a:r>
                        <a:rPr lang="lt-LT" sz="1400" b="1" dirty="0">
                          <a:solidFill>
                            <a:schemeClr val="bg1"/>
                          </a:solidFill>
                        </a:rPr>
                        <a:t>TRANSITION </a:t>
                      </a:r>
                      <a:r>
                        <a:rPr lang="lt-LT" sz="1400" b="1" dirty="0" smtClean="0">
                          <a:solidFill>
                            <a:schemeClr val="bg1"/>
                          </a:solidFill>
                        </a:rPr>
                        <a:t>PERIOD</a:t>
                      </a:r>
                      <a:r>
                        <a:rPr lang="en-US" sz="1400" b="1" dirty="0" smtClean="0">
                          <a:solidFill>
                            <a:schemeClr val="bg1"/>
                          </a:solidFill>
                        </a:rPr>
                        <a:t/>
                      </a:r>
                      <a:br>
                        <a:rPr lang="en-US" sz="1400" b="1" dirty="0" smtClean="0">
                          <a:solidFill>
                            <a:schemeClr val="bg1"/>
                          </a:solidFill>
                        </a:rPr>
                      </a:br>
                      <a:r>
                        <a:rPr lang="en-US" sz="1400" b="1" dirty="0" smtClean="0">
                          <a:solidFill>
                            <a:schemeClr val="tx2"/>
                          </a:solidFill>
                        </a:rPr>
                        <a:t>PERÍODO DE TRANSICIÓN</a:t>
                      </a:r>
                      <a:endParaRPr lang="lt-LT" sz="1400" b="1" dirty="0">
                        <a:solidFill>
                          <a:schemeClr val="tx2"/>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75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mn-lt"/>
                          <a:ea typeface="+mn-ea"/>
                          <a:cs typeface="+mn-cs"/>
                        </a:rPr>
                        <a:t/>
                      </a:r>
                      <a:br>
                        <a:rPr lang="en-US" sz="1400" b="1" kern="1200" dirty="0">
                          <a:solidFill>
                            <a:schemeClr val="bg1"/>
                          </a:solidFill>
                          <a:effectLst/>
                          <a:latin typeface="+mn-lt"/>
                          <a:ea typeface="+mn-ea"/>
                          <a:cs typeface="+mn-cs"/>
                        </a:rPr>
                      </a:br>
                      <a:r>
                        <a:rPr lang="en-US" sz="1400" b="1" kern="1200" dirty="0">
                          <a:solidFill>
                            <a:schemeClr val="bg1"/>
                          </a:solidFill>
                          <a:effectLst/>
                          <a:latin typeface="+mn-lt"/>
                          <a:ea typeface="+mn-ea"/>
                          <a:cs typeface="+mn-cs"/>
                        </a:rPr>
                        <a:t>SCALE UP </a:t>
                      </a:r>
                      <a:r>
                        <a:rPr lang="en-US" sz="1400" b="1" kern="1200" dirty="0" smtClean="0">
                          <a:solidFill>
                            <a:schemeClr val="bg1"/>
                          </a:solidFill>
                          <a:effectLst/>
                          <a:latin typeface="+mn-lt"/>
                          <a:ea typeface="+mn-ea"/>
                          <a:cs typeface="+mn-cs"/>
                        </a:rPr>
                        <a:t>PERIOD</a:t>
                      </a:r>
                      <a:br>
                        <a:rPr lang="en-US" sz="1400" b="1" kern="1200" dirty="0" smtClean="0">
                          <a:solidFill>
                            <a:schemeClr val="bg1"/>
                          </a:solidFill>
                          <a:effectLst/>
                          <a:latin typeface="+mn-lt"/>
                          <a:ea typeface="+mn-ea"/>
                          <a:cs typeface="+mn-cs"/>
                        </a:rPr>
                      </a:br>
                      <a:r>
                        <a:rPr lang="en-US" sz="1400" b="1" kern="1200" dirty="0" smtClean="0">
                          <a:solidFill>
                            <a:schemeClr val="tx2">
                              <a:lumMod val="20000"/>
                              <a:lumOff val="80000"/>
                            </a:schemeClr>
                          </a:solidFill>
                          <a:effectLst/>
                          <a:latin typeface="+mn-lt"/>
                          <a:ea typeface="+mn-ea"/>
                          <a:cs typeface="+mn-cs"/>
                        </a:rPr>
                        <a:t>PERÍODO DE AMPLIACIÓN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smtClean="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bg1"/>
                          </a:solidFill>
                          <a:effectLst/>
                          <a:latin typeface="+mn-lt"/>
                          <a:ea typeface="+mn-ea"/>
                          <a:cs typeface="+mn-cs"/>
                        </a:rPr>
                        <a:t> </a:t>
                      </a:r>
                      <a:endParaRPr lang="en-US" sz="1400" b="1" kern="1200" dirty="0">
                        <a:solidFill>
                          <a:schemeClr val="bg1"/>
                        </a:solidFill>
                        <a:effectLst/>
                        <a:latin typeface="+mn-lt"/>
                        <a:ea typeface="+mn-ea"/>
                        <a:cs typeface="+mn-cs"/>
                      </a:endParaRPr>
                    </a:p>
                    <a:p>
                      <a:pPr algn="ctr"/>
                      <a:endParaRPr lang="lt-LT" sz="1400" b="1" dirty="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b="1" dirty="0">
                          <a:solidFill>
                            <a:schemeClr val="bg1"/>
                          </a:solidFill>
                        </a:rPr>
                        <a:t/>
                      </a:r>
                      <a:br>
                        <a:rPr lang="lt-LT" sz="1400" b="1" dirty="0">
                          <a:solidFill>
                            <a:schemeClr val="bg1"/>
                          </a:solidFill>
                        </a:rPr>
                      </a:br>
                      <a:r>
                        <a:rPr lang="lt-LT" sz="1400" b="1" dirty="0">
                          <a:solidFill>
                            <a:schemeClr val="bg1"/>
                          </a:solidFill>
                        </a:rPr>
                        <a:t>MID TERM </a:t>
                      </a:r>
                      <a:r>
                        <a:rPr lang="lt-LT" sz="1400" b="1" dirty="0" smtClean="0">
                          <a:solidFill>
                            <a:schemeClr val="bg1"/>
                          </a:solidFill>
                        </a:rPr>
                        <a:t>REVIEW</a:t>
                      </a:r>
                      <a:r>
                        <a:rPr lang="en-US" sz="1400" b="1" dirty="0" smtClean="0">
                          <a:solidFill>
                            <a:schemeClr val="bg1"/>
                          </a:solidFill>
                        </a:rPr>
                        <a:t/>
                      </a:r>
                      <a:br>
                        <a:rPr lang="en-US" sz="1400" b="1" dirty="0" smtClean="0">
                          <a:solidFill>
                            <a:schemeClr val="bg1"/>
                          </a:solidFill>
                        </a:rPr>
                      </a:br>
                      <a:endParaRPr lang="en-US" sz="1400" b="1" dirty="0" smtClean="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b="1" dirty="0" smtClean="0">
                          <a:solidFill>
                            <a:schemeClr val="tx2">
                              <a:lumMod val="20000"/>
                              <a:lumOff val="80000"/>
                            </a:schemeClr>
                          </a:solidFill>
                        </a:rPr>
                        <a:t>REVISIÓN DE </a:t>
                      </a:r>
                      <a:r>
                        <a:rPr lang="en-US" sz="1400" b="1" dirty="0" smtClean="0">
                          <a:solidFill>
                            <a:schemeClr val="tx2">
                              <a:lumMod val="20000"/>
                              <a:lumOff val="80000"/>
                            </a:schemeClr>
                          </a:solidFill>
                        </a:rPr>
                        <a:t>MEDIO TERMINO</a:t>
                      </a:r>
                      <a:endParaRPr lang="lt-LT" sz="1400" b="1" dirty="0">
                        <a:solidFill>
                          <a:schemeClr val="tx2">
                            <a:lumMod val="20000"/>
                            <a:lumOff val="80000"/>
                          </a:schemeClr>
                        </a:solidFill>
                      </a:endParaRPr>
                    </a:p>
                    <a:p>
                      <a:pPr algn="ctr"/>
                      <a:endParaRPr lang="lt-LT" sz="1400" b="1" dirty="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75000"/>
                      </a:schemeClr>
                    </a:solidFill>
                  </a:tcPr>
                </a:tc>
                <a:tc gridSpan="3">
                  <a:txBody>
                    <a:bodyPr/>
                    <a:lstStyle/>
                    <a:p>
                      <a:pPr algn="ctr"/>
                      <a:r>
                        <a:rPr lang="lt-LT" sz="1400" b="1" dirty="0">
                          <a:solidFill>
                            <a:schemeClr val="bg1"/>
                          </a:solidFill>
                        </a:rPr>
                        <a:t/>
                      </a:r>
                      <a:br>
                        <a:rPr lang="lt-LT" sz="1400" b="1" dirty="0">
                          <a:solidFill>
                            <a:schemeClr val="bg1"/>
                          </a:solidFill>
                        </a:rPr>
                      </a:br>
                      <a:r>
                        <a:rPr lang="en-US" sz="1400" b="1" kern="1200" dirty="0">
                          <a:solidFill>
                            <a:schemeClr val="bg1"/>
                          </a:solidFill>
                          <a:effectLst/>
                          <a:latin typeface="+mn-lt"/>
                          <a:ea typeface="+mn-ea"/>
                          <a:cs typeface="+mn-cs"/>
                        </a:rPr>
                        <a:t>STRATEGIC POSITIONING </a:t>
                      </a:r>
                      <a:r>
                        <a:rPr lang="en-US" sz="1400" b="1" kern="1200" dirty="0" smtClean="0">
                          <a:solidFill>
                            <a:schemeClr val="bg1"/>
                          </a:solidFill>
                          <a:effectLst/>
                          <a:latin typeface="+mn-lt"/>
                          <a:ea typeface="+mn-ea"/>
                          <a:cs typeface="+mn-cs"/>
                        </a:rPr>
                        <a:t>PERIOD</a:t>
                      </a:r>
                    </a:p>
                    <a:p>
                      <a:pPr algn="ctr"/>
                      <a:endParaRPr lang="en-US" sz="1400" b="1" kern="1200" dirty="0" smtClean="0">
                        <a:solidFill>
                          <a:schemeClr val="bg1"/>
                        </a:solidFill>
                        <a:effectLst/>
                        <a:latin typeface="+mn-lt"/>
                        <a:ea typeface="+mn-ea"/>
                        <a:cs typeface="+mn-cs"/>
                      </a:endParaRPr>
                    </a:p>
                    <a:p>
                      <a:pPr algn="ctr"/>
                      <a:r>
                        <a:rPr lang="lt-LT" sz="1400" b="1" dirty="0" smtClean="0">
                          <a:solidFill>
                            <a:schemeClr val="tx2">
                              <a:lumMod val="20000"/>
                              <a:lumOff val="80000"/>
                            </a:schemeClr>
                          </a:solidFill>
                        </a:rPr>
                        <a:t>PERÍODO DE POSICIONAMIENTO ESTRATÉGICO</a:t>
                      </a:r>
                      <a:endParaRPr lang="lt-LT" sz="1400" b="1" dirty="0">
                        <a:solidFill>
                          <a:schemeClr val="tx2">
                            <a:lumMod val="20000"/>
                            <a:lumOff val="80000"/>
                          </a:schemeClr>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50000"/>
                      </a:schemeClr>
                    </a:solidFill>
                  </a:tcPr>
                </a:tc>
                <a:tc gridSpan="2">
                  <a:txBody>
                    <a:bodyPr/>
                    <a:lstStyle/>
                    <a:p>
                      <a:pPr algn="ctr"/>
                      <a:r>
                        <a:rPr lang="lt-LT" sz="1400" b="1" dirty="0">
                          <a:solidFill>
                            <a:schemeClr val="bg1"/>
                          </a:solidFill>
                        </a:rPr>
                        <a:t/>
                      </a:r>
                      <a:br>
                        <a:rPr lang="lt-LT" sz="1400" b="1" dirty="0">
                          <a:solidFill>
                            <a:schemeClr val="bg1"/>
                          </a:solidFill>
                        </a:rPr>
                      </a:br>
                      <a:r>
                        <a:rPr lang="lt-LT" sz="1400" b="1" dirty="0" smtClean="0">
                          <a:solidFill>
                            <a:schemeClr val="bg1"/>
                          </a:solidFill>
                        </a:rPr>
                        <a:t>INTEGRATION</a:t>
                      </a: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
                      </a:r>
                      <a:br>
                        <a:rPr lang="en-US" sz="1400" b="1" dirty="0" smtClean="0">
                          <a:solidFill>
                            <a:schemeClr val="bg1"/>
                          </a:solidFill>
                        </a:rPr>
                      </a:br>
                      <a:r>
                        <a:rPr lang="en-US" sz="1400" b="1" cap="all" baseline="0" dirty="0" err="1" smtClean="0">
                          <a:solidFill>
                            <a:schemeClr val="tx2">
                              <a:lumMod val="20000"/>
                              <a:lumOff val="80000"/>
                            </a:schemeClr>
                          </a:solidFill>
                        </a:rPr>
                        <a:t>Integración</a:t>
                      </a:r>
                      <a:endParaRPr lang="lt-LT" sz="1400" b="1" cap="all" baseline="0" dirty="0">
                        <a:solidFill>
                          <a:schemeClr val="tx2">
                            <a:lumMod val="20000"/>
                            <a:lumOff val="80000"/>
                          </a:schemeClr>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75000"/>
                      </a:schemeClr>
                    </a:solidFill>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347227070"/>
                  </a:ext>
                </a:extLst>
              </a:tr>
              <a:tr h="292998">
                <a:tc gridSpan="13">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lt-LT"/>
                    </a:p>
                  </a:txBody>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lt-LT"/>
                    </a:p>
                  </a:txBody>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lt-LT"/>
                    </a:p>
                  </a:txBody>
                  <a:tcPr/>
                </a:tc>
                <a:tc hMerge="1">
                  <a:txBody>
                    <a:bodyPr/>
                    <a:lstStyle/>
                    <a:p>
                      <a:endParaRPr lang="lt-LT"/>
                    </a:p>
                  </a:txBody>
                  <a:tcPr/>
                </a:tc>
                <a:tc hMerge="1">
                  <a:txBody>
                    <a:bodyPr/>
                    <a:lstStyle/>
                    <a:p>
                      <a:pPr algn="ctr"/>
                      <a:endParaRPr lang="lt-LT"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lt-LT"/>
                    </a:p>
                  </a:txBody>
                  <a:tcPr/>
                </a:tc>
                <a:extLst>
                  <a:ext uri="{0D108BD9-81ED-4DB2-BD59-A6C34878D82A}">
                    <a16:rowId xmlns:a16="http://schemas.microsoft.com/office/drawing/2014/main" val="1924351841"/>
                  </a:ext>
                </a:extLst>
              </a:tr>
            </a:tbl>
          </a:graphicData>
        </a:graphic>
      </p:graphicFrame>
      <p:sp>
        <p:nvSpPr>
          <p:cNvPr id="3" name="Rectangle 2">
            <a:extLst>
              <a:ext uri="{FF2B5EF4-FFF2-40B4-BE49-F238E27FC236}">
                <a16:creationId xmlns:a16="http://schemas.microsoft.com/office/drawing/2014/main" id="{2AD06940-51C0-4B0A-BCC7-AFAEA2AAE952}"/>
              </a:ext>
            </a:extLst>
          </p:cNvPr>
          <p:cNvSpPr/>
          <p:nvPr/>
        </p:nvSpPr>
        <p:spPr>
          <a:xfrm>
            <a:off x="838200" y="1728756"/>
            <a:ext cx="10951204" cy="1384995"/>
          </a:xfrm>
          <a:prstGeom prst="rect">
            <a:avLst/>
          </a:prstGeom>
        </p:spPr>
        <p:txBody>
          <a:bodyPr wrap="square">
            <a:spAutoFit/>
          </a:bodyPr>
          <a:lstStyle/>
          <a:p>
            <a:r>
              <a:rPr lang="fr-FR" sz="2800" b="1" dirty="0" err="1">
                <a:solidFill>
                  <a:schemeClr val="tx2"/>
                </a:solidFill>
              </a:rPr>
              <a:t>Hoja</a:t>
            </a:r>
            <a:r>
              <a:rPr lang="fr-FR" sz="2800" b="1" dirty="0">
                <a:solidFill>
                  <a:schemeClr val="tx2"/>
                </a:solidFill>
              </a:rPr>
              <a:t> de </a:t>
            </a:r>
            <a:r>
              <a:rPr lang="fr-FR" sz="2800" b="1" dirty="0" err="1">
                <a:solidFill>
                  <a:schemeClr val="tx2"/>
                </a:solidFill>
              </a:rPr>
              <a:t>ruta</a:t>
            </a:r>
            <a:r>
              <a:rPr lang="fr-FR" sz="2800" b="1" dirty="0">
                <a:solidFill>
                  <a:schemeClr val="tx2"/>
                </a:solidFill>
              </a:rPr>
              <a:t> </a:t>
            </a:r>
            <a:r>
              <a:rPr lang="fr-FR" sz="2800" b="1" dirty="0" err="1">
                <a:solidFill>
                  <a:schemeClr val="tx2"/>
                </a:solidFill>
              </a:rPr>
              <a:t>hacia</a:t>
            </a:r>
            <a:r>
              <a:rPr lang="fr-FR" sz="2800" b="1" dirty="0">
                <a:solidFill>
                  <a:schemeClr val="tx2"/>
                </a:solidFill>
              </a:rPr>
              <a:t> el </a:t>
            </a:r>
            <a:r>
              <a:rPr lang="fr-FR" sz="2800" b="1" dirty="0" err="1">
                <a:solidFill>
                  <a:schemeClr val="tx2"/>
                </a:solidFill>
              </a:rPr>
              <a:t>Decenio</a:t>
            </a:r>
            <a:r>
              <a:rPr lang="fr-FR" sz="2800" b="1" dirty="0">
                <a:solidFill>
                  <a:schemeClr val="tx2"/>
                </a:solidFill>
              </a:rPr>
              <a:t> Internacional de las </a:t>
            </a:r>
            <a:r>
              <a:rPr lang="fr-FR" sz="2800" b="1" dirty="0" err="1">
                <a:solidFill>
                  <a:schemeClr val="tx2"/>
                </a:solidFill>
              </a:rPr>
              <a:t>Lenguas</a:t>
            </a:r>
            <a:r>
              <a:rPr lang="fr-FR" sz="2800" b="1" dirty="0">
                <a:solidFill>
                  <a:schemeClr val="tx2"/>
                </a:solidFill>
              </a:rPr>
              <a:t> </a:t>
            </a:r>
            <a:r>
              <a:rPr lang="fr-FR" sz="2800" b="1" dirty="0" err="1">
                <a:solidFill>
                  <a:schemeClr val="tx2"/>
                </a:solidFill>
              </a:rPr>
              <a:t>Indígenas</a:t>
            </a:r>
            <a:endParaRPr lang="fr-FR" sz="2800" b="1" dirty="0">
              <a:solidFill>
                <a:schemeClr val="tx2"/>
              </a:solidFill>
            </a:endParaRPr>
          </a:p>
          <a:p>
            <a:pPr algn="ctr"/>
            <a:r>
              <a:rPr lang="es-ES" sz="2800" b="1" dirty="0">
                <a:solidFill>
                  <a:schemeClr val="tx2"/>
                </a:solidFill>
              </a:rPr>
              <a:t>y la integración de las necesidades de los usuarios de lenguas indígenas en la Agenda 2030</a:t>
            </a:r>
            <a:endParaRPr lang="fr-FR" sz="2800" b="1" dirty="0">
              <a:solidFill>
                <a:schemeClr val="tx2"/>
              </a:solidFill>
            </a:endParaRPr>
          </a:p>
        </p:txBody>
      </p:sp>
      <p:sp>
        <p:nvSpPr>
          <p:cNvPr id="5" name="Slide Number Placeholder 4"/>
          <p:cNvSpPr>
            <a:spLocks noGrp="1"/>
          </p:cNvSpPr>
          <p:nvPr>
            <p:ph type="sldNum" sz="quarter" idx="12"/>
          </p:nvPr>
        </p:nvSpPr>
        <p:spPr/>
        <p:txBody>
          <a:bodyPr/>
          <a:lstStyle/>
          <a:p>
            <a:fld id="{E02FF757-2869-254B-8F09-850A09E7852D}" type="slidenum">
              <a:rPr lang="lt-LT" smtClean="0"/>
              <a:t>53</a:t>
            </a:fld>
            <a:endParaRPr lang="lt-LT"/>
          </a:p>
        </p:txBody>
      </p:sp>
    </p:spTree>
    <p:extLst>
      <p:ext uri="{BB962C8B-B14F-4D97-AF65-F5344CB8AC3E}">
        <p14:creationId xmlns:p14="http://schemas.microsoft.com/office/powerpoint/2010/main" val="966846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10D2-8731-4149-9104-EA5ECE66C434}"/>
              </a:ext>
            </a:extLst>
          </p:cNvPr>
          <p:cNvSpPr>
            <a:spLocks noGrp="1"/>
          </p:cNvSpPr>
          <p:nvPr>
            <p:ph type="title"/>
          </p:nvPr>
        </p:nvSpPr>
        <p:spPr>
          <a:xfrm>
            <a:off x="430306" y="278548"/>
            <a:ext cx="11148253" cy="2652912"/>
          </a:xfrm>
        </p:spPr>
        <p:txBody>
          <a:bodyPr>
            <a:normAutofit/>
          </a:bodyPr>
          <a:lstStyle/>
          <a:p>
            <a:pPr algn="ctr"/>
            <a:r>
              <a:rPr lang="lt-LT" sz="2800" b="1" dirty="0">
                <a:latin typeface="+mn-lt"/>
                <a:ea typeface="Helvetica Neue" panose="02000503000000020004" pitchFamily="2" charset="0"/>
                <a:cs typeface="Helvetica Neue" panose="02000503000000020004" pitchFamily="2" charset="0"/>
              </a:rPr>
              <a:t>“Leaving no one behind“ </a:t>
            </a:r>
            <a:br>
              <a:rPr lang="lt-LT" sz="2800" b="1" dirty="0">
                <a:latin typeface="+mn-lt"/>
                <a:ea typeface="Helvetica Neue" panose="02000503000000020004" pitchFamily="2" charset="0"/>
                <a:cs typeface="Helvetica Neue" panose="02000503000000020004" pitchFamily="2" charset="0"/>
              </a:rPr>
            </a:br>
            <a:r>
              <a:rPr lang="lt-LT" sz="2800" dirty="0">
                <a:latin typeface="+mn-lt"/>
                <a:ea typeface="Helvetica Neue" panose="02000503000000020004" pitchFamily="2" charset="0"/>
                <a:cs typeface="Helvetica Neue" panose="02000503000000020004" pitchFamily="2" charset="0"/>
              </a:rPr>
              <a:t/>
            </a:r>
            <a:br>
              <a:rPr lang="lt-LT" sz="2800" dirty="0">
                <a:latin typeface="+mn-lt"/>
                <a:ea typeface="Helvetica Neue" panose="02000503000000020004" pitchFamily="2" charset="0"/>
                <a:cs typeface="Helvetica Neue" panose="02000503000000020004" pitchFamily="2" charset="0"/>
              </a:rPr>
            </a:br>
            <a:r>
              <a:rPr lang="lt-LT" sz="2800" b="1" dirty="0">
                <a:latin typeface="+mn-lt"/>
                <a:ea typeface="Helvetica Neue" panose="02000503000000020004" pitchFamily="2" charset="0"/>
                <a:cs typeface="Helvetica Neue" panose="02000503000000020004" pitchFamily="2" charset="0"/>
              </a:rPr>
              <a:t>It is not </a:t>
            </a:r>
            <a:r>
              <a:rPr lang="en-US" sz="2800" b="1" dirty="0">
                <a:latin typeface="+mn-lt"/>
                <a:ea typeface="Helvetica Neue" panose="02000503000000020004" pitchFamily="2" charset="0"/>
                <a:cs typeface="Helvetica Neue" panose="02000503000000020004" pitchFamily="2" charset="0"/>
              </a:rPr>
              <a:t>only </a:t>
            </a:r>
            <a:r>
              <a:rPr lang="lt-LT" sz="2800" b="1" dirty="0">
                <a:latin typeface="+mn-lt"/>
                <a:ea typeface="Helvetica Neue" panose="02000503000000020004" pitchFamily="2" charset="0"/>
                <a:cs typeface="Helvetica Neue" panose="02000503000000020004" pitchFamily="2" charset="0"/>
              </a:rPr>
              <a:t>about languages, it is about people. </a:t>
            </a:r>
            <a:br>
              <a:rPr lang="lt-LT" sz="2800" b="1" dirty="0">
                <a:latin typeface="+mn-lt"/>
                <a:ea typeface="Helvetica Neue" panose="02000503000000020004" pitchFamily="2" charset="0"/>
                <a:cs typeface="Helvetica Neue" panose="02000503000000020004" pitchFamily="2" charset="0"/>
              </a:rPr>
            </a:br>
            <a:r>
              <a:rPr lang="lt-LT" sz="2800" dirty="0">
                <a:latin typeface="+mn-lt"/>
                <a:ea typeface="Helvetica Neue" panose="02000503000000020004" pitchFamily="2" charset="0"/>
                <a:cs typeface="Helvetica Neue" panose="02000503000000020004" pitchFamily="2" charset="0"/>
              </a:rPr>
              <a:t/>
            </a:r>
            <a:br>
              <a:rPr lang="lt-LT" sz="2800" dirty="0">
                <a:latin typeface="+mn-lt"/>
                <a:ea typeface="Helvetica Neue" panose="02000503000000020004" pitchFamily="2" charset="0"/>
                <a:cs typeface="Helvetica Neue" panose="02000503000000020004" pitchFamily="2" charset="0"/>
              </a:rPr>
            </a:br>
            <a:r>
              <a:rPr lang="en-US" sz="2200" dirty="0">
                <a:latin typeface="+mn-lt"/>
                <a:ea typeface="Helvetica Neue" panose="02000503000000020004" pitchFamily="2" charset="0"/>
                <a:cs typeface="Helvetica Neue" panose="02000503000000020004" pitchFamily="2" charset="0"/>
              </a:rPr>
              <a:t>P</a:t>
            </a:r>
            <a:r>
              <a:rPr lang="lt-LT" sz="2200" dirty="0">
                <a:latin typeface="+mn-lt"/>
                <a:ea typeface="Helvetica Neue" panose="02000503000000020004" pitchFamily="2" charset="0"/>
                <a:cs typeface="Helvetica Neue" panose="02000503000000020004" pitchFamily="2" charset="0"/>
              </a:rPr>
              <a:t>eople speaking and using indigenous languages should be recognized as national strategic asset</a:t>
            </a:r>
            <a:r>
              <a:rPr lang="en-US" sz="2200" dirty="0">
                <a:latin typeface="+mn-lt"/>
                <a:ea typeface="Helvetica Neue" panose="02000503000000020004" pitchFamily="2" charset="0"/>
                <a:cs typeface="Helvetica Neue" panose="02000503000000020004" pitchFamily="2" charset="0"/>
              </a:rPr>
              <a:t>s who have the right to </a:t>
            </a:r>
            <a:r>
              <a:rPr lang="lt-LT" sz="2200" dirty="0">
                <a:latin typeface="+mn-lt"/>
                <a:ea typeface="Helvetica Neue" panose="02000503000000020004" pitchFamily="2" charset="0"/>
                <a:cs typeface="Helvetica Neue" panose="02000503000000020004" pitchFamily="2" charset="0"/>
              </a:rPr>
              <a:t>be protected, supported and empowered</a:t>
            </a:r>
            <a:r>
              <a:rPr lang="en-US" sz="2200" dirty="0">
                <a:latin typeface="+mn-lt"/>
                <a:ea typeface="Helvetica Neue" panose="02000503000000020004" pitchFamily="2" charset="0"/>
                <a:cs typeface="Helvetica Neue" panose="02000503000000020004" pitchFamily="2" charset="0"/>
              </a:rPr>
              <a:t> as much as everyone else. </a:t>
            </a:r>
            <a:endParaRPr lang="lt-LT" sz="2200" dirty="0">
              <a:latin typeface="+mn-lt"/>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8EEF3A88-8C7D-404F-98CD-F0D394BEF886}"/>
              </a:ext>
            </a:extLst>
          </p:cNvPr>
          <p:cNvSpPr/>
          <p:nvPr/>
        </p:nvSpPr>
        <p:spPr>
          <a:xfrm>
            <a:off x="0" y="3109603"/>
            <a:ext cx="12192000" cy="37483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5" name="Rectangle 4">
            <a:extLst>
              <a:ext uri="{FF2B5EF4-FFF2-40B4-BE49-F238E27FC236}">
                <a16:creationId xmlns:a16="http://schemas.microsoft.com/office/drawing/2014/main" id="{E95ACAC9-9205-BF44-A961-6218767A1C55}"/>
              </a:ext>
            </a:extLst>
          </p:cNvPr>
          <p:cNvSpPr/>
          <p:nvPr/>
        </p:nvSpPr>
        <p:spPr>
          <a:xfrm>
            <a:off x="1033182" y="3631630"/>
            <a:ext cx="10125636" cy="2400657"/>
          </a:xfrm>
          <a:prstGeom prst="rect">
            <a:avLst/>
          </a:prstGeom>
        </p:spPr>
        <p:txBody>
          <a:bodyPr wrap="square">
            <a:spAutoFit/>
          </a:bodyPr>
          <a:lstStyle/>
          <a:p>
            <a:pPr algn="ctr"/>
            <a:r>
              <a:rPr lang="lt-LT" sz="2800" b="1" dirty="0">
                <a:solidFill>
                  <a:schemeClr val="accent2">
                    <a:lumMod val="50000"/>
                  </a:schemeClr>
                </a:solidFill>
              </a:rPr>
              <a:t>"</a:t>
            </a:r>
            <a:r>
              <a:rPr lang="lt-LT" sz="2800" b="1" dirty="0" err="1">
                <a:solidFill>
                  <a:schemeClr val="accent2">
                    <a:lumMod val="50000"/>
                  </a:schemeClr>
                </a:solidFill>
              </a:rPr>
              <a:t>No</a:t>
            </a:r>
            <a:r>
              <a:rPr lang="lt-LT" sz="2800" b="1" dirty="0">
                <a:solidFill>
                  <a:schemeClr val="accent2">
                    <a:lumMod val="50000"/>
                  </a:schemeClr>
                </a:solidFill>
              </a:rPr>
              <a:t> </a:t>
            </a:r>
            <a:r>
              <a:rPr lang="lt-LT" sz="2800" b="1" dirty="0" err="1">
                <a:solidFill>
                  <a:schemeClr val="accent2">
                    <a:lumMod val="50000"/>
                  </a:schemeClr>
                </a:solidFill>
              </a:rPr>
              <a:t>dejar</a:t>
            </a:r>
            <a:r>
              <a:rPr lang="lt-LT" sz="2800" b="1" dirty="0">
                <a:solidFill>
                  <a:schemeClr val="accent2">
                    <a:lumMod val="50000"/>
                  </a:schemeClr>
                </a:solidFill>
              </a:rPr>
              <a:t> a </a:t>
            </a:r>
            <a:r>
              <a:rPr lang="lt-LT" sz="2800" b="1" dirty="0" err="1">
                <a:solidFill>
                  <a:schemeClr val="accent2">
                    <a:lumMod val="50000"/>
                  </a:schemeClr>
                </a:solidFill>
              </a:rPr>
              <a:t>nadie</a:t>
            </a:r>
            <a:r>
              <a:rPr lang="lt-LT" sz="2800" b="1" dirty="0">
                <a:solidFill>
                  <a:schemeClr val="accent2">
                    <a:lumMod val="50000"/>
                  </a:schemeClr>
                </a:solidFill>
              </a:rPr>
              <a:t> </a:t>
            </a:r>
            <a:r>
              <a:rPr lang="lt-LT" sz="2800" b="1" dirty="0" err="1">
                <a:solidFill>
                  <a:schemeClr val="accent2">
                    <a:lumMod val="50000"/>
                  </a:schemeClr>
                </a:solidFill>
              </a:rPr>
              <a:t>atrás</a:t>
            </a:r>
            <a:r>
              <a:rPr lang="lt-LT" sz="2800" b="1" dirty="0">
                <a:solidFill>
                  <a:schemeClr val="accent2">
                    <a:lumMod val="50000"/>
                  </a:schemeClr>
                </a:solidFill>
              </a:rPr>
              <a:t>" </a:t>
            </a:r>
          </a:p>
          <a:p>
            <a:pPr algn="ctr"/>
            <a:endParaRPr lang="lt-LT" sz="2800" b="1" dirty="0">
              <a:solidFill>
                <a:schemeClr val="accent2">
                  <a:lumMod val="50000"/>
                </a:schemeClr>
              </a:solidFill>
            </a:endParaRPr>
          </a:p>
          <a:p>
            <a:pPr algn="ctr"/>
            <a:r>
              <a:rPr lang="lt-LT" sz="2800" b="1" dirty="0" err="1">
                <a:solidFill>
                  <a:schemeClr val="accent2">
                    <a:lumMod val="50000"/>
                  </a:schemeClr>
                </a:solidFill>
              </a:rPr>
              <a:t>No</a:t>
            </a:r>
            <a:r>
              <a:rPr lang="lt-LT" sz="2800" b="1" dirty="0">
                <a:solidFill>
                  <a:schemeClr val="accent2">
                    <a:lumMod val="50000"/>
                  </a:schemeClr>
                </a:solidFill>
              </a:rPr>
              <a:t> </a:t>
            </a:r>
            <a:r>
              <a:rPr lang="lt-LT" sz="2800" b="1" dirty="0" err="1">
                <a:solidFill>
                  <a:schemeClr val="accent2">
                    <a:lumMod val="50000"/>
                  </a:schemeClr>
                </a:solidFill>
              </a:rPr>
              <a:t>se</a:t>
            </a:r>
            <a:r>
              <a:rPr lang="lt-LT" sz="2800" b="1" dirty="0">
                <a:solidFill>
                  <a:schemeClr val="accent2">
                    <a:lumMod val="50000"/>
                  </a:schemeClr>
                </a:solidFill>
              </a:rPr>
              <a:t> trata de idiomas, </a:t>
            </a:r>
            <a:r>
              <a:rPr lang="lt-LT" sz="2800" b="1" dirty="0" err="1">
                <a:solidFill>
                  <a:schemeClr val="accent2">
                    <a:lumMod val="50000"/>
                  </a:schemeClr>
                </a:solidFill>
              </a:rPr>
              <a:t>se</a:t>
            </a:r>
            <a:r>
              <a:rPr lang="lt-LT" sz="2800" b="1" dirty="0">
                <a:solidFill>
                  <a:schemeClr val="accent2">
                    <a:lumMod val="50000"/>
                  </a:schemeClr>
                </a:solidFill>
              </a:rPr>
              <a:t> trata de personas. </a:t>
            </a:r>
          </a:p>
          <a:p>
            <a:pPr algn="ctr"/>
            <a:endParaRPr lang="lt-LT" sz="2200" dirty="0">
              <a:solidFill>
                <a:schemeClr val="accent2">
                  <a:lumMod val="50000"/>
                </a:schemeClr>
              </a:solidFill>
            </a:endParaRPr>
          </a:p>
          <a:p>
            <a:pPr algn="ctr"/>
            <a:r>
              <a:rPr lang="lt-LT" sz="2200" dirty="0" err="1">
                <a:solidFill>
                  <a:schemeClr val="accent2">
                    <a:lumMod val="50000"/>
                  </a:schemeClr>
                </a:solidFill>
              </a:rPr>
              <a:t>Significa</a:t>
            </a:r>
            <a:r>
              <a:rPr lang="lt-LT" sz="2200" dirty="0">
                <a:solidFill>
                  <a:schemeClr val="accent2">
                    <a:lumMod val="50000"/>
                  </a:schemeClr>
                </a:solidFill>
              </a:rPr>
              <a:t> </a:t>
            </a:r>
            <a:r>
              <a:rPr lang="lt-LT" sz="2200" dirty="0" err="1">
                <a:solidFill>
                  <a:schemeClr val="accent2">
                    <a:lumMod val="50000"/>
                  </a:schemeClr>
                </a:solidFill>
              </a:rPr>
              <a:t>que</a:t>
            </a:r>
            <a:r>
              <a:rPr lang="lt-LT" sz="2200" dirty="0">
                <a:solidFill>
                  <a:schemeClr val="accent2">
                    <a:lumMod val="50000"/>
                  </a:schemeClr>
                </a:solidFill>
              </a:rPr>
              <a:t> </a:t>
            </a:r>
            <a:r>
              <a:rPr lang="lt-LT" sz="2200" dirty="0" err="1">
                <a:solidFill>
                  <a:schemeClr val="accent2">
                    <a:lumMod val="50000"/>
                  </a:schemeClr>
                </a:solidFill>
              </a:rPr>
              <a:t>las</a:t>
            </a:r>
            <a:r>
              <a:rPr lang="lt-LT" sz="2200" dirty="0">
                <a:solidFill>
                  <a:schemeClr val="accent2">
                    <a:lumMod val="50000"/>
                  </a:schemeClr>
                </a:solidFill>
              </a:rPr>
              <a:t> personas </a:t>
            </a:r>
            <a:r>
              <a:rPr lang="lt-LT" sz="2200" dirty="0" err="1">
                <a:solidFill>
                  <a:schemeClr val="accent2">
                    <a:lumMod val="50000"/>
                  </a:schemeClr>
                </a:solidFill>
              </a:rPr>
              <a:t>que</a:t>
            </a:r>
            <a:r>
              <a:rPr lang="lt-LT" sz="2200" dirty="0">
                <a:solidFill>
                  <a:schemeClr val="accent2">
                    <a:lumMod val="50000"/>
                  </a:schemeClr>
                </a:solidFill>
              </a:rPr>
              <a:t> </a:t>
            </a:r>
            <a:r>
              <a:rPr lang="lt-LT" sz="2200" dirty="0" err="1">
                <a:solidFill>
                  <a:schemeClr val="accent2">
                    <a:lumMod val="50000"/>
                  </a:schemeClr>
                </a:solidFill>
              </a:rPr>
              <a:t>hablan</a:t>
            </a:r>
            <a:r>
              <a:rPr lang="lt-LT" sz="2200" dirty="0">
                <a:solidFill>
                  <a:schemeClr val="accent2">
                    <a:lumMod val="50000"/>
                  </a:schemeClr>
                </a:solidFill>
              </a:rPr>
              <a:t> y </a:t>
            </a:r>
            <a:r>
              <a:rPr lang="lt-LT" sz="2200" dirty="0" err="1">
                <a:solidFill>
                  <a:schemeClr val="accent2">
                    <a:lumMod val="50000"/>
                  </a:schemeClr>
                </a:solidFill>
              </a:rPr>
              <a:t>usan</a:t>
            </a:r>
            <a:r>
              <a:rPr lang="lt-LT" sz="2200" dirty="0">
                <a:solidFill>
                  <a:schemeClr val="accent2">
                    <a:lumMod val="50000"/>
                  </a:schemeClr>
                </a:solidFill>
              </a:rPr>
              <a:t> </a:t>
            </a:r>
            <a:r>
              <a:rPr lang="lt-LT" sz="2200" dirty="0" err="1">
                <a:solidFill>
                  <a:schemeClr val="accent2">
                    <a:lumMod val="50000"/>
                  </a:schemeClr>
                </a:solidFill>
              </a:rPr>
              <a:t>lenguas</a:t>
            </a:r>
            <a:r>
              <a:rPr lang="lt-LT" sz="2200" dirty="0">
                <a:solidFill>
                  <a:schemeClr val="accent2">
                    <a:lumMod val="50000"/>
                  </a:schemeClr>
                </a:solidFill>
              </a:rPr>
              <a:t> </a:t>
            </a:r>
            <a:r>
              <a:rPr lang="lt-LT" sz="2200" dirty="0" err="1">
                <a:solidFill>
                  <a:schemeClr val="accent2">
                    <a:lumMod val="50000"/>
                  </a:schemeClr>
                </a:solidFill>
              </a:rPr>
              <a:t>indígenas</a:t>
            </a:r>
            <a:r>
              <a:rPr lang="lt-LT" sz="2200" dirty="0">
                <a:solidFill>
                  <a:schemeClr val="accent2">
                    <a:lumMod val="50000"/>
                  </a:schemeClr>
                </a:solidFill>
              </a:rPr>
              <a:t> </a:t>
            </a:r>
            <a:r>
              <a:rPr lang="lt-LT" sz="2200" dirty="0" err="1">
                <a:solidFill>
                  <a:schemeClr val="accent2">
                    <a:lumMod val="50000"/>
                  </a:schemeClr>
                </a:solidFill>
              </a:rPr>
              <a:t>deben</a:t>
            </a:r>
            <a:r>
              <a:rPr lang="lt-LT" sz="2200" dirty="0">
                <a:solidFill>
                  <a:schemeClr val="accent2">
                    <a:lumMod val="50000"/>
                  </a:schemeClr>
                </a:solidFill>
              </a:rPr>
              <a:t> </a:t>
            </a:r>
            <a:r>
              <a:rPr lang="lt-LT" sz="2200" dirty="0" err="1">
                <a:solidFill>
                  <a:schemeClr val="accent2">
                    <a:lumMod val="50000"/>
                  </a:schemeClr>
                </a:solidFill>
              </a:rPr>
              <a:t>ser</a:t>
            </a:r>
            <a:r>
              <a:rPr lang="lt-LT" sz="2200" dirty="0">
                <a:solidFill>
                  <a:schemeClr val="accent2">
                    <a:lumMod val="50000"/>
                  </a:schemeClr>
                </a:solidFill>
              </a:rPr>
              <a:t> </a:t>
            </a:r>
            <a:r>
              <a:rPr lang="lt-LT" sz="2200" dirty="0" err="1">
                <a:solidFill>
                  <a:schemeClr val="accent2">
                    <a:lumMod val="50000"/>
                  </a:schemeClr>
                </a:solidFill>
              </a:rPr>
              <a:t>reconocidas</a:t>
            </a:r>
            <a:r>
              <a:rPr lang="lt-LT" sz="2200" dirty="0">
                <a:solidFill>
                  <a:schemeClr val="accent2">
                    <a:lumMod val="50000"/>
                  </a:schemeClr>
                </a:solidFill>
              </a:rPr>
              <a:t> </a:t>
            </a:r>
            <a:r>
              <a:rPr lang="lt-LT" sz="2200" dirty="0" err="1">
                <a:solidFill>
                  <a:schemeClr val="accent2">
                    <a:lumMod val="50000"/>
                  </a:schemeClr>
                </a:solidFill>
              </a:rPr>
              <a:t>como</a:t>
            </a:r>
            <a:r>
              <a:rPr lang="lt-LT" sz="2200" dirty="0">
                <a:solidFill>
                  <a:schemeClr val="accent2">
                    <a:lumMod val="50000"/>
                  </a:schemeClr>
                </a:solidFill>
              </a:rPr>
              <a:t> </a:t>
            </a:r>
            <a:r>
              <a:rPr lang="lt-LT" sz="2200" dirty="0" err="1">
                <a:solidFill>
                  <a:schemeClr val="accent2">
                    <a:lumMod val="50000"/>
                  </a:schemeClr>
                </a:solidFill>
              </a:rPr>
              <a:t>un</a:t>
            </a:r>
            <a:r>
              <a:rPr lang="lt-LT" sz="2200" dirty="0">
                <a:solidFill>
                  <a:schemeClr val="accent2">
                    <a:lumMod val="50000"/>
                  </a:schemeClr>
                </a:solidFill>
              </a:rPr>
              <a:t> </a:t>
            </a:r>
            <a:r>
              <a:rPr lang="lt-LT" sz="2200" dirty="0" err="1">
                <a:solidFill>
                  <a:schemeClr val="accent2">
                    <a:lumMod val="50000"/>
                  </a:schemeClr>
                </a:solidFill>
              </a:rPr>
              <a:t>activo</a:t>
            </a:r>
            <a:r>
              <a:rPr lang="lt-LT" sz="2200" dirty="0">
                <a:solidFill>
                  <a:schemeClr val="accent2">
                    <a:lumMod val="50000"/>
                  </a:schemeClr>
                </a:solidFill>
              </a:rPr>
              <a:t> </a:t>
            </a:r>
            <a:r>
              <a:rPr lang="lt-LT" sz="2200" dirty="0" err="1">
                <a:solidFill>
                  <a:schemeClr val="accent2">
                    <a:lumMod val="50000"/>
                  </a:schemeClr>
                </a:solidFill>
              </a:rPr>
              <a:t>estratégico</a:t>
            </a:r>
            <a:r>
              <a:rPr lang="lt-LT" sz="2200" dirty="0">
                <a:solidFill>
                  <a:schemeClr val="accent2">
                    <a:lumMod val="50000"/>
                  </a:schemeClr>
                </a:solidFill>
              </a:rPr>
              <a:t> </a:t>
            </a:r>
            <a:r>
              <a:rPr lang="lt-LT" sz="2200" dirty="0" err="1">
                <a:solidFill>
                  <a:schemeClr val="accent2">
                    <a:lumMod val="50000"/>
                  </a:schemeClr>
                </a:solidFill>
              </a:rPr>
              <a:t>nacional</a:t>
            </a:r>
            <a:r>
              <a:rPr lang="lt-LT" sz="2200" dirty="0">
                <a:solidFill>
                  <a:schemeClr val="accent2">
                    <a:lumMod val="50000"/>
                  </a:schemeClr>
                </a:solidFill>
              </a:rPr>
              <a:t> </a:t>
            </a:r>
            <a:r>
              <a:rPr lang="lt-LT" sz="2200" dirty="0" err="1">
                <a:solidFill>
                  <a:schemeClr val="accent2">
                    <a:lumMod val="50000"/>
                  </a:schemeClr>
                </a:solidFill>
              </a:rPr>
              <a:t>que</a:t>
            </a:r>
            <a:r>
              <a:rPr lang="lt-LT" sz="2200" dirty="0">
                <a:solidFill>
                  <a:schemeClr val="accent2">
                    <a:lumMod val="50000"/>
                  </a:schemeClr>
                </a:solidFill>
              </a:rPr>
              <a:t> </a:t>
            </a:r>
            <a:r>
              <a:rPr lang="lt-LT" sz="2200" dirty="0" err="1">
                <a:solidFill>
                  <a:schemeClr val="accent2">
                    <a:lumMod val="50000"/>
                  </a:schemeClr>
                </a:solidFill>
              </a:rPr>
              <a:t>debe</a:t>
            </a:r>
            <a:r>
              <a:rPr lang="lt-LT" sz="2200" dirty="0">
                <a:solidFill>
                  <a:schemeClr val="accent2">
                    <a:lumMod val="50000"/>
                  </a:schemeClr>
                </a:solidFill>
              </a:rPr>
              <a:t> </a:t>
            </a:r>
            <a:r>
              <a:rPr lang="lt-LT" sz="2200" dirty="0" err="1">
                <a:solidFill>
                  <a:schemeClr val="accent2">
                    <a:lumMod val="50000"/>
                  </a:schemeClr>
                </a:solidFill>
              </a:rPr>
              <a:t>ser</a:t>
            </a:r>
            <a:r>
              <a:rPr lang="lt-LT" sz="2200" dirty="0">
                <a:solidFill>
                  <a:schemeClr val="accent2">
                    <a:lumMod val="50000"/>
                  </a:schemeClr>
                </a:solidFill>
              </a:rPr>
              <a:t> </a:t>
            </a:r>
            <a:r>
              <a:rPr lang="lt-LT" sz="2200" dirty="0" err="1">
                <a:solidFill>
                  <a:schemeClr val="accent2">
                    <a:lumMod val="50000"/>
                  </a:schemeClr>
                </a:solidFill>
              </a:rPr>
              <a:t>protegido</a:t>
            </a:r>
            <a:r>
              <a:rPr lang="lt-LT" sz="2200" dirty="0">
                <a:solidFill>
                  <a:schemeClr val="accent2">
                    <a:lumMod val="50000"/>
                  </a:schemeClr>
                </a:solidFill>
              </a:rPr>
              <a:t>, </a:t>
            </a:r>
            <a:r>
              <a:rPr lang="lt-LT" sz="2200" dirty="0" err="1">
                <a:solidFill>
                  <a:schemeClr val="accent2">
                    <a:lumMod val="50000"/>
                  </a:schemeClr>
                </a:solidFill>
              </a:rPr>
              <a:t>apoyado</a:t>
            </a:r>
            <a:r>
              <a:rPr lang="lt-LT" sz="2200" dirty="0">
                <a:solidFill>
                  <a:schemeClr val="accent2">
                    <a:lumMod val="50000"/>
                  </a:schemeClr>
                </a:solidFill>
              </a:rPr>
              <a:t> y </a:t>
            </a:r>
            <a:r>
              <a:rPr lang="lt-LT" sz="2200" dirty="0" err="1">
                <a:solidFill>
                  <a:schemeClr val="accent2">
                    <a:lumMod val="50000"/>
                  </a:schemeClr>
                </a:solidFill>
              </a:rPr>
              <a:t>fortalecido</a:t>
            </a:r>
            <a:r>
              <a:rPr lang="lt-LT" sz="2200" dirty="0">
                <a:solidFill>
                  <a:schemeClr val="accent2">
                    <a:lumMod val="50000"/>
                  </a:schemeClr>
                </a:solidFill>
              </a:rPr>
              <a:t>.</a:t>
            </a:r>
          </a:p>
        </p:txBody>
      </p:sp>
      <p:sp>
        <p:nvSpPr>
          <p:cNvPr id="4" name="Slide Number Placeholder 3"/>
          <p:cNvSpPr>
            <a:spLocks noGrp="1"/>
          </p:cNvSpPr>
          <p:nvPr>
            <p:ph type="sldNum" sz="quarter" idx="12"/>
          </p:nvPr>
        </p:nvSpPr>
        <p:spPr/>
        <p:txBody>
          <a:bodyPr/>
          <a:lstStyle/>
          <a:p>
            <a:fld id="{E02FF757-2869-254B-8F09-850A09E7852D}" type="slidenum">
              <a:rPr lang="lt-LT" smtClean="0"/>
              <a:t>54</a:t>
            </a:fld>
            <a:endParaRPr lang="lt-LT"/>
          </a:p>
        </p:txBody>
      </p:sp>
    </p:spTree>
    <p:extLst>
      <p:ext uri="{BB962C8B-B14F-4D97-AF65-F5344CB8AC3E}">
        <p14:creationId xmlns:p14="http://schemas.microsoft.com/office/powerpoint/2010/main" val="2673020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F8456-8C70-814C-8927-BDDB6EA4D3AF}"/>
              </a:ext>
            </a:extLst>
          </p:cNvPr>
          <p:cNvSpPr/>
          <p:nvPr/>
        </p:nvSpPr>
        <p:spPr>
          <a:xfrm>
            <a:off x="486245" y="257748"/>
            <a:ext cx="5338482" cy="1569660"/>
          </a:xfrm>
          <a:prstGeom prst="rect">
            <a:avLst/>
          </a:prstGeom>
        </p:spPr>
        <p:txBody>
          <a:bodyPr wrap="square">
            <a:spAutoFit/>
          </a:bodyPr>
          <a:lstStyle/>
          <a:p>
            <a:r>
              <a:rPr lang="en-US" sz="2400" b="1" dirty="0">
                <a:solidFill>
                  <a:srgbClr val="333333"/>
                </a:solidFill>
              </a:rPr>
              <a:t>Poverty and exclusion among indigenous peoples: The global evidence </a:t>
            </a:r>
            <a:br>
              <a:rPr lang="en-US" sz="2400" b="1" dirty="0">
                <a:solidFill>
                  <a:srgbClr val="333333"/>
                </a:solidFill>
              </a:rPr>
            </a:br>
            <a:r>
              <a:rPr lang="en-US" sz="2400" b="1" dirty="0">
                <a:solidFill>
                  <a:srgbClr val="333333"/>
                </a:solidFill>
              </a:rPr>
              <a:t>(World Bank, 2016)</a:t>
            </a:r>
            <a:br>
              <a:rPr lang="en-US" sz="2400" b="1" dirty="0">
                <a:solidFill>
                  <a:srgbClr val="333333"/>
                </a:solidFill>
              </a:rPr>
            </a:br>
            <a:endParaRPr lang="en-US" sz="2400" b="1" i="0" dirty="0">
              <a:solidFill>
                <a:srgbClr val="333333"/>
              </a:solidFill>
              <a:effectLst/>
            </a:endParaRPr>
          </a:p>
        </p:txBody>
      </p:sp>
      <p:sp>
        <p:nvSpPr>
          <p:cNvPr id="3" name="Rectangle 2">
            <a:extLst>
              <a:ext uri="{FF2B5EF4-FFF2-40B4-BE49-F238E27FC236}">
                <a16:creationId xmlns:a16="http://schemas.microsoft.com/office/drawing/2014/main" id="{51AE40D3-FDE5-7945-AA23-4F9B1C6383B1}"/>
              </a:ext>
            </a:extLst>
          </p:cNvPr>
          <p:cNvSpPr/>
          <p:nvPr/>
        </p:nvSpPr>
        <p:spPr>
          <a:xfrm>
            <a:off x="472798" y="6413698"/>
            <a:ext cx="10119360" cy="307777"/>
          </a:xfrm>
          <a:prstGeom prst="rect">
            <a:avLst/>
          </a:prstGeom>
        </p:spPr>
        <p:txBody>
          <a:bodyPr wrap="square">
            <a:spAutoFit/>
          </a:bodyPr>
          <a:lstStyle/>
          <a:p>
            <a:r>
              <a:rPr lang="en-US" sz="1400" dirty="0">
                <a:solidFill>
                  <a:srgbClr val="333333"/>
                </a:solidFill>
              </a:rPr>
              <a:t>http://</a:t>
            </a:r>
            <a:r>
              <a:rPr lang="en-US" sz="1400" dirty="0" err="1">
                <a:solidFill>
                  <a:srgbClr val="333333"/>
                </a:solidFill>
              </a:rPr>
              <a:t>blogs.worldbank.org</a:t>
            </a:r>
            <a:r>
              <a:rPr lang="en-US" sz="1400" dirty="0">
                <a:solidFill>
                  <a:srgbClr val="333333"/>
                </a:solidFill>
              </a:rPr>
              <a:t>/voices/poverty-and-exclusion-among-indigenous-peoples-global-evidence</a:t>
            </a:r>
            <a:endParaRPr lang="lt-LT" sz="1400" dirty="0"/>
          </a:p>
        </p:txBody>
      </p:sp>
      <p:sp>
        <p:nvSpPr>
          <p:cNvPr id="4" name="Rectangle 3">
            <a:extLst>
              <a:ext uri="{FF2B5EF4-FFF2-40B4-BE49-F238E27FC236}">
                <a16:creationId xmlns:a16="http://schemas.microsoft.com/office/drawing/2014/main" id="{E48AC977-1608-CE47-92C6-CDDA4E15B2C1}"/>
              </a:ext>
            </a:extLst>
          </p:cNvPr>
          <p:cNvSpPr/>
          <p:nvPr/>
        </p:nvSpPr>
        <p:spPr>
          <a:xfrm>
            <a:off x="472798" y="1683984"/>
            <a:ext cx="5538037" cy="4185761"/>
          </a:xfrm>
          <a:prstGeom prst="rect">
            <a:avLst/>
          </a:prstGeom>
        </p:spPr>
        <p:txBody>
          <a:bodyPr wrap="square">
            <a:spAutoFit/>
          </a:bodyPr>
          <a:lstStyle/>
          <a:p>
            <a:r>
              <a:rPr lang="en-US" sz="1400" b="1" dirty="0">
                <a:solidFill>
                  <a:srgbClr val="333333"/>
                </a:solidFill>
                <a:latin typeface="Calibri corps"/>
              </a:rPr>
              <a:t>Where are these 370 million people, who are they, and why they are so overrepresented among the poor?</a:t>
            </a:r>
            <a:r>
              <a:rPr lang="en-US" sz="1400" dirty="0">
                <a:latin typeface="Calibri corps"/>
              </a:rPr>
              <a:t/>
            </a:r>
            <a:br>
              <a:rPr lang="en-US" sz="1400" dirty="0">
                <a:latin typeface="Calibri corps"/>
              </a:rPr>
            </a:br>
            <a:r>
              <a:rPr lang="en-US" sz="1400" dirty="0">
                <a:solidFill>
                  <a:srgbClr val="333333"/>
                </a:solidFill>
                <a:latin typeface="Calibri corps"/>
              </a:rPr>
              <a:t> </a:t>
            </a:r>
            <a:r>
              <a:rPr lang="en-US" sz="1400" dirty="0">
                <a:latin typeface="Calibri corps"/>
              </a:rPr>
              <a:t/>
            </a:r>
            <a:br>
              <a:rPr lang="en-US" sz="1400" dirty="0">
                <a:latin typeface="Calibri corps"/>
              </a:rPr>
            </a:br>
            <a:r>
              <a:rPr lang="en-US" sz="1400" dirty="0">
                <a:solidFill>
                  <a:srgbClr val="333333"/>
                </a:solidFill>
                <a:latin typeface="Calibri corps"/>
              </a:rPr>
              <a:t>Only about 8% of the Indigenous Peoples around the world reside in Latin America, a far smaller number than most people surmise. On the other hand, over 75% live in China, South Asia and Southeast Asia, according to World Bank’s first global study of poverty among Indigenous Peoples across the developing world, </a:t>
            </a:r>
            <a:r>
              <a:rPr lang="en-US" sz="1400" dirty="0">
                <a:solidFill>
                  <a:srgbClr val="337AB7"/>
                </a:solidFill>
                <a:latin typeface="Calibri corps"/>
                <a:hlinkClick r:id="rId3"/>
              </a:rPr>
              <a:t>Indigenous Peoples, Poverty, and Development</a:t>
            </a:r>
            <a:r>
              <a:rPr lang="en-US" sz="1400" dirty="0">
                <a:solidFill>
                  <a:srgbClr val="333333"/>
                </a:solidFill>
                <a:latin typeface="Calibri corps"/>
              </a:rPr>
              <a:t>.  </a:t>
            </a:r>
          </a:p>
          <a:p>
            <a:endParaRPr lang="en-US" sz="1400" dirty="0">
              <a:solidFill>
                <a:srgbClr val="333333"/>
              </a:solidFill>
              <a:latin typeface="Calibri corps"/>
            </a:endParaRPr>
          </a:p>
          <a:p>
            <a:r>
              <a:rPr lang="en-US" sz="1400" dirty="0">
                <a:latin typeface="Calibri corps"/>
              </a:rPr>
              <a:t>The research found that </a:t>
            </a:r>
            <a:r>
              <a:rPr lang="en-US" sz="1400" b="1" dirty="0">
                <a:latin typeface="Calibri corps"/>
              </a:rPr>
              <a:t>in every country studied, </a:t>
            </a:r>
            <a:r>
              <a:rPr lang="en-US" sz="1400" b="1" dirty="0">
                <a:solidFill>
                  <a:srgbClr val="FF0000"/>
                </a:solidFill>
                <a:latin typeface="Calibri corps"/>
              </a:rPr>
              <a:t>Indigenous peoples are poorer</a:t>
            </a:r>
            <a:r>
              <a:rPr lang="en-US" sz="1400" dirty="0">
                <a:latin typeface="Calibri corps"/>
              </a:rPr>
              <a:t>. The Indigenous poverty headcount is much larger than for the non-indigenous population, and the poverty gap is far larger than the national average. This means that </a:t>
            </a:r>
            <a:r>
              <a:rPr lang="en-US" sz="1400" b="1" dirty="0">
                <a:solidFill>
                  <a:srgbClr val="FF0000"/>
                </a:solidFill>
                <a:latin typeface="Calibri corps"/>
              </a:rPr>
              <a:t>not only are there </a:t>
            </a:r>
            <a:r>
              <a:rPr lang="en-US" sz="1400" b="1" i="1" dirty="0">
                <a:solidFill>
                  <a:srgbClr val="FF0000"/>
                </a:solidFill>
                <a:latin typeface="Calibri corps"/>
              </a:rPr>
              <a:t>more </a:t>
            </a:r>
            <a:r>
              <a:rPr lang="en-US" sz="1400" b="1" dirty="0">
                <a:solidFill>
                  <a:srgbClr val="FF0000"/>
                </a:solidFill>
                <a:latin typeface="Calibri corps"/>
              </a:rPr>
              <a:t>Indigenous peoples than non-indigenous classified as poor, but that their poverty is also more severe</a:t>
            </a:r>
            <a:r>
              <a:rPr lang="en-US" sz="1400" dirty="0">
                <a:latin typeface="Calibri corps"/>
              </a:rPr>
              <a:t>.  This manifests in various ways including insecure land and property rights, discrimination, heightened vulnerability to risk and climate change, and a wide range of health, education and other related socio-economic disparities.</a:t>
            </a:r>
            <a:endParaRPr lang="lt-LT" sz="1400" dirty="0">
              <a:latin typeface="Calibri corps"/>
            </a:endParaRPr>
          </a:p>
        </p:txBody>
      </p:sp>
      <p:sp>
        <p:nvSpPr>
          <p:cNvPr id="5" name="Rectangle 4">
            <a:extLst>
              <a:ext uri="{FF2B5EF4-FFF2-40B4-BE49-F238E27FC236}">
                <a16:creationId xmlns:a16="http://schemas.microsoft.com/office/drawing/2014/main" id="{F5FF0C92-C9F6-A645-B22D-6D09088F8832}"/>
              </a:ext>
            </a:extLst>
          </p:cNvPr>
          <p:cNvSpPr/>
          <p:nvPr/>
        </p:nvSpPr>
        <p:spPr>
          <a:xfrm>
            <a:off x="6329083" y="257748"/>
            <a:ext cx="5544670" cy="1200329"/>
          </a:xfrm>
          <a:prstGeom prst="rect">
            <a:avLst/>
          </a:prstGeom>
        </p:spPr>
        <p:txBody>
          <a:bodyPr wrap="square">
            <a:spAutoFit/>
          </a:bodyPr>
          <a:lstStyle/>
          <a:p>
            <a:r>
              <a:rPr lang="lt-LT" sz="2400" b="1" dirty="0" err="1">
                <a:solidFill>
                  <a:schemeClr val="accent2">
                    <a:lumMod val="50000"/>
                  </a:schemeClr>
                </a:solidFill>
              </a:rPr>
              <a:t>Pobreza</a:t>
            </a:r>
            <a:r>
              <a:rPr lang="lt-LT" sz="2400" b="1" dirty="0">
                <a:solidFill>
                  <a:schemeClr val="accent2">
                    <a:lumMod val="50000"/>
                  </a:schemeClr>
                </a:solidFill>
              </a:rPr>
              <a:t> y </a:t>
            </a:r>
            <a:r>
              <a:rPr lang="lt-LT" sz="2400" b="1" dirty="0" err="1">
                <a:solidFill>
                  <a:schemeClr val="accent2">
                    <a:lumMod val="50000"/>
                  </a:schemeClr>
                </a:solidFill>
              </a:rPr>
              <a:t>exclusión</a:t>
            </a:r>
            <a:r>
              <a:rPr lang="lt-LT" sz="2400" b="1" dirty="0">
                <a:solidFill>
                  <a:schemeClr val="accent2">
                    <a:lumMod val="50000"/>
                  </a:schemeClr>
                </a:solidFill>
              </a:rPr>
              <a:t> </a:t>
            </a:r>
            <a:r>
              <a:rPr lang="lt-LT" sz="2400" b="1" dirty="0" err="1">
                <a:solidFill>
                  <a:schemeClr val="accent2">
                    <a:lumMod val="50000"/>
                  </a:schemeClr>
                </a:solidFill>
              </a:rPr>
              <a:t>entre</a:t>
            </a:r>
            <a:r>
              <a:rPr lang="lt-LT" sz="2400" b="1" dirty="0">
                <a:solidFill>
                  <a:schemeClr val="accent2">
                    <a:lumMod val="50000"/>
                  </a:schemeClr>
                </a:solidFill>
              </a:rPr>
              <a:t> los </a:t>
            </a:r>
            <a:r>
              <a:rPr lang="lt-LT" sz="2400" b="1" dirty="0" err="1">
                <a:solidFill>
                  <a:schemeClr val="accent2">
                    <a:lumMod val="50000"/>
                  </a:schemeClr>
                </a:solidFill>
              </a:rPr>
              <a:t>pueblos</a:t>
            </a:r>
            <a:r>
              <a:rPr lang="lt-LT" sz="2400" b="1" dirty="0">
                <a:solidFill>
                  <a:schemeClr val="accent2">
                    <a:lumMod val="50000"/>
                  </a:schemeClr>
                </a:solidFill>
              </a:rPr>
              <a:t> </a:t>
            </a:r>
            <a:r>
              <a:rPr lang="lt-LT" sz="2400" b="1" dirty="0" err="1">
                <a:solidFill>
                  <a:schemeClr val="accent2">
                    <a:lumMod val="50000"/>
                  </a:schemeClr>
                </a:solidFill>
              </a:rPr>
              <a:t>indígenas</a:t>
            </a:r>
            <a:r>
              <a:rPr lang="lt-LT" sz="2400" b="1" dirty="0">
                <a:solidFill>
                  <a:schemeClr val="accent2">
                    <a:lumMod val="50000"/>
                  </a:schemeClr>
                </a:solidFill>
              </a:rPr>
              <a:t>: </a:t>
            </a:r>
            <a:r>
              <a:rPr lang="lt-LT" sz="2400" b="1" dirty="0" err="1">
                <a:solidFill>
                  <a:schemeClr val="accent2">
                    <a:lumMod val="50000"/>
                  </a:schemeClr>
                </a:solidFill>
              </a:rPr>
              <a:t>la</a:t>
            </a:r>
            <a:r>
              <a:rPr lang="lt-LT" sz="2400" b="1" dirty="0">
                <a:solidFill>
                  <a:schemeClr val="accent2">
                    <a:lumMod val="50000"/>
                  </a:schemeClr>
                </a:solidFill>
              </a:rPr>
              <a:t> </a:t>
            </a:r>
            <a:r>
              <a:rPr lang="lt-LT" sz="2400" b="1" dirty="0" err="1">
                <a:solidFill>
                  <a:schemeClr val="accent2">
                    <a:lumMod val="50000"/>
                  </a:schemeClr>
                </a:solidFill>
              </a:rPr>
              <a:t>evidencia</a:t>
            </a:r>
            <a:r>
              <a:rPr lang="lt-LT" sz="2400" b="1" dirty="0">
                <a:solidFill>
                  <a:schemeClr val="accent2">
                    <a:lumMod val="50000"/>
                  </a:schemeClr>
                </a:solidFill>
              </a:rPr>
              <a:t> </a:t>
            </a:r>
            <a:r>
              <a:rPr lang="lt-LT" sz="2400" b="1" dirty="0" err="1">
                <a:solidFill>
                  <a:schemeClr val="accent2">
                    <a:lumMod val="50000"/>
                  </a:schemeClr>
                </a:solidFill>
              </a:rPr>
              <a:t>global</a:t>
            </a:r>
            <a:r>
              <a:rPr lang="lt-LT" sz="2400" b="1" dirty="0">
                <a:solidFill>
                  <a:schemeClr val="accent2">
                    <a:lumMod val="50000"/>
                  </a:schemeClr>
                </a:solidFill>
              </a:rPr>
              <a:t> </a:t>
            </a:r>
            <a:br>
              <a:rPr lang="lt-LT" sz="2400" b="1" dirty="0">
                <a:solidFill>
                  <a:schemeClr val="accent2">
                    <a:lumMod val="50000"/>
                  </a:schemeClr>
                </a:solidFill>
              </a:rPr>
            </a:br>
            <a:r>
              <a:rPr lang="lt-LT" sz="2400" b="1" dirty="0">
                <a:solidFill>
                  <a:schemeClr val="accent2">
                    <a:lumMod val="50000"/>
                  </a:schemeClr>
                </a:solidFill>
              </a:rPr>
              <a:t>(</a:t>
            </a:r>
            <a:r>
              <a:rPr lang="lt-LT" sz="2400" b="1" dirty="0" err="1">
                <a:solidFill>
                  <a:schemeClr val="accent2">
                    <a:lumMod val="50000"/>
                  </a:schemeClr>
                </a:solidFill>
              </a:rPr>
              <a:t>Banco</a:t>
            </a:r>
            <a:r>
              <a:rPr lang="lt-LT" sz="2400" b="1" dirty="0">
                <a:solidFill>
                  <a:schemeClr val="accent2">
                    <a:lumMod val="50000"/>
                  </a:schemeClr>
                </a:solidFill>
              </a:rPr>
              <a:t> </a:t>
            </a:r>
            <a:r>
              <a:rPr lang="lt-LT" sz="2400" b="1" dirty="0" err="1">
                <a:solidFill>
                  <a:schemeClr val="accent2">
                    <a:lumMod val="50000"/>
                  </a:schemeClr>
                </a:solidFill>
              </a:rPr>
              <a:t>Mundial</a:t>
            </a:r>
            <a:r>
              <a:rPr lang="lt-LT" sz="2400" b="1" dirty="0">
                <a:solidFill>
                  <a:schemeClr val="accent2">
                    <a:lumMod val="50000"/>
                  </a:schemeClr>
                </a:solidFill>
              </a:rPr>
              <a:t>, 2016)</a:t>
            </a:r>
          </a:p>
        </p:txBody>
      </p:sp>
      <p:sp>
        <p:nvSpPr>
          <p:cNvPr id="6" name="Rectangle 5">
            <a:extLst>
              <a:ext uri="{FF2B5EF4-FFF2-40B4-BE49-F238E27FC236}">
                <a16:creationId xmlns:a16="http://schemas.microsoft.com/office/drawing/2014/main" id="{2E3D0977-F3BC-A940-9C35-D73333DDB3EF}"/>
              </a:ext>
            </a:extLst>
          </p:cNvPr>
          <p:cNvSpPr/>
          <p:nvPr/>
        </p:nvSpPr>
        <p:spPr>
          <a:xfrm>
            <a:off x="6176682" y="1647267"/>
            <a:ext cx="5697071" cy="4832092"/>
          </a:xfrm>
          <a:prstGeom prst="rect">
            <a:avLst/>
          </a:prstGeom>
        </p:spPr>
        <p:txBody>
          <a:bodyPr wrap="square">
            <a:spAutoFit/>
          </a:bodyPr>
          <a:lstStyle/>
          <a:p>
            <a:r>
              <a:rPr lang="lt-LT" sz="1400" b="1" dirty="0">
                <a:latin typeface="Calibri corps"/>
              </a:rPr>
              <a:t>¿</a:t>
            </a:r>
            <a:r>
              <a:rPr lang="lt-LT" sz="1400" b="1" dirty="0" err="1">
                <a:latin typeface="Calibri corps"/>
              </a:rPr>
              <a:t>Dónde</a:t>
            </a:r>
            <a:r>
              <a:rPr lang="lt-LT" sz="1400" b="1" dirty="0">
                <a:latin typeface="Calibri corps"/>
              </a:rPr>
              <a:t> </a:t>
            </a:r>
            <a:r>
              <a:rPr lang="lt-LT" sz="1400" b="1" dirty="0" err="1">
                <a:latin typeface="Calibri corps"/>
              </a:rPr>
              <a:t>están</a:t>
            </a:r>
            <a:r>
              <a:rPr lang="lt-LT" sz="1400" b="1" dirty="0">
                <a:latin typeface="Calibri corps"/>
              </a:rPr>
              <a:t> </a:t>
            </a:r>
            <a:r>
              <a:rPr lang="lt-LT" sz="1400" b="1" dirty="0" err="1">
                <a:latin typeface="Calibri corps"/>
              </a:rPr>
              <a:t>estos</a:t>
            </a:r>
            <a:r>
              <a:rPr lang="lt-LT" sz="1400" b="1" dirty="0">
                <a:latin typeface="Calibri corps"/>
              </a:rPr>
              <a:t> 370 </a:t>
            </a:r>
            <a:r>
              <a:rPr lang="lt-LT" sz="1400" b="1" dirty="0" err="1">
                <a:latin typeface="Calibri corps"/>
              </a:rPr>
              <a:t>millones</a:t>
            </a:r>
            <a:r>
              <a:rPr lang="lt-LT" sz="1400" b="1" dirty="0">
                <a:latin typeface="Calibri corps"/>
              </a:rPr>
              <a:t> de personas, </a:t>
            </a:r>
            <a:r>
              <a:rPr lang="lt-LT" sz="1400" b="1" dirty="0" err="1">
                <a:latin typeface="Calibri corps"/>
              </a:rPr>
              <a:t>quiénes</a:t>
            </a:r>
            <a:r>
              <a:rPr lang="lt-LT" sz="1400" b="1" dirty="0">
                <a:latin typeface="Calibri corps"/>
              </a:rPr>
              <a:t> </a:t>
            </a:r>
            <a:r>
              <a:rPr lang="lt-LT" sz="1400" b="1" dirty="0" err="1">
                <a:latin typeface="Calibri corps"/>
              </a:rPr>
              <a:t>son</a:t>
            </a:r>
            <a:r>
              <a:rPr lang="lt-LT" sz="1400" b="1" dirty="0">
                <a:latin typeface="Calibri corps"/>
              </a:rPr>
              <a:t> y </a:t>
            </a:r>
            <a:r>
              <a:rPr lang="lt-LT" sz="1400" b="1" dirty="0" err="1">
                <a:latin typeface="Calibri corps"/>
              </a:rPr>
              <a:t>por</a:t>
            </a:r>
            <a:r>
              <a:rPr lang="lt-LT" sz="1400" b="1" dirty="0">
                <a:latin typeface="Calibri corps"/>
              </a:rPr>
              <a:t> </a:t>
            </a:r>
            <a:r>
              <a:rPr lang="lt-LT" sz="1400" b="1" dirty="0" err="1">
                <a:latin typeface="Calibri corps"/>
              </a:rPr>
              <a:t>qué</a:t>
            </a:r>
            <a:r>
              <a:rPr lang="lt-LT" sz="1400" b="1" dirty="0">
                <a:latin typeface="Calibri corps"/>
              </a:rPr>
              <a:t> </a:t>
            </a:r>
            <a:r>
              <a:rPr lang="lt-LT" sz="1400" b="1" dirty="0" err="1">
                <a:latin typeface="Calibri corps"/>
              </a:rPr>
              <a:t>están</a:t>
            </a:r>
            <a:r>
              <a:rPr lang="lt-LT" sz="1400" b="1" dirty="0">
                <a:latin typeface="Calibri corps"/>
              </a:rPr>
              <a:t> </a:t>
            </a:r>
            <a:r>
              <a:rPr lang="lt-LT" sz="1400" b="1" dirty="0" err="1">
                <a:latin typeface="Calibri corps"/>
              </a:rPr>
              <a:t>tan</a:t>
            </a:r>
            <a:r>
              <a:rPr lang="lt-LT" sz="1400" b="1" dirty="0">
                <a:latin typeface="Calibri corps"/>
              </a:rPr>
              <a:t> </a:t>
            </a:r>
            <a:r>
              <a:rPr lang="lt-LT" sz="1400" b="1" dirty="0" err="1">
                <a:latin typeface="Calibri corps"/>
              </a:rPr>
              <a:t>sobrerrepresentados</a:t>
            </a:r>
            <a:r>
              <a:rPr lang="lt-LT" sz="1400" b="1" dirty="0">
                <a:latin typeface="Calibri corps"/>
              </a:rPr>
              <a:t> </a:t>
            </a:r>
            <a:r>
              <a:rPr lang="lt-LT" sz="1400" b="1" dirty="0" err="1">
                <a:latin typeface="Calibri corps"/>
              </a:rPr>
              <a:t>entre</a:t>
            </a:r>
            <a:r>
              <a:rPr lang="lt-LT" sz="1400" b="1" dirty="0">
                <a:latin typeface="Calibri corps"/>
              </a:rPr>
              <a:t> los </a:t>
            </a:r>
            <a:r>
              <a:rPr lang="lt-LT" sz="1400" b="1" dirty="0" err="1">
                <a:latin typeface="Calibri corps"/>
              </a:rPr>
              <a:t>pobres</a:t>
            </a:r>
            <a:r>
              <a:rPr lang="lt-LT" sz="1400" b="1" dirty="0">
                <a:latin typeface="Calibri corps"/>
              </a:rPr>
              <a:t>? </a:t>
            </a:r>
          </a:p>
          <a:p>
            <a:endParaRPr lang="lt-LT" sz="1400" dirty="0">
              <a:latin typeface="Calibri corps"/>
            </a:endParaRPr>
          </a:p>
          <a:p>
            <a:r>
              <a:rPr lang="lt-LT" sz="1400" dirty="0" err="1">
                <a:latin typeface="Calibri corps"/>
              </a:rPr>
              <a:t>Solo</a:t>
            </a:r>
            <a:r>
              <a:rPr lang="lt-LT" sz="1400" dirty="0">
                <a:latin typeface="Calibri corps"/>
              </a:rPr>
              <a:t> </a:t>
            </a:r>
            <a:r>
              <a:rPr lang="lt-LT" sz="1400" dirty="0" err="1">
                <a:latin typeface="Calibri corps"/>
              </a:rPr>
              <a:t>alrededor</a:t>
            </a:r>
            <a:r>
              <a:rPr lang="lt-LT" sz="1400" dirty="0">
                <a:latin typeface="Calibri corps"/>
              </a:rPr>
              <a:t> </a:t>
            </a:r>
            <a:r>
              <a:rPr lang="lt-LT" sz="1400" dirty="0" err="1">
                <a:latin typeface="Calibri corps"/>
              </a:rPr>
              <a:t>del</a:t>
            </a:r>
            <a:r>
              <a:rPr lang="lt-LT" sz="1400" dirty="0">
                <a:latin typeface="Calibri corps"/>
              </a:rPr>
              <a:t> 8% de los </a:t>
            </a:r>
            <a:r>
              <a:rPr lang="lt-LT" sz="1400" dirty="0" err="1">
                <a:latin typeface="Calibri corps"/>
              </a:rPr>
              <a:t>pueblos</a:t>
            </a:r>
            <a:r>
              <a:rPr lang="lt-LT" sz="1400" dirty="0">
                <a:latin typeface="Calibri corps"/>
              </a:rPr>
              <a:t> </a:t>
            </a:r>
            <a:r>
              <a:rPr lang="lt-LT" sz="1400" dirty="0" err="1">
                <a:latin typeface="Calibri corps"/>
              </a:rPr>
              <a:t>indígenas</a:t>
            </a:r>
            <a:r>
              <a:rPr lang="lt-LT" sz="1400" dirty="0">
                <a:latin typeface="Calibri corps"/>
              </a:rPr>
              <a:t> de </a:t>
            </a:r>
            <a:r>
              <a:rPr lang="lt-LT" sz="1400" dirty="0" err="1">
                <a:latin typeface="Calibri corps"/>
              </a:rPr>
              <a:t>todo</a:t>
            </a:r>
            <a:r>
              <a:rPr lang="lt-LT" sz="1400" dirty="0">
                <a:latin typeface="Calibri corps"/>
              </a:rPr>
              <a:t> </a:t>
            </a:r>
            <a:r>
              <a:rPr lang="lt-LT" sz="1400" dirty="0" err="1">
                <a:latin typeface="Calibri corps"/>
              </a:rPr>
              <a:t>el</a:t>
            </a:r>
            <a:r>
              <a:rPr lang="lt-LT" sz="1400" dirty="0">
                <a:latin typeface="Calibri corps"/>
              </a:rPr>
              <a:t> </a:t>
            </a:r>
            <a:r>
              <a:rPr lang="lt-LT" sz="1400" dirty="0" err="1">
                <a:latin typeface="Calibri corps"/>
              </a:rPr>
              <a:t>mundo</a:t>
            </a:r>
            <a:r>
              <a:rPr lang="lt-LT" sz="1400" dirty="0">
                <a:latin typeface="Calibri corps"/>
              </a:rPr>
              <a:t> </a:t>
            </a:r>
            <a:r>
              <a:rPr lang="lt-LT" sz="1400" dirty="0" err="1">
                <a:latin typeface="Calibri corps"/>
              </a:rPr>
              <a:t>reside</a:t>
            </a:r>
            <a:r>
              <a:rPr lang="lt-LT" sz="1400" dirty="0">
                <a:latin typeface="Calibri corps"/>
              </a:rPr>
              <a:t> </a:t>
            </a:r>
            <a:r>
              <a:rPr lang="lt-LT" sz="1400" dirty="0" err="1">
                <a:latin typeface="Calibri corps"/>
              </a:rPr>
              <a:t>en</a:t>
            </a:r>
            <a:r>
              <a:rPr lang="lt-LT" sz="1400" dirty="0">
                <a:latin typeface="Calibri corps"/>
              </a:rPr>
              <a:t> </a:t>
            </a:r>
            <a:r>
              <a:rPr lang="lt-LT" sz="1400" dirty="0" err="1">
                <a:latin typeface="Calibri corps"/>
              </a:rPr>
              <a:t>América</a:t>
            </a:r>
            <a:r>
              <a:rPr lang="lt-LT" sz="1400" dirty="0">
                <a:latin typeface="Calibri corps"/>
              </a:rPr>
              <a:t> </a:t>
            </a:r>
            <a:r>
              <a:rPr lang="lt-LT" sz="1400" dirty="0" err="1">
                <a:latin typeface="Calibri corps"/>
              </a:rPr>
              <a:t>Latina</a:t>
            </a:r>
            <a:r>
              <a:rPr lang="lt-LT" sz="1400" dirty="0">
                <a:latin typeface="Calibri corps"/>
              </a:rPr>
              <a:t>, </a:t>
            </a:r>
            <a:r>
              <a:rPr lang="lt-LT" sz="1400" dirty="0" err="1">
                <a:latin typeface="Calibri corps"/>
              </a:rPr>
              <a:t>un</a:t>
            </a:r>
            <a:r>
              <a:rPr lang="lt-LT" sz="1400" dirty="0">
                <a:latin typeface="Calibri corps"/>
              </a:rPr>
              <a:t> </a:t>
            </a:r>
            <a:r>
              <a:rPr lang="lt-LT" sz="1400" dirty="0" err="1">
                <a:latin typeface="Calibri corps"/>
              </a:rPr>
              <a:t>número</a:t>
            </a:r>
            <a:r>
              <a:rPr lang="lt-LT" sz="1400" dirty="0">
                <a:latin typeface="Calibri corps"/>
              </a:rPr>
              <a:t> </a:t>
            </a:r>
            <a:r>
              <a:rPr lang="lt-LT" sz="1400" dirty="0" err="1">
                <a:latin typeface="Calibri corps"/>
              </a:rPr>
              <a:t>mucho</a:t>
            </a:r>
            <a:r>
              <a:rPr lang="lt-LT" sz="1400" dirty="0">
                <a:latin typeface="Calibri corps"/>
              </a:rPr>
              <a:t> </a:t>
            </a:r>
            <a:r>
              <a:rPr lang="lt-LT" sz="1400" dirty="0" err="1">
                <a:latin typeface="Calibri corps"/>
              </a:rPr>
              <a:t>menor</a:t>
            </a:r>
            <a:r>
              <a:rPr lang="lt-LT" sz="1400" dirty="0">
                <a:latin typeface="Calibri corps"/>
              </a:rPr>
              <a:t> </a:t>
            </a:r>
            <a:r>
              <a:rPr lang="lt-LT" sz="1400" dirty="0" err="1">
                <a:latin typeface="Calibri corps"/>
              </a:rPr>
              <a:t>que</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mayoría</a:t>
            </a:r>
            <a:r>
              <a:rPr lang="lt-LT" sz="1400" dirty="0">
                <a:latin typeface="Calibri corps"/>
              </a:rPr>
              <a:t> de </a:t>
            </a:r>
            <a:r>
              <a:rPr lang="lt-LT" sz="1400" dirty="0" err="1">
                <a:latin typeface="Calibri corps"/>
              </a:rPr>
              <a:t>las</a:t>
            </a:r>
            <a:r>
              <a:rPr lang="lt-LT" sz="1400" dirty="0">
                <a:latin typeface="Calibri corps"/>
              </a:rPr>
              <a:t> personas </a:t>
            </a:r>
            <a:r>
              <a:rPr lang="lt-LT" sz="1400" dirty="0" err="1">
                <a:latin typeface="Calibri corps"/>
              </a:rPr>
              <a:t>suponen</a:t>
            </a:r>
            <a:r>
              <a:rPr lang="lt-LT" sz="1400" dirty="0">
                <a:latin typeface="Calibri corps"/>
              </a:rPr>
              <a:t>. </a:t>
            </a:r>
            <a:r>
              <a:rPr lang="lt-LT" sz="1400" dirty="0" err="1">
                <a:latin typeface="Calibri corps"/>
              </a:rPr>
              <a:t>Por</a:t>
            </a:r>
            <a:r>
              <a:rPr lang="lt-LT" sz="1400" dirty="0">
                <a:latin typeface="Calibri corps"/>
              </a:rPr>
              <a:t> </a:t>
            </a:r>
            <a:r>
              <a:rPr lang="lt-LT" sz="1400" dirty="0" err="1">
                <a:latin typeface="Calibri corps"/>
              </a:rPr>
              <a:t>otro</a:t>
            </a:r>
            <a:r>
              <a:rPr lang="lt-LT" sz="1400" dirty="0">
                <a:latin typeface="Calibri corps"/>
              </a:rPr>
              <a:t> </a:t>
            </a:r>
            <a:r>
              <a:rPr lang="lt-LT" sz="1400" dirty="0" err="1">
                <a:latin typeface="Calibri corps"/>
              </a:rPr>
              <a:t>lado</a:t>
            </a:r>
            <a:r>
              <a:rPr lang="lt-LT" sz="1400" dirty="0">
                <a:latin typeface="Calibri corps"/>
              </a:rPr>
              <a:t>, </a:t>
            </a:r>
            <a:r>
              <a:rPr lang="lt-LT" sz="1400" dirty="0" err="1">
                <a:latin typeface="Calibri corps"/>
              </a:rPr>
              <a:t>más</a:t>
            </a:r>
            <a:r>
              <a:rPr lang="lt-LT" sz="1400" dirty="0">
                <a:latin typeface="Calibri corps"/>
              </a:rPr>
              <a:t> </a:t>
            </a:r>
            <a:r>
              <a:rPr lang="lt-LT" sz="1400" dirty="0" err="1">
                <a:latin typeface="Calibri corps"/>
              </a:rPr>
              <a:t>del</a:t>
            </a:r>
            <a:r>
              <a:rPr lang="lt-LT" sz="1400" dirty="0">
                <a:latin typeface="Calibri corps"/>
              </a:rPr>
              <a:t> 75% </a:t>
            </a:r>
            <a:r>
              <a:rPr lang="lt-LT" sz="1400" dirty="0" err="1">
                <a:latin typeface="Calibri corps"/>
              </a:rPr>
              <a:t>vive</a:t>
            </a:r>
            <a:r>
              <a:rPr lang="lt-LT" sz="1400" dirty="0">
                <a:latin typeface="Calibri corps"/>
              </a:rPr>
              <a:t> </a:t>
            </a:r>
            <a:r>
              <a:rPr lang="lt-LT" sz="1400" dirty="0" err="1">
                <a:latin typeface="Calibri corps"/>
              </a:rPr>
              <a:t>en</a:t>
            </a:r>
            <a:r>
              <a:rPr lang="lt-LT" sz="1400" dirty="0">
                <a:latin typeface="Calibri corps"/>
              </a:rPr>
              <a:t> </a:t>
            </a:r>
            <a:r>
              <a:rPr lang="lt-LT" sz="1400" dirty="0" err="1">
                <a:latin typeface="Calibri corps"/>
              </a:rPr>
              <a:t>China</a:t>
            </a:r>
            <a:r>
              <a:rPr lang="lt-LT" sz="1400" dirty="0">
                <a:latin typeface="Calibri corps"/>
              </a:rPr>
              <a:t>, </a:t>
            </a:r>
            <a:r>
              <a:rPr lang="lt-LT" sz="1400" dirty="0" err="1">
                <a:latin typeface="Calibri corps"/>
              </a:rPr>
              <a:t>el</a:t>
            </a:r>
            <a:r>
              <a:rPr lang="lt-LT" sz="1400" dirty="0">
                <a:latin typeface="Calibri corps"/>
              </a:rPr>
              <a:t> </a:t>
            </a:r>
            <a:r>
              <a:rPr lang="lt-LT" sz="1400" dirty="0" err="1">
                <a:latin typeface="Calibri corps"/>
              </a:rPr>
              <a:t>sur</a:t>
            </a:r>
            <a:r>
              <a:rPr lang="lt-LT" sz="1400" dirty="0">
                <a:latin typeface="Calibri corps"/>
              </a:rPr>
              <a:t> de </a:t>
            </a:r>
            <a:r>
              <a:rPr lang="lt-LT" sz="1400" dirty="0" err="1">
                <a:latin typeface="Calibri corps"/>
              </a:rPr>
              <a:t>Asia</a:t>
            </a:r>
            <a:r>
              <a:rPr lang="lt-LT" sz="1400" dirty="0">
                <a:latin typeface="Calibri corps"/>
              </a:rPr>
              <a:t> y </a:t>
            </a:r>
            <a:r>
              <a:rPr lang="lt-LT" sz="1400" dirty="0" err="1">
                <a:latin typeface="Calibri corps"/>
              </a:rPr>
              <a:t>el</a:t>
            </a:r>
            <a:r>
              <a:rPr lang="lt-LT" sz="1400" dirty="0">
                <a:latin typeface="Calibri corps"/>
              </a:rPr>
              <a:t> </a:t>
            </a:r>
            <a:r>
              <a:rPr lang="lt-LT" sz="1400" dirty="0" err="1">
                <a:latin typeface="Calibri corps"/>
              </a:rPr>
              <a:t>sudeste</a:t>
            </a:r>
            <a:r>
              <a:rPr lang="lt-LT" sz="1400" dirty="0">
                <a:latin typeface="Calibri corps"/>
              </a:rPr>
              <a:t> </a:t>
            </a:r>
            <a:r>
              <a:rPr lang="lt-LT" sz="1400" dirty="0" err="1">
                <a:latin typeface="Calibri corps"/>
              </a:rPr>
              <a:t>asiático</a:t>
            </a:r>
            <a:r>
              <a:rPr lang="lt-LT" sz="1400" dirty="0">
                <a:latin typeface="Calibri corps"/>
              </a:rPr>
              <a:t>, </a:t>
            </a:r>
            <a:r>
              <a:rPr lang="lt-LT" sz="1400" dirty="0" err="1">
                <a:latin typeface="Calibri corps"/>
              </a:rPr>
              <a:t>según</a:t>
            </a:r>
            <a:r>
              <a:rPr lang="lt-LT" sz="1400" dirty="0">
                <a:latin typeface="Calibri corps"/>
              </a:rPr>
              <a:t> </a:t>
            </a:r>
            <a:r>
              <a:rPr lang="lt-LT" sz="1400" dirty="0" err="1">
                <a:latin typeface="Calibri corps"/>
              </a:rPr>
              <a:t>el</a:t>
            </a:r>
            <a:r>
              <a:rPr lang="lt-LT" sz="1400" dirty="0">
                <a:latin typeface="Calibri corps"/>
              </a:rPr>
              <a:t> </a:t>
            </a:r>
            <a:r>
              <a:rPr lang="lt-LT" sz="1400" dirty="0" err="1">
                <a:latin typeface="Calibri corps"/>
              </a:rPr>
              <a:t>primer</a:t>
            </a:r>
            <a:r>
              <a:rPr lang="lt-LT" sz="1400" dirty="0">
                <a:latin typeface="Calibri corps"/>
              </a:rPr>
              <a:t> </a:t>
            </a:r>
            <a:r>
              <a:rPr lang="lt-LT" sz="1400" dirty="0" err="1">
                <a:latin typeface="Calibri corps"/>
              </a:rPr>
              <a:t>estudio</a:t>
            </a:r>
            <a:r>
              <a:rPr lang="lt-LT" sz="1400" dirty="0">
                <a:latin typeface="Calibri corps"/>
              </a:rPr>
              <a:t> </a:t>
            </a:r>
            <a:r>
              <a:rPr lang="lt-LT" sz="1400" dirty="0" err="1">
                <a:latin typeface="Calibri corps"/>
              </a:rPr>
              <a:t>global</a:t>
            </a:r>
            <a:r>
              <a:rPr lang="lt-LT" sz="1400" dirty="0">
                <a:latin typeface="Calibri corps"/>
              </a:rPr>
              <a:t> de </a:t>
            </a:r>
            <a:r>
              <a:rPr lang="lt-LT" sz="1400" dirty="0" err="1">
                <a:latin typeface="Calibri corps"/>
              </a:rPr>
              <a:t>pobreza</a:t>
            </a:r>
            <a:r>
              <a:rPr lang="lt-LT" sz="1400" dirty="0">
                <a:latin typeface="Calibri corps"/>
              </a:rPr>
              <a:t> </a:t>
            </a:r>
            <a:r>
              <a:rPr lang="lt-LT" sz="1400" dirty="0" err="1">
                <a:latin typeface="Calibri corps"/>
              </a:rPr>
              <a:t>del</a:t>
            </a:r>
            <a:r>
              <a:rPr lang="lt-LT" sz="1400" dirty="0">
                <a:latin typeface="Calibri corps"/>
              </a:rPr>
              <a:t> </a:t>
            </a:r>
            <a:r>
              <a:rPr lang="lt-LT" sz="1400" dirty="0" err="1">
                <a:latin typeface="Calibri corps"/>
              </a:rPr>
              <a:t>Banco</a:t>
            </a:r>
            <a:r>
              <a:rPr lang="lt-LT" sz="1400" dirty="0">
                <a:latin typeface="Calibri corps"/>
              </a:rPr>
              <a:t> </a:t>
            </a:r>
            <a:r>
              <a:rPr lang="lt-LT" sz="1400" dirty="0" err="1">
                <a:latin typeface="Calibri corps"/>
              </a:rPr>
              <a:t>Mundial</a:t>
            </a:r>
            <a:r>
              <a:rPr lang="lt-LT" sz="1400" dirty="0">
                <a:latin typeface="Calibri corps"/>
              </a:rPr>
              <a:t> </a:t>
            </a:r>
            <a:r>
              <a:rPr lang="lt-LT" sz="1400" dirty="0" err="1">
                <a:latin typeface="Calibri corps"/>
              </a:rPr>
              <a:t>entre</a:t>
            </a:r>
            <a:r>
              <a:rPr lang="lt-LT" sz="1400" dirty="0">
                <a:latin typeface="Calibri corps"/>
              </a:rPr>
              <a:t> los </a:t>
            </a:r>
            <a:r>
              <a:rPr lang="lt-LT" sz="1400" dirty="0" err="1">
                <a:latin typeface="Calibri corps"/>
              </a:rPr>
              <a:t>pueblos</a:t>
            </a:r>
            <a:r>
              <a:rPr lang="lt-LT" sz="1400" dirty="0">
                <a:latin typeface="Calibri corps"/>
              </a:rPr>
              <a:t> </a:t>
            </a:r>
            <a:r>
              <a:rPr lang="lt-LT" sz="1400" dirty="0" err="1">
                <a:latin typeface="Calibri corps"/>
              </a:rPr>
              <a:t>indígenas</a:t>
            </a:r>
            <a:r>
              <a:rPr lang="lt-LT" sz="1400" dirty="0">
                <a:latin typeface="Calibri corps"/>
              </a:rPr>
              <a:t> de </a:t>
            </a:r>
            <a:r>
              <a:rPr lang="lt-LT" sz="1400" dirty="0" err="1">
                <a:latin typeface="Calibri corps"/>
              </a:rPr>
              <a:t>todo</a:t>
            </a:r>
            <a:r>
              <a:rPr lang="lt-LT" sz="1400" dirty="0">
                <a:latin typeface="Calibri corps"/>
              </a:rPr>
              <a:t> </a:t>
            </a:r>
            <a:r>
              <a:rPr lang="lt-LT" sz="1400" dirty="0" err="1">
                <a:latin typeface="Calibri corps"/>
              </a:rPr>
              <a:t>el</a:t>
            </a:r>
            <a:r>
              <a:rPr lang="lt-LT" sz="1400" dirty="0">
                <a:latin typeface="Calibri corps"/>
              </a:rPr>
              <a:t> </a:t>
            </a:r>
            <a:r>
              <a:rPr lang="lt-LT" sz="1400" dirty="0" err="1">
                <a:latin typeface="Calibri corps"/>
              </a:rPr>
              <a:t>mundo</a:t>
            </a:r>
            <a:r>
              <a:rPr lang="lt-LT" sz="1400" dirty="0">
                <a:latin typeface="Calibri corps"/>
              </a:rPr>
              <a:t> </a:t>
            </a:r>
            <a:r>
              <a:rPr lang="lt-LT" sz="1400" dirty="0" err="1">
                <a:latin typeface="Calibri corps"/>
              </a:rPr>
              <a:t>en</a:t>
            </a:r>
            <a:r>
              <a:rPr lang="lt-LT" sz="1400" dirty="0">
                <a:latin typeface="Calibri corps"/>
              </a:rPr>
              <a:t> </a:t>
            </a:r>
            <a:r>
              <a:rPr lang="lt-LT" sz="1400" dirty="0" err="1">
                <a:latin typeface="Calibri corps"/>
              </a:rPr>
              <a:t>desarrollo</a:t>
            </a:r>
            <a:r>
              <a:rPr lang="lt-LT" sz="1400" dirty="0">
                <a:latin typeface="Calibri corps"/>
              </a:rPr>
              <a:t>, los </a:t>
            </a:r>
            <a:r>
              <a:rPr lang="en-US" sz="1400" i="1" u="sng" dirty="0" err="1">
                <a:solidFill>
                  <a:schemeClr val="accent1">
                    <a:lumMod val="60000"/>
                    <a:lumOff val="40000"/>
                  </a:schemeClr>
                </a:solidFill>
                <a:latin typeface="Calibri corps"/>
              </a:rPr>
              <a:t>P</a:t>
            </a:r>
            <a:r>
              <a:rPr lang="lt-LT" sz="1400" i="1" u="sng" dirty="0" err="1" smtClean="0">
                <a:solidFill>
                  <a:schemeClr val="accent1">
                    <a:lumMod val="60000"/>
                    <a:lumOff val="40000"/>
                  </a:schemeClr>
                </a:solidFill>
                <a:latin typeface="Calibri corps"/>
              </a:rPr>
              <a:t>ueblos</a:t>
            </a:r>
            <a:r>
              <a:rPr lang="lt-LT" sz="1400" i="1" u="sng" dirty="0" smtClean="0">
                <a:solidFill>
                  <a:schemeClr val="accent1">
                    <a:lumMod val="60000"/>
                    <a:lumOff val="40000"/>
                  </a:schemeClr>
                </a:solidFill>
                <a:latin typeface="Calibri corps"/>
              </a:rPr>
              <a:t> </a:t>
            </a:r>
            <a:r>
              <a:rPr lang="lt-LT" sz="1400" i="1" u="sng" dirty="0" err="1">
                <a:solidFill>
                  <a:schemeClr val="accent1">
                    <a:lumMod val="60000"/>
                    <a:lumOff val="40000"/>
                  </a:schemeClr>
                </a:solidFill>
                <a:latin typeface="Calibri corps"/>
              </a:rPr>
              <a:t>indígenas</a:t>
            </a:r>
            <a:r>
              <a:rPr lang="lt-LT" sz="1400" i="1" u="sng" dirty="0">
                <a:solidFill>
                  <a:schemeClr val="accent1">
                    <a:lumMod val="60000"/>
                    <a:lumOff val="40000"/>
                  </a:schemeClr>
                </a:solidFill>
                <a:latin typeface="Calibri corps"/>
              </a:rPr>
              <a:t>, </a:t>
            </a:r>
            <a:r>
              <a:rPr lang="lt-LT" sz="1400" i="1" u="sng" dirty="0" err="1">
                <a:solidFill>
                  <a:schemeClr val="accent1">
                    <a:lumMod val="60000"/>
                    <a:lumOff val="40000"/>
                  </a:schemeClr>
                </a:solidFill>
                <a:latin typeface="Calibri corps"/>
              </a:rPr>
              <a:t>la</a:t>
            </a:r>
            <a:r>
              <a:rPr lang="lt-LT" sz="1400" i="1" u="sng" dirty="0">
                <a:solidFill>
                  <a:schemeClr val="accent1">
                    <a:lumMod val="60000"/>
                    <a:lumOff val="40000"/>
                  </a:schemeClr>
                </a:solidFill>
                <a:latin typeface="Calibri corps"/>
              </a:rPr>
              <a:t> </a:t>
            </a:r>
            <a:r>
              <a:rPr lang="lt-LT" sz="1400" i="1" u="sng" dirty="0" err="1">
                <a:solidFill>
                  <a:schemeClr val="accent1">
                    <a:lumMod val="60000"/>
                    <a:lumOff val="40000"/>
                  </a:schemeClr>
                </a:solidFill>
                <a:latin typeface="Calibri corps"/>
              </a:rPr>
              <a:t>pobreza</a:t>
            </a:r>
            <a:r>
              <a:rPr lang="lt-LT" sz="1400" i="1" u="sng" dirty="0">
                <a:solidFill>
                  <a:schemeClr val="accent1">
                    <a:lumMod val="60000"/>
                    <a:lumOff val="40000"/>
                  </a:schemeClr>
                </a:solidFill>
                <a:latin typeface="Calibri corps"/>
              </a:rPr>
              <a:t> y </a:t>
            </a:r>
            <a:r>
              <a:rPr lang="lt-LT" sz="1400" i="1" u="sng" dirty="0" err="1">
                <a:solidFill>
                  <a:schemeClr val="accent1">
                    <a:lumMod val="60000"/>
                    <a:lumOff val="40000"/>
                  </a:schemeClr>
                </a:solidFill>
                <a:latin typeface="Calibri corps"/>
              </a:rPr>
              <a:t>el</a:t>
            </a:r>
            <a:r>
              <a:rPr lang="lt-LT" sz="1400" i="1" u="sng" dirty="0">
                <a:solidFill>
                  <a:schemeClr val="accent1">
                    <a:lumMod val="60000"/>
                    <a:lumOff val="40000"/>
                  </a:schemeClr>
                </a:solidFill>
                <a:latin typeface="Calibri corps"/>
              </a:rPr>
              <a:t> </a:t>
            </a:r>
            <a:r>
              <a:rPr lang="lt-LT" sz="1400" i="1" u="sng" dirty="0" err="1">
                <a:solidFill>
                  <a:schemeClr val="accent1">
                    <a:lumMod val="60000"/>
                    <a:lumOff val="40000"/>
                  </a:schemeClr>
                </a:solidFill>
                <a:latin typeface="Calibri corps"/>
              </a:rPr>
              <a:t>desarrollo</a:t>
            </a:r>
            <a:r>
              <a:rPr lang="lt-LT" sz="1400" i="1" u="sng" dirty="0">
                <a:solidFill>
                  <a:schemeClr val="accent1">
                    <a:lumMod val="60000"/>
                    <a:lumOff val="40000"/>
                  </a:schemeClr>
                </a:solidFill>
                <a:latin typeface="Calibri corps"/>
              </a:rPr>
              <a:t>.</a:t>
            </a:r>
          </a:p>
          <a:p>
            <a:endParaRPr lang="lt-LT" sz="1400" dirty="0">
              <a:latin typeface="Calibri corps"/>
            </a:endParaRPr>
          </a:p>
          <a:p>
            <a:r>
              <a:rPr lang="lt-LT" sz="1400" dirty="0">
                <a:latin typeface="Calibri corps"/>
              </a:rPr>
              <a:t>La </a:t>
            </a:r>
            <a:r>
              <a:rPr lang="lt-LT" sz="1400" dirty="0" err="1">
                <a:latin typeface="Calibri corps"/>
              </a:rPr>
              <a:t>investigación</a:t>
            </a:r>
            <a:r>
              <a:rPr lang="lt-LT" sz="1400" dirty="0">
                <a:latin typeface="Calibri corps"/>
              </a:rPr>
              <a:t> </a:t>
            </a:r>
            <a:r>
              <a:rPr lang="lt-LT" sz="1400" dirty="0" err="1">
                <a:latin typeface="Calibri corps"/>
              </a:rPr>
              <a:t>encontró</a:t>
            </a:r>
            <a:r>
              <a:rPr lang="lt-LT" sz="1400" dirty="0">
                <a:latin typeface="Calibri corps"/>
              </a:rPr>
              <a:t> </a:t>
            </a:r>
            <a:r>
              <a:rPr lang="lt-LT" sz="1400" dirty="0" err="1">
                <a:latin typeface="Calibri corps"/>
              </a:rPr>
              <a:t>que</a:t>
            </a:r>
            <a:r>
              <a:rPr lang="lt-LT" sz="1400" dirty="0">
                <a:latin typeface="Calibri corps"/>
              </a:rPr>
              <a:t> </a:t>
            </a:r>
            <a:r>
              <a:rPr lang="lt-LT" sz="1400" dirty="0" err="1">
                <a:latin typeface="Calibri corps"/>
              </a:rPr>
              <a:t>en</a:t>
            </a:r>
            <a:r>
              <a:rPr lang="lt-LT" sz="1400" dirty="0">
                <a:latin typeface="Calibri corps"/>
              </a:rPr>
              <a:t> </a:t>
            </a:r>
            <a:r>
              <a:rPr lang="lt-LT" sz="1400" dirty="0" err="1">
                <a:latin typeface="Calibri corps"/>
              </a:rPr>
              <a:t>todos</a:t>
            </a:r>
            <a:r>
              <a:rPr lang="lt-LT" sz="1400" dirty="0">
                <a:latin typeface="Calibri corps"/>
              </a:rPr>
              <a:t> los </a:t>
            </a:r>
            <a:r>
              <a:rPr lang="lt-LT" sz="1400" dirty="0" err="1">
                <a:latin typeface="Calibri corps"/>
              </a:rPr>
              <a:t>países</a:t>
            </a:r>
            <a:r>
              <a:rPr lang="lt-LT" sz="1400" dirty="0">
                <a:latin typeface="Calibri corps"/>
              </a:rPr>
              <a:t> </a:t>
            </a:r>
            <a:r>
              <a:rPr lang="lt-LT" sz="1400" dirty="0" err="1">
                <a:latin typeface="Calibri corps"/>
              </a:rPr>
              <a:t>estudiados</a:t>
            </a:r>
            <a:r>
              <a:rPr lang="lt-LT" sz="1400" dirty="0">
                <a:latin typeface="Calibri corps"/>
              </a:rPr>
              <a:t>, los </a:t>
            </a:r>
            <a:r>
              <a:rPr lang="lt-LT" sz="1400" dirty="0" err="1">
                <a:latin typeface="Calibri corps"/>
              </a:rPr>
              <a:t>pueblos</a:t>
            </a:r>
            <a:r>
              <a:rPr lang="lt-LT" sz="1400" dirty="0">
                <a:latin typeface="Calibri corps"/>
              </a:rPr>
              <a:t> </a:t>
            </a:r>
            <a:r>
              <a:rPr lang="lt-LT" sz="1400" dirty="0" err="1">
                <a:latin typeface="Calibri corps"/>
              </a:rPr>
              <a:t>indígenas</a:t>
            </a:r>
            <a:r>
              <a:rPr lang="lt-LT" sz="1400" dirty="0">
                <a:latin typeface="Calibri corps"/>
              </a:rPr>
              <a:t> </a:t>
            </a:r>
            <a:r>
              <a:rPr lang="lt-LT" sz="1400" dirty="0" err="1">
                <a:latin typeface="Calibri corps"/>
              </a:rPr>
              <a:t>son</a:t>
            </a:r>
            <a:r>
              <a:rPr lang="lt-LT" sz="1400" dirty="0">
                <a:latin typeface="Calibri corps"/>
              </a:rPr>
              <a:t> </a:t>
            </a:r>
            <a:r>
              <a:rPr lang="lt-LT" sz="1400" dirty="0" err="1">
                <a:latin typeface="Calibri corps"/>
              </a:rPr>
              <a:t>más</a:t>
            </a:r>
            <a:r>
              <a:rPr lang="lt-LT" sz="1400" dirty="0">
                <a:latin typeface="Calibri corps"/>
              </a:rPr>
              <a:t> </a:t>
            </a:r>
            <a:r>
              <a:rPr lang="lt-LT" sz="1400" dirty="0" err="1">
                <a:latin typeface="Calibri corps"/>
              </a:rPr>
              <a:t>pobres</a:t>
            </a:r>
            <a:r>
              <a:rPr lang="lt-LT" sz="1400" dirty="0">
                <a:latin typeface="Calibri corps"/>
              </a:rPr>
              <a:t>. El recuento de la pobreza indígena es mucho mayor que el de la población no indígena, y la brecha de pobreza es mucho mayor que el promedio nacional. </a:t>
            </a:r>
            <a:r>
              <a:rPr lang="lt-LT" sz="1400" b="1" dirty="0" smtClean="0">
                <a:solidFill>
                  <a:srgbClr val="FF0000"/>
                </a:solidFill>
                <a:latin typeface="Calibri corps"/>
              </a:rPr>
              <a:t>Esto </a:t>
            </a:r>
            <a:r>
              <a:rPr lang="lt-LT" sz="1400" b="1" dirty="0" err="1">
                <a:solidFill>
                  <a:srgbClr val="FF0000"/>
                </a:solidFill>
                <a:latin typeface="Calibri corps"/>
              </a:rPr>
              <a:t>significa</a:t>
            </a:r>
            <a:r>
              <a:rPr lang="lt-LT" sz="1400" b="1" dirty="0">
                <a:solidFill>
                  <a:srgbClr val="FF0000"/>
                </a:solidFill>
                <a:latin typeface="Calibri corps"/>
              </a:rPr>
              <a:t> </a:t>
            </a:r>
            <a:r>
              <a:rPr lang="lt-LT" sz="1400" b="1" dirty="0" err="1">
                <a:solidFill>
                  <a:srgbClr val="FF0000"/>
                </a:solidFill>
                <a:latin typeface="Calibri corps"/>
              </a:rPr>
              <a:t>que</a:t>
            </a:r>
            <a:r>
              <a:rPr lang="lt-LT" sz="1400" b="1" dirty="0">
                <a:solidFill>
                  <a:srgbClr val="FF0000"/>
                </a:solidFill>
                <a:latin typeface="Calibri corps"/>
              </a:rPr>
              <a:t> </a:t>
            </a:r>
            <a:r>
              <a:rPr lang="lt-LT" sz="1400" b="1" dirty="0" err="1">
                <a:solidFill>
                  <a:srgbClr val="FF0000"/>
                </a:solidFill>
                <a:latin typeface="Calibri corps"/>
              </a:rPr>
              <a:t>no</a:t>
            </a:r>
            <a:r>
              <a:rPr lang="lt-LT" sz="1400" b="1" dirty="0">
                <a:solidFill>
                  <a:srgbClr val="FF0000"/>
                </a:solidFill>
                <a:latin typeface="Calibri corps"/>
              </a:rPr>
              <a:t> </a:t>
            </a:r>
            <a:r>
              <a:rPr lang="lt-LT" sz="1400" b="1" dirty="0" err="1">
                <a:solidFill>
                  <a:srgbClr val="FF0000"/>
                </a:solidFill>
                <a:latin typeface="Calibri corps"/>
              </a:rPr>
              <a:t>solo</a:t>
            </a:r>
            <a:r>
              <a:rPr lang="lt-LT" sz="1400" b="1" dirty="0">
                <a:solidFill>
                  <a:srgbClr val="FF0000"/>
                </a:solidFill>
                <a:latin typeface="Calibri corps"/>
              </a:rPr>
              <a:t> </a:t>
            </a:r>
            <a:r>
              <a:rPr lang="lt-LT" sz="1400" b="1" dirty="0" err="1">
                <a:solidFill>
                  <a:srgbClr val="FF0000"/>
                </a:solidFill>
                <a:latin typeface="Calibri corps"/>
              </a:rPr>
              <a:t>hay</a:t>
            </a:r>
            <a:r>
              <a:rPr lang="lt-LT" sz="1400" b="1" dirty="0">
                <a:solidFill>
                  <a:srgbClr val="FF0000"/>
                </a:solidFill>
                <a:latin typeface="Calibri corps"/>
              </a:rPr>
              <a:t> </a:t>
            </a:r>
            <a:r>
              <a:rPr lang="lt-LT" sz="1400" b="1" dirty="0" err="1">
                <a:solidFill>
                  <a:srgbClr val="FF0000"/>
                </a:solidFill>
                <a:latin typeface="Calibri corps"/>
              </a:rPr>
              <a:t>más</a:t>
            </a:r>
            <a:r>
              <a:rPr lang="lt-LT" sz="1400" b="1" dirty="0">
                <a:solidFill>
                  <a:srgbClr val="FF0000"/>
                </a:solidFill>
                <a:latin typeface="Calibri corps"/>
              </a:rPr>
              <a:t> </a:t>
            </a:r>
            <a:r>
              <a:rPr lang="lt-LT" sz="1400" b="1" dirty="0" err="1">
                <a:solidFill>
                  <a:srgbClr val="FF0000"/>
                </a:solidFill>
                <a:latin typeface="Calibri corps"/>
              </a:rPr>
              <a:t>pueblos</a:t>
            </a:r>
            <a:r>
              <a:rPr lang="lt-LT" sz="1400" b="1" dirty="0">
                <a:solidFill>
                  <a:srgbClr val="FF0000"/>
                </a:solidFill>
                <a:latin typeface="Calibri corps"/>
              </a:rPr>
              <a:t> </a:t>
            </a:r>
            <a:r>
              <a:rPr lang="lt-LT" sz="1400" b="1" dirty="0" err="1">
                <a:solidFill>
                  <a:srgbClr val="FF0000"/>
                </a:solidFill>
                <a:latin typeface="Calibri corps"/>
              </a:rPr>
              <a:t>indígenas</a:t>
            </a:r>
            <a:r>
              <a:rPr lang="lt-LT" sz="1400" b="1" dirty="0">
                <a:solidFill>
                  <a:srgbClr val="FF0000"/>
                </a:solidFill>
                <a:latin typeface="Calibri corps"/>
              </a:rPr>
              <a:t> </a:t>
            </a:r>
            <a:r>
              <a:rPr lang="lt-LT" sz="1400" b="1" dirty="0" err="1">
                <a:solidFill>
                  <a:srgbClr val="FF0000"/>
                </a:solidFill>
                <a:latin typeface="Calibri corps"/>
              </a:rPr>
              <a:t>que</a:t>
            </a:r>
            <a:r>
              <a:rPr lang="lt-LT" sz="1400" b="1" dirty="0">
                <a:solidFill>
                  <a:srgbClr val="FF0000"/>
                </a:solidFill>
                <a:latin typeface="Calibri corps"/>
              </a:rPr>
              <a:t> </a:t>
            </a:r>
            <a:r>
              <a:rPr lang="lt-LT" sz="1400" b="1" dirty="0" err="1">
                <a:solidFill>
                  <a:srgbClr val="FF0000"/>
                </a:solidFill>
                <a:latin typeface="Calibri corps"/>
              </a:rPr>
              <a:t>no</a:t>
            </a:r>
            <a:r>
              <a:rPr lang="lt-LT" sz="1400" b="1" dirty="0">
                <a:solidFill>
                  <a:srgbClr val="FF0000"/>
                </a:solidFill>
                <a:latin typeface="Calibri corps"/>
              </a:rPr>
              <a:t> </a:t>
            </a:r>
            <a:r>
              <a:rPr lang="lt-LT" sz="1400" b="1" dirty="0" err="1">
                <a:solidFill>
                  <a:srgbClr val="FF0000"/>
                </a:solidFill>
                <a:latin typeface="Calibri corps"/>
              </a:rPr>
              <a:t>indígenas</a:t>
            </a:r>
            <a:r>
              <a:rPr lang="lt-LT" sz="1400" b="1" dirty="0">
                <a:solidFill>
                  <a:srgbClr val="FF0000"/>
                </a:solidFill>
                <a:latin typeface="Calibri corps"/>
              </a:rPr>
              <a:t> </a:t>
            </a:r>
            <a:r>
              <a:rPr lang="lt-LT" sz="1400" b="1" dirty="0" err="1">
                <a:solidFill>
                  <a:srgbClr val="FF0000"/>
                </a:solidFill>
                <a:latin typeface="Calibri corps"/>
              </a:rPr>
              <a:t>clasificados</a:t>
            </a:r>
            <a:r>
              <a:rPr lang="lt-LT" sz="1400" b="1" dirty="0">
                <a:solidFill>
                  <a:srgbClr val="FF0000"/>
                </a:solidFill>
                <a:latin typeface="Calibri corps"/>
              </a:rPr>
              <a:t> </a:t>
            </a:r>
            <a:r>
              <a:rPr lang="lt-LT" sz="1400" b="1" dirty="0" err="1">
                <a:solidFill>
                  <a:srgbClr val="FF0000"/>
                </a:solidFill>
                <a:latin typeface="Calibri corps"/>
              </a:rPr>
              <a:t>como</a:t>
            </a:r>
            <a:r>
              <a:rPr lang="lt-LT" sz="1400" b="1" dirty="0">
                <a:solidFill>
                  <a:srgbClr val="FF0000"/>
                </a:solidFill>
                <a:latin typeface="Calibri corps"/>
              </a:rPr>
              <a:t> </a:t>
            </a:r>
            <a:r>
              <a:rPr lang="lt-LT" sz="1400" b="1" dirty="0" err="1">
                <a:solidFill>
                  <a:srgbClr val="FF0000"/>
                </a:solidFill>
                <a:latin typeface="Calibri corps"/>
              </a:rPr>
              <a:t>pobres</a:t>
            </a:r>
            <a:r>
              <a:rPr lang="lt-LT" sz="1400" b="1" dirty="0">
                <a:solidFill>
                  <a:srgbClr val="FF0000"/>
                </a:solidFill>
                <a:latin typeface="Calibri corps"/>
              </a:rPr>
              <a:t>, </a:t>
            </a:r>
            <a:r>
              <a:rPr lang="lt-LT" sz="1400" b="1" dirty="0" err="1">
                <a:solidFill>
                  <a:srgbClr val="FF0000"/>
                </a:solidFill>
                <a:latin typeface="Calibri corps"/>
              </a:rPr>
              <a:t>sino</a:t>
            </a:r>
            <a:r>
              <a:rPr lang="lt-LT" sz="1400" b="1" dirty="0">
                <a:solidFill>
                  <a:srgbClr val="FF0000"/>
                </a:solidFill>
                <a:latin typeface="Calibri corps"/>
              </a:rPr>
              <a:t> </a:t>
            </a:r>
            <a:r>
              <a:rPr lang="lt-LT" sz="1400" b="1" dirty="0" err="1">
                <a:solidFill>
                  <a:srgbClr val="FF0000"/>
                </a:solidFill>
                <a:latin typeface="Calibri corps"/>
              </a:rPr>
              <a:t>que</a:t>
            </a:r>
            <a:r>
              <a:rPr lang="lt-LT" sz="1400" b="1" dirty="0">
                <a:solidFill>
                  <a:srgbClr val="FF0000"/>
                </a:solidFill>
                <a:latin typeface="Calibri corps"/>
              </a:rPr>
              <a:t> su </a:t>
            </a:r>
            <a:r>
              <a:rPr lang="lt-LT" sz="1400" b="1" dirty="0" err="1">
                <a:solidFill>
                  <a:srgbClr val="FF0000"/>
                </a:solidFill>
                <a:latin typeface="Calibri corps"/>
              </a:rPr>
              <a:t>pobreza</a:t>
            </a:r>
            <a:r>
              <a:rPr lang="lt-LT" sz="1400" b="1" dirty="0">
                <a:solidFill>
                  <a:srgbClr val="FF0000"/>
                </a:solidFill>
                <a:latin typeface="Calibri corps"/>
              </a:rPr>
              <a:t> </a:t>
            </a:r>
            <a:r>
              <a:rPr lang="lt-LT" sz="1400" b="1" dirty="0" err="1">
                <a:solidFill>
                  <a:srgbClr val="FF0000"/>
                </a:solidFill>
                <a:latin typeface="Calibri corps"/>
              </a:rPr>
              <a:t>también</a:t>
            </a:r>
            <a:r>
              <a:rPr lang="lt-LT" sz="1400" b="1" dirty="0">
                <a:solidFill>
                  <a:srgbClr val="FF0000"/>
                </a:solidFill>
                <a:latin typeface="Calibri corps"/>
              </a:rPr>
              <a:t> </a:t>
            </a:r>
            <a:r>
              <a:rPr lang="lt-LT" sz="1400" b="1" dirty="0" err="1">
                <a:solidFill>
                  <a:srgbClr val="FF0000"/>
                </a:solidFill>
                <a:latin typeface="Calibri corps"/>
              </a:rPr>
              <a:t>es</a:t>
            </a:r>
            <a:r>
              <a:rPr lang="lt-LT" sz="1400" b="1" dirty="0">
                <a:solidFill>
                  <a:srgbClr val="FF0000"/>
                </a:solidFill>
                <a:latin typeface="Calibri corps"/>
              </a:rPr>
              <a:t> </a:t>
            </a:r>
            <a:r>
              <a:rPr lang="lt-LT" sz="1400" b="1" dirty="0" err="1">
                <a:solidFill>
                  <a:srgbClr val="FF0000"/>
                </a:solidFill>
                <a:latin typeface="Calibri corps"/>
              </a:rPr>
              <a:t>más</a:t>
            </a:r>
            <a:r>
              <a:rPr lang="lt-LT" sz="1400" b="1" dirty="0">
                <a:solidFill>
                  <a:srgbClr val="FF0000"/>
                </a:solidFill>
                <a:latin typeface="Calibri corps"/>
              </a:rPr>
              <a:t> </a:t>
            </a:r>
            <a:r>
              <a:rPr lang="lt-LT" sz="1400" b="1" dirty="0" err="1">
                <a:solidFill>
                  <a:srgbClr val="FF0000"/>
                </a:solidFill>
                <a:latin typeface="Calibri corps"/>
              </a:rPr>
              <a:t>severa</a:t>
            </a:r>
            <a:r>
              <a:rPr lang="lt-LT" sz="1400" b="1" dirty="0">
                <a:solidFill>
                  <a:srgbClr val="FF0000"/>
                </a:solidFill>
                <a:latin typeface="Calibri corps"/>
              </a:rPr>
              <a:t>. </a:t>
            </a:r>
            <a:r>
              <a:rPr lang="lt-LT" sz="1400" dirty="0">
                <a:latin typeface="Calibri corps"/>
              </a:rPr>
              <a:t>Esto </a:t>
            </a:r>
            <a:r>
              <a:rPr lang="lt-LT" sz="1400" dirty="0" err="1">
                <a:latin typeface="Calibri corps"/>
              </a:rPr>
              <a:t>se</a:t>
            </a:r>
            <a:r>
              <a:rPr lang="lt-LT" sz="1400" dirty="0">
                <a:latin typeface="Calibri corps"/>
              </a:rPr>
              <a:t> </a:t>
            </a:r>
            <a:r>
              <a:rPr lang="lt-LT" sz="1400" dirty="0" err="1">
                <a:latin typeface="Calibri corps"/>
              </a:rPr>
              <a:t>manifiesta</a:t>
            </a:r>
            <a:r>
              <a:rPr lang="lt-LT" sz="1400" dirty="0">
                <a:latin typeface="Calibri corps"/>
              </a:rPr>
              <a:t> de varias </a:t>
            </a:r>
            <a:r>
              <a:rPr lang="lt-LT" sz="1400" dirty="0" err="1">
                <a:latin typeface="Calibri corps"/>
              </a:rPr>
              <a:t>maneras</a:t>
            </a:r>
            <a:r>
              <a:rPr lang="lt-LT" sz="1400" dirty="0">
                <a:latin typeface="Calibri corps"/>
              </a:rPr>
              <a:t>, </a:t>
            </a:r>
            <a:r>
              <a:rPr lang="lt-LT" sz="1400" dirty="0" err="1">
                <a:latin typeface="Calibri corps"/>
              </a:rPr>
              <a:t>incluyendo</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inseguridad</a:t>
            </a:r>
            <a:r>
              <a:rPr lang="lt-LT" sz="1400" dirty="0">
                <a:latin typeface="Calibri corps"/>
              </a:rPr>
              <a:t> </a:t>
            </a:r>
            <a:r>
              <a:rPr lang="en-US" sz="1400" dirty="0" smtClean="0">
                <a:latin typeface="Calibri corps"/>
              </a:rPr>
              <a:t>de la </a:t>
            </a:r>
            <a:r>
              <a:rPr lang="en-US" sz="1400" dirty="0" err="1" smtClean="0">
                <a:latin typeface="Calibri corps"/>
              </a:rPr>
              <a:t>tenencia</a:t>
            </a:r>
            <a:r>
              <a:rPr lang="en-US" sz="1400" dirty="0" smtClean="0">
                <a:latin typeface="Calibri corps"/>
              </a:rPr>
              <a:t> </a:t>
            </a:r>
            <a:r>
              <a:rPr lang="lt-LT" sz="1400" dirty="0" smtClean="0">
                <a:latin typeface="Calibri corps"/>
              </a:rPr>
              <a:t>de </a:t>
            </a:r>
            <a:r>
              <a:rPr lang="lt-LT" sz="1400" dirty="0" err="1">
                <a:latin typeface="Calibri corps"/>
              </a:rPr>
              <a:t>la</a:t>
            </a:r>
            <a:r>
              <a:rPr lang="lt-LT" sz="1400" dirty="0">
                <a:latin typeface="Calibri corps"/>
              </a:rPr>
              <a:t> </a:t>
            </a:r>
            <a:r>
              <a:rPr lang="lt-LT" sz="1400" dirty="0" err="1">
                <a:latin typeface="Calibri corps"/>
              </a:rPr>
              <a:t>tierra</a:t>
            </a:r>
            <a:r>
              <a:rPr lang="lt-LT" sz="1400" dirty="0">
                <a:latin typeface="Calibri corps"/>
              </a:rPr>
              <a:t> </a:t>
            </a:r>
            <a:r>
              <a:rPr lang="lt-LT" sz="1400" dirty="0">
                <a:latin typeface="Calibri corps"/>
              </a:rPr>
              <a:t>y los </a:t>
            </a:r>
            <a:r>
              <a:rPr lang="lt-LT" sz="1400" dirty="0" err="1">
                <a:latin typeface="Calibri corps"/>
              </a:rPr>
              <a:t>derechos</a:t>
            </a:r>
            <a:r>
              <a:rPr lang="lt-LT" sz="1400" dirty="0">
                <a:latin typeface="Calibri corps"/>
              </a:rPr>
              <a:t> de </a:t>
            </a:r>
            <a:r>
              <a:rPr lang="lt-LT" sz="1400" dirty="0" err="1">
                <a:latin typeface="Calibri corps"/>
              </a:rPr>
              <a:t>propiedad</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discriminación</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mayor</a:t>
            </a:r>
            <a:r>
              <a:rPr lang="lt-LT" sz="1400" dirty="0">
                <a:latin typeface="Calibri corps"/>
              </a:rPr>
              <a:t> </a:t>
            </a:r>
            <a:r>
              <a:rPr lang="lt-LT" sz="1400" dirty="0" err="1">
                <a:latin typeface="Calibri corps"/>
              </a:rPr>
              <a:t>vulnerabilidad</a:t>
            </a:r>
            <a:r>
              <a:rPr lang="lt-LT" sz="1400" dirty="0">
                <a:latin typeface="Calibri corps"/>
              </a:rPr>
              <a:t> al </a:t>
            </a:r>
            <a:r>
              <a:rPr lang="lt-LT" sz="1400" dirty="0" err="1">
                <a:latin typeface="Calibri corps"/>
              </a:rPr>
              <a:t>riesgo</a:t>
            </a:r>
            <a:r>
              <a:rPr lang="lt-LT" sz="1400" dirty="0">
                <a:latin typeface="Calibri corps"/>
              </a:rPr>
              <a:t> y </a:t>
            </a:r>
            <a:r>
              <a:rPr lang="lt-LT" sz="1400" dirty="0" err="1">
                <a:latin typeface="Calibri corps"/>
              </a:rPr>
              <a:t>el</a:t>
            </a:r>
            <a:r>
              <a:rPr lang="lt-LT" sz="1400" dirty="0">
                <a:latin typeface="Calibri corps"/>
              </a:rPr>
              <a:t> </a:t>
            </a:r>
            <a:r>
              <a:rPr lang="lt-LT" sz="1400" dirty="0" err="1">
                <a:latin typeface="Calibri corps"/>
              </a:rPr>
              <a:t>cambio</a:t>
            </a:r>
            <a:r>
              <a:rPr lang="lt-LT" sz="1400" dirty="0">
                <a:latin typeface="Calibri corps"/>
              </a:rPr>
              <a:t> </a:t>
            </a:r>
            <a:r>
              <a:rPr lang="lt-LT" sz="1400" dirty="0" err="1">
                <a:latin typeface="Calibri corps"/>
              </a:rPr>
              <a:t>climático</a:t>
            </a:r>
            <a:r>
              <a:rPr lang="lt-LT" sz="1400" dirty="0">
                <a:latin typeface="Calibri corps"/>
              </a:rPr>
              <a:t>, y </a:t>
            </a:r>
            <a:r>
              <a:rPr lang="lt-LT" sz="1400" dirty="0" err="1">
                <a:latin typeface="Calibri corps"/>
              </a:rPr>
              <a:t>una</a:t>
            </a:r>
            <a:r>
              <a:rPr lang="lt-LT" sz="1400" dirty="0">
                <a:latin typeface="Calibri corps"/>
              </a:rPr>
              <a:t> </a:t>
            </a:r>
            <a:r>
              <a:rPr lang="lt-LT" sz="1400" dirty="0" err="1">
                <a:latin typeface="Calibri corps"/>
              </a:rPr>
              <a:t>amplia</a:t>
            </a:r>
            <a:r>
              <a:rPr lang="lt-LT" sz="1400" dirty="0">
                <a:latin typeface="Calibri corps"/>
              </a:rPr>
              <a:t> gama de </a:t>
            </a:r>
            <a:r>
              <a:rPr lang="lt-LT" sz="1400" dirty="0" err="1">
                <a:latin typeface="Calibri corps"/>
              </a:rPr>
              <a:t>disparidades</a:t>
            </a:r>
            <a:r>
              <a:rPr lang="lt-LT" sz="1400" dirty="0">
                <a:latin typeface="Calibri corps"/>
              </a:rPr>
              <a:t> </a:t>
            </a:r>
            <a:r>
              <a:rPr lang="lt-LT" sz="1400" dirty="0" err="1">
                <a:latin typeface="Calibri corps"/>
              </a:rPr>
              <a:t>socioeconómicas</a:t>
            </a:r>
            <a:r>
              <a:rPr lang="lt-LT" sz="1400" dirty="0">
                <a:latin typeface="Calibri corps"/>
              </a:rPr>
              <a:t> </a:t>
            </a:r>
            <a:r>
              <a:rPr lang="lt-LT" sz="1400" dirty="0" err="1">
                <a:latin typeface="Calibri corps"/>
              </a:rPr>
              <a:t>relacionadas</a:t>
            </a:r>
            <a:r>
              <a:rPr lang="lt-LT" sz="1400" dirty="0">
                <a:latin typeface="Calibri corps"/>
              </a:rPr>
              <a:t> </a:t>
            </a:r>
            <a:r>
              <a:rPr lang="lt-LT" sz="1400" dirty="0" err="1">
                <a:latin typeface="Calibri corps"/>
              </a:rPr>
              <a:t>con</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salud</a:t>
            </a:r>
            <a:r>
              <a:rPr lang="lt-LT" sz="1400" dirty="0">
                <a:latin typeface="Calibri corps"/>
              </a:rPr>
              <a:t>, </a:t>
            </a:r>
            <a:r>
              <a:rPr lang="lt-LT" sz="1400" dirty="0" err="1">
                <a:latin typeface="Calibri corps"/>
              </a:rPr>
              <a:t>la</a:t>
            </a:r>
            <a:r>
              <a:rPr lang="lt-LT" sz="1400" dirty="0">
                <a:latin typeface="Calibri corps"/>
              </a:rPr>
              <a:t> </a:t>
            </a:r>
            <a:r>
              <a:rPr lang="lt-LT" sz="1400" dirty="0" err="1">
                <a:latin typeface="Calibri corps"/>
              </a:rPr>
              <a:t>educación</a:t>
            </a:r>
            <a:r>
              <a:rPr lang="lt-LT" sz="1400" dirty="0">
                <a:latin typeface="Calibri corps"/>
              </a:rPr>
              <a:t> y </a:t>
            </a:r>
            <a:r>
              <a:rPr lang="lt-LT" sz="1400" dirty="0" err="1">
                <a:latin typeface="Calibri corps"/>
              </a:rPr>
              <a:t>otras</a:t>
            </a:r>
            <a:r>
              <a:rPr lang="lt-LT" sz="1400" dirty="0">
                <a:latin typeface="Calibri corps"/>
              </a:rPr>
              <a:t>.</a:t>
            </a:r>
          </a:p>
        </p:txBody>
      </p:sp>
      <p:sp>
        <p:nvSpPr>
          <p:cNvPr id="7" name="Slide Number Placeholder 6"/>
          <p:cNvSpPr>
            <a:spLocks noGrp="1"/>
          </p:cNvSpPr>
          <p:nvPr>
            <p:ph type="sldNum" sz="quarter" idx="12"/>
          </p:nvPr>
        </p:nvSpPr>
        <p:spPr/>
        <p:txBody>
          <a:bodyPr/>
          <a:lstStyle/>
          <a:p>
            <a:fld id="{E02FF757-2869-254B-8F09-850A09E7852D}" type="slidenum">
              <a:rPr lang="lt-LT" smtClean="0"/>
              <a:t>6</a:t>
            </a:fld>
            <a:endParaRPr lang="lt-LT"/>
          </a:p>
        </p:txBody>
      </p:sp>
    </p:spTree>
    <p:extLst>
      <p:ext uri="{BB962C8B-B14F-4D97-AF65-F5344CB8AC3E}">
        <p14:creationId xmlns:p14="http://schemas.microsoft.com/office/powerpoint/2010/main" val="792215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4329A-D17F-C444-8301-BE138F617782}"/>
              </a:ext>
            </a:extLst>
          </p:cNvPr>
          <p:cNvSpPr/>
          <p:nvPr/>
        </p:nvSpPr>
        <p:spPr>
          <a:xfrm>
            <a:off x="472798" y="1844919"/>
            <a:ext cx="5842838" cy="3416320"/>
          </a:xfrm>
          <a:prstGeom prst="rect">
            <a:avLst/>
          </a:prstGeom>
        </p:spPr>
        <p:txBody>
          <a:bodyPr wrap="square">
            <a:spAutoFit/>
          </a:bodyPr>
          <a:lstStyle/>
          <a:p>
            <a:r>
              <a:rPr lang="en-US" b="1" dirty="0">
                <a:solidFill>
                  <a:srgbClr val="333333"/>
                </a:solidFill>
              </a:rPr>
              <a:t>What can be done?</a:t>
            </a:r>
            <a:r>
              <a:rPr lang="en-US" dirty="0"/>
              <a:t/>
            </a:r>
            <a:br>
              <a:rPr lang="en-US" dirty="0"/>
            </a:br>
            <a:r>
              <a:rPr lang="en-US" dirty="0">
                <a:solidFill>
                  <a:srgbClr val="333333"/>
                </a:solidFill>
              </a:rPr>
              <a:t> </a:t>
            </a:r>
            <a:r>
              <a:rPr lang="en-US" dirty="0"/>
              <a:t/>
            </a:r>
            <a:br>
              <a:rPr lang="en-US" dirty="0"/>
            </a:br>
            <a:r>
              <a:rPr lang="en-US" b="1" dirty="0">
                <a:solidFill>
                  <a:srgbClr val="333333"/>
                </a:solidFill>
              </a:rPr>
              <a:t>Why has poverty been more widespread, more severe, and harder to overcome for Indigenous peoples </a:t>
            </a:r>
            <a:r>
              <a:rPr lang="en-US" dirty="0">
                <a:solidFill>
                  <a:srgbClr val="333333"/>
                </a:solidFill>
              </a:rPr>
              <a:t>– and what can be done about it? A myriad of factors likely underpin the ‘stickiness’ of the Indigenous poverty gap – </a:t>
            </a:r>
            <a:r>
              <a:rPr lang="en-US" b="1" dirty="0">
                <a:solidFill>
                  <a:srgbClr val="333333"/>
                </a:solidFill>
              </a:rPr>
              <a:t>geographical and political exclusion, historical oppression</a:t>
            </a:r>
            <a:r>
              <a:rPr lang="en-US" dirty="0">
                <a:solidFill>
                  <a:srgbClr val="333333"/>
                </a:solidFill>
              </a:rPr>
              <a:t>, limited infrastructure and physical capital assets, heightened exposure to risk, etc. – but there is emerging evidence that investing in </a:t>
            </a:r>
            <a:r>
              <a:rPr lang="en-US" b="1" dirty="0">
                <a:solidFill>
                  <a:srgbClr val="FF0000"/>
                </a:solidFill>
              </a:rPr>
              <a:t>early childhood development</a:t>
            </a:r>
            <a:r>
              <a:rPr lang="en-US" dirty="0">
                <a:solidFill>
                  <a:srgbClr val="333333"/>
                </a:solidFill>
              </a:rPr>
              <a:t> and reducing </a:t>
            </a:r>
            <a:r>
              <a:rPr lang="en-US" b="1" dirty="0">
                <a:solidFill>
                  <a:srgbClr val="FF0000"/>
                </a:solidFill>
              </a:rPr>
              <a:t>discrimination</a:t>
            </a:r>
            <a:r>
              <a:rPr lang="en-US" dirty="0">
                <a:solidFill>
                  <a:srgbClr val="333333"/>
                </a:solidFill>
              </a:rPr>
              <a:t> are especially critical keys to unlocking the indigenous poverty trap.</a:t>
            </a:r>
            <a:endParaRPr lang="lt-LT" dirty="0"/>
          </a:p>
        </p:txBody>
      </p:sp>
      <p:sp>
        <p:nvSpPr>
          <p:cNvPr id="4" name="Rectangle 3">
            <a:extLst>
              <a:ext uri="{FF2B5EF4-FFF2-40B4-BE49-F238E27FC236}">
                <a16:creationId xmlns:a16="http://schemas.microsoft.com/office/drawing/2014/main" id="{65FCD7FB-82B0-794A-BD39-4AEB158B159F}"/>
              </a:ext>
            </a:extLst>
          </p:cNvPr>
          <p:cNvSpPr/>
          <p:nvPr/>
        </p:nvSpPr>
        <p:spPr>
          <a:xfrm>
            <a:off x="472798" y="6215418"/>
            <a:ext cx="10119360" cy="338554"/>
          </a:xfrm>
          <a:prstGeom prst="rect">
            <a:avLst/>
          </a:prstGeom>
        </p:spPr>
        <p:txBody>
          <a:bodyPr wrap="square">
            <a:spAutoFit/>
          </a:bodyPr>
          <a:lstStyle/>
          <a:p>
            <a:r>
              <a:rPr lang="en-US" sz="1600" dirty="0">
                <a:solidFill>
                  <a:srgbClr val="333333"/>
                </a:solidFill>
              </a:rPr>
              <a:t>http://</a:t>
            </a:r>
            <a:r>
              <a:rPr lang="en-US" sz="1600" dirty="0" err="1">
                <a:solidFill>
                  <a:srgbClr val="333333"/>
                </a:solidFill>
              </a:rPr>
              <a:t>blogs.worldbank.org</a:t>
            </a:r>
            <a:r>
              <a:rPr lang="en-US" sz="1600" dirty="0">
                <a:solidFill>
                  <a:srgbClr val="333333"/>
                </a:solidFill>
              </a:rPr>
              <a:t>/voices/poverty-and-exclusion-among-indigenous-peoples-global-evidence</a:t>
            </a:r>
            <a:endParaRPr lang="lt-LT" sz="1600" dirty="0"/>
          </a:p>
        </p:txBody>
      </p:sp>
      <p:sp>
        <p:nvSpPr>
          <p:cNvPr id="6" name="TextBox 5">
            <a:extLst>
              <a:ext uri="{FF2B5EF4-FFF2-40B4-BE49-F238E27FC236}">
                <a16:creationId xmlns:a16="http://schemas.microsoft.com/office/drawing/2014/main" id="{2AE0A56A-32E7-F249-A938-51AEF3150FBB}"/>
              </a:ext>
            </a:extLst>
          </p:cNvPr>
          <p:cNvSpPr txBox="1"/>
          <p:nvPr/>
        </p:nvSpPr>
        <p:spPr>
          <a:xfrm>
            <a:off x="472798" y="5846086"/>
            <a:ext cx="4411977" cy="338554"/>
          </a:xfrm>
          <a:prstGeom prst="rect">
            <a:avLst/>
          </a:prstGeom>
          <a:noFill/>
        </p:spPr>
        <p:txBody>
          <a:bodyPr wrap="none" rtlCol="0">
            <a:spAutoFit/>
          </a:bodyPr>
          <a:lstStyle/>
          <a:p>
            <a:r>
              <a:rPr lang="lt-LT" sz="1600" dirty="0"/>
              <a:t>Gillette </a:t>
            </a:r>
            <a:r>
              <a:rPr lang="lt-LT" sz="1600" dirty="0" err="1"/>
              <a:t>Hall</a:t>
            </a:r>
            <a:r>
              <a:rPr lang="lt-LT" sz="1600" dirty="0"/>
              <a:t> </a:t>
            </a:r>
            <a:r>
              <a:rPr lang="lt-LT" sz="1600" dirty="0" err="1"/>
              <a:t>and</a:t>
            </a:r>
            <a:r>
              <a:rPr lang="lt-LT" sz="1600" dirty="0"/>
              <a:t> </a:t>
            </a:r>
            <a:r>
              <a:rPr lang="lt-LT" sz="1600" dirty="0" err="1"/>
              <a:t>Ariel</a:t>
            </a:r>
            <a:r>
              <a:rPr lang="lt-LT" sz="1600" dirty="0"/>
              <a:t> </a:t>
            </a:r>
            <a:r>
              <a:rPr lang="lt-LT" sz="1600" dirty="0" err="1"/>
              <a:t>Gandolfo</a:t>
            </a:r>
            <a:r>
              <a:rPr lang="lt-LT" sz="1600" dirty="0"/>
              <a:t> (2016, </a:t>
            </a:r>
            <a:r>
              <a:rPr lang="lt-LT" sz="1600" dirty="0" err="1"/>
              <a:t>World</a:t>
            </a:r>
            <a:r>
              <a:rPr lang="lt-LT" sz="1600" dirty="0"/>
              <a:t> Bank)</a:t>
            </a:r>
          </a:p>
        </p:txBody>
      </p:sp>
      <p:sp>
        <p:nvSpPr>
          <p:cNvPr id="7" name="Rectangle 6">
            <a:extLst>
              <a:ext uri="{FF2B5EF4-FFF2-40B4-BE49-F238E27FC236}">
                <a16:creationId xmlns:a16="http://schemas.microsoft.com/office/drawing/2014/main" id="{D8D0ECBA-94EB-2F43-9541-B17BBBBCBA51}"/>
              </a:ext>
            </a:extLst>
          </p:cNvPr>
          <p:cNvSpPr/>
          <p:nvPr/>
        </p:nvSpPr>
        <p:spPr>
          <a:xfrm>
            <a:off x="472798" y="257748"/>
            <a:ext cx="5338482" cy="1569660"/>
          </a:xfrm>
          <a:prstGeom prst="rect">
            <a:avLst/>
          </a:prstGeom>
        </p:spPr>
        <p:txBody>
          <a:bodyPr wrap="square">
            <a:spAutoFit/>
          </a:bodyPr>
          <a:lstStyle/>
          <a:p>
            <a:r>
              <a:rPr lang="en-US" sz="2400" b="1" dirty="0">
                <a:solidFill>
                  <a:srgbClr val="333333"/>
                </a:solidFill>
              </a:rPr>
              <a:t>Poverty and exclusion among indigenous peoples: The global evidence </a:t>
            </a:r>
            <a:br>
              <a:rPr lang="en-US" sz="2400" b="1" dirty="0">
                <a:solidFill>
                  <a:srgbClr val="333333"/>
                </a:solidFill>
              </a:rPr>
            </a:br>
            <a:r>
              <a:rPr lang="en-US" sz="2400" b="1" dirty="0">
                <a:solidFill>
                  <a:srgbClr val="333333"/>
                </a:solidFill>
              </a:rPr>
              <a:t>(World Bank, 2016)</a:t>
            </a:r>
            <a:r>
              <a:rPr lang="en-US" sz="2400" b="1" dirty="0">
                <a:solidFill>
                  <a:srgbClr val="333333"/>
                </a:solidFill>
                <a:latin typeface="Andes" panose="02000000000000000000"/>
              </a:rPr>
              <a:t/>
            </a:r>
            <a:br>
              <a:rPr lang="en-US" sz="2400" b="1" dirty="0">
                <a:solidFill>
                  <a:srgbClr val="333333"/>
                </a:solidFill>
                <a:latin typeface="Andes" panose="02000000000000000000"/>
              </a:rPr>
            </a:br>
            <a:endParaRPr lang="en-US" sz="2400" b="1" i="0" dirty="0">
              <a:solidFill>
                <a:srgbClr val="333333"/>
              </a:solidFill>
              <a:effectLst/>
              <a:latin typeface="Andes" panose="02000000000000000000"/>
            </a:endParaRPr>
          </a:p>
        </p:txBody>
      </p:sp>
      <p:sp>
        <p:nvSpPr>
          <p:cNvPr id="8" name="Rectangle 7">
            <a:extLst>
              <a:ext uri="{FF2B5EF4-FFF2-40B4-BE49-F238E27FC236}">
                <a16:creationId xmlns:a16="http://schemas.microsoft.com/office/drawing/2014/main" id="{C79DFABB-9A1D-6449-976E-9F3DAD914B68}"/>
              </a:ext>
            </a:extLst>
          </p:cNvPr>
          <p:cNvSpPr/>
          <p:nvPr/>
        </p:nvSpPr>
        <p:spPr>
          <a:xfrm>
            <a:off x="6315636" y="257748"/>
            <a:ext cx="5316070" cy="1200329"/>
          </a:xfrm>
          <a:prstGeom prst="rect">
            <a:avLst/>
          </a:prstGeom>
        </p:spPr>
        <p:txBody>
          <a:bodyPr wrap="square">
            <a:spAutoFit/>
          </a:bodyPr>
          <a:lstStyle/>
          <a:p>
            <a:r>
              <a:rPr lang="lt-LT" sz="2400" b="1" dirty="0" err="1">
                <a:solidFill>
                  <a:schemeClr val="accent2">
                    <a:lumMod val="50000"/>
                  </a:schemeClr>
                </a:solidFill>
              </a:rPr>
              <a:t>Pobreza</a:t>
            </a:r>
            <a:r>
              <a:rPr lang="lt-LT" sz="2400" b="1" dirty="0">
                <a:solidFill>
                  <a:schemeClr val="accent2">
                    <a:lumMod val="50000"/>
                  </a:schemeClr>
                </a:solidFill>
              </a:rPr>
              <a:t> y </a:t>
            </a:r>
            <a:r>
              <a:rPr lang="lt-LT" sz="2400" b="1" dirty="0" err="1">
                <a:solidFill>
                  <a:schemeClr val="accent2">
                    <a:lumMod val="50000"/>
                  </a:schemeClr>
                </a:solidFill>
              </a:rPr>
              <a:t>exclusión</a:t>
            </a:r>
            <a:r>
              <a:rPr lang="lt-LT" sz="2400" b="1" dirty="0">
                <a:solidFill>
                  <a:schemeClr val="accent2">
                    <a:lumMod val="50000"/>
                  </a:schemeClr>
                </a:solidFill>
              </a:rPr>
              <a:t> </a:t>
            </a:r>
            <a:r>
              <a:rPr lang="lt-LT" sz="2400" b="1" dirty="0" err="1">
                <a:solidFill>
                  <a:schemeClr val="accent2">
                    <a:lumMod val="50000"/>
                  </a:schemeClr>
                </a:solidFill>
              </a:rPr>
              <a:t>entre</a:t>
            </a:r>
            <a:r>
              <a:rPr lang="lt-LT" sz="2400" b="1" dirty="0">
                <a:solidFill>
                  <a:schemeClr val="accent2">
                    <a:lumMod val="50000"/>
                  </a:schemeClr>
                </a:solidFill>
              </a:rPr>
              <a:t> los </a:t>
            </a:r>
            <a:r>
              <a:rPr lang="lt-LT" sz="2400" b="1" dirty="0" err="1">
                <a:solidFill>
                  <a:schemeClr val="accent2">
                    <a:lumMod val="50000"/>
                  </a:schemeClr>
                </a:solidFill>
              </a:rPr>
              <a:t>pueblos</a:t>
            </a:r>
            <a:r>
              <a:rPr lang="lt-LT" sz="2400" b="1" dirty="0">
                <a:solidFill>
                  <a:schemeClr val="accent2">
                    <a:lumMod val="50000"/>
                  </a:schemeClr>
                </a:solidFill>
              </a:rPr>
              <a:t> </a:t>
            </a:r>
            <a:r>
              <a:rPr lang="lt-LT" sz="2400" b="1" dirty="0" err="1">
                <a:solidFill>
                  <a:schemeClr val="accent2">
                    <a:lumMod val="50000"/>
                  </a:schemeClr>
                </a:solidFill>
              </a:rPr>
              <a:t>indígenas</a:t>
            </a:r>
            <a:r>
              <a:rPr lang="lt-LT" sz="2400" b="1" dirty="0">
                <a:solidFill>
                  <a:schemeClr val="accent2">
                    <a:lumMod val="50000"/>
                  </a:schemeClr>
                </a:solidFill>
              </a:rPr>
              <a:t>: </a:t>
            </a:r>
            <a:r>
              <a:rPr lang="lt-LT" sz="2400" b="1" dirty="0" err="1">
                <a:solidFill>
                  <a:schemeClr val="accent2">
                    <a:lumMod val="50000"/>
                  </a:schemeClr>
                </a:solidFill>
              </a:rPr>
              <a:t>la</a:t>
            </a:r>
            <a:r>
              <a:rPr lang="lt-LT" sz="2400" b="1" dirty="0">
                <a:solidFill>
                  <a:schemeClr val="accent2">
                    <a:lumMod val="50000"/>
                  </a:schemeClr>
                </a:solidFill>
              </a:rPr>
              <a:t> </a:t>
            </a:r>
            <a:r>
              <a:rPr lang="lt-LT" sz="2400" b="1" dirty="0" err="1">
                <a:solidFill>
                  <a:schemeClr val="accent2">
                    <a:lumMod val="50000"/>
                  </a:schemeClr>
                </a:solidFill>
              </a:rPr>
              <a:t>evidencia</a:t>
            </a:r>
            <a:r>
              <a:rPr lang="lt-LT" sz="2400" b="1" dirty="0">
                <a:solidFill>
                  <a:schemeClr val="accent2">
                    <a:lumMod val="50000"/>
                  </a:schemeClr>
                </a:solidFill>
              </a:rPr>
              <a:t> </a:t>
            </a:r>
            <a:r>
              <a:rPr lang="lt-LT" sz="2400" b="1" dirty="0" err="1">
                <a:solidFill>
                  <a:schemeClr val="accent2">
                    <a:lumMod val="50000"/>
                  </a:schemeClr>
                </a:solidFill>
              </a:rPr>
              <a:t>global</a:t>
            </a:r>
            <a:r>
              <a:rPr lang="lt-LT" sz="2400" b="1" dirty="0">
                <a:solidFill>
                  <a:schemeClr val="accent2">
                    <a:lumMod val="50000"/>
                  </a:schemeClr>
                </a:solidFill>
              </a:rPr>
              <a:t> </a:t>
            </a:r>
            <a:br>
              <a:rPr lang="lt-LT" sz="2400" b="1" dirty="0">
                <a:solidFill>
                  <a:schemeClr val="accent2">
                    <a:lumMod val="50000"/>
                  </a:schemeClr>
                </a:solidFill>
              </a:rPr>
            </a:br>
            <a:r>
              <a:rPr lang="lt-LT" sz="2400" b="1" dirty="0">
                <a:solidFill>
                  <a:schemeClr val="accent2">
                    <a:lumMod val="50000"/>
                  </a:schemeClr>
                </a:solidFill>
              </a:rPr>
              <a:t>(</a:t>
            </a:r>
            <a:r>
              <a:rPr lang="lt-LT" sz="2400" b="1" dirty="0" err="1">
                <a:solidFill>
                  <a:schemeClr val="accent2">
                    <a:lumMod val="50000"/>
                  </a:schemeClr>
                </a:solidFill>
              </a:rPr>
              <a:t>Banco</a:t>
            </a:r>
            <a:r>
              <a:rPr lang="lt-LT" sz="2400" b="1" dirty="0">
                <a:solidFill>
                  <a:schemeClr val="accent2">
                    <a:lumMod val="50000"/>
                  </a:schemeClr>
                </a:solidFill>
              </a:rPr>
              <a:t> </a:t>
            </a:r>
            <a:r>
              <a:rPr lang="lt-LT" sz="2400" b="1" dirty="0" err="1">
                <a:solidFill>
                  <a:schemeClr val="accent2">
                    <a:lumMod val="50000"/>
                  </a:schemeClr>
                </a:solidFill>
              </a:rPr>
              <a:t>Mundial</a:t>
            </a:r>
            <a:r>
              <a:rPr lang="lt-LT" sz="2400" b="1" dirty="0">
                <a:solidFill>
                  <a:schemeClr val="accent2">
                    <a:lumMod val="50000"/>
                  </a:schemeClr>
                </a:solidFill>
              </a:rPr>
              <a:t>, 2016)</a:t>
            </a:r>
          </a:p>
        </p:txBody>
      </p:sp>
      <p:sp>
        <p:nvSpPr>
          <p:cNvPr id="5" name="Rectangle 4">
            <a:extLst>
              <a:ext uri="{FF2B5EF4-FFF2-40B4-BE49-F238E27FC236}">
                <a16:creationId xmlns:a16="http://schemas.microsoft.com/office/drawing/2014/main" id="{A71C8B09-1104-0D4F-A22C-7EB5A582C2F3}"/>
              </a:ext>
            </a:extLst>
          </p:cNvPr>
          <p:cNvSpPr/>
          <p:nvPr/>
        </p:nvSpPr>
        <p:spPr>
          <a:xfrm>
            <a:off x="6427694" y="1827408"/>
            <a:ext cx="5513294" cy="3693319"/>
          </a:xfrm>
          <a:prstGeom prst="rect">
            <a:avLst/>
          </a:prstGeom>
        </p:spPr>
        <p:txBody>
          <a:bodyPr wrap="square">
            <a:spAutoFit/>
          </a:bodyPr>
          <a:lstStyle/>
          <a:p>
            <a:r>
              <a:rPr lang="lt-LT" b="1" dirty="0">
                <a:solidFill>
                  <a:schemeClr val="accent2">
                    <a:lumMod val="50000"/>
                  </a:schemeClr>
                </a:solidFill>
              </a:rPr>
              <a:t>¿</a:t>
            </a:r>
            <a:r>
              <a:rPr lang="lt-LT" b="1" dirty="0" err="1">
                <a:solidFill>
                  <a:schemeClr val="accent2">
                    <a:lumMod val="50000"/>
                  </a:schemeClr>
                </a:solidFill>
              </a:rPr>
              <a:t>Qué</a:t>
            </a:r>
            <a:r>
              <a:rPr lang="lt-LT" b="1" dirty="0">
                <a:solidFill>
                  <a:schemeClr val="accent2">
                    <a:lumMod val="50000"/>
                  </a:schemeClr>
                </a:solidFill>
              </a:rPr>
              <a:t> </a:t>
            </a:r>
            <a:r>
              <a:rPr lang="lt-LT" b="1" dirty="0" err="1">
                <a:solidFill>
                  <a:schemeClr val="accent2">
                    <a:lumMod val="50000"/>
                  </a:schemeClr>
                </a:solidFill>
              </a:rPr>
              <a:t>se</a:t>
            </a:r>
            <a:r>
              <a:rPr lang="lt-LT" b="1" dirty="0">
                <a:solidFill>
                  <a:schemeClr val="accent2">
                    <a:lumMod val="50000"/>
                  </a:schemeClr>
                </a:solidFill>
              </a:rPr>
              <a:t> </a:t>
            </a:r>
            <a:r>
              <a:rPr lang="lt-LT" b="1" dirty="0" err="1">
                <a:solidFill>
                  <a:schemeClr val="accent2">
                    <a:lumMod val="50000"/>
                  </a:schemeClr>
                </a:solidFill>
              </a:rPr>
              <a:t>puede</a:t>
            </a:r>
            <a:r>
              <a:rPr lang="lt-LT" b="1" dirty="0">
                <a:solidFill>
                  <a:schemeClr val="accent2">
                    <a:lumMod val="50000"/>
                  </a:schemeClr>
                </a:solidFill>
              </a:rPr>
              <a:t> </a:t>
            </a:r>
            <a:r>
              <a:rPr lang="lt-LT" b="1" dirty="0" err="1">
                <a:solidFill>
                  <a:schemeClr val="accent2">
                    <a:lumMod val="50000"/>
                  </a:schemeClr>
                </a:solidFill>
              </a:rPr>
              <a:t>hacer</a:t>
            </a:r>
            <a:r>
              <a:rPr lang="lt-LT" b="1" dirty="0">
                <a:solidFill>
                  <a:schemeClr val="accent2">
                    <a:lumMod val="50000"/>
                  </a:schemeClr>
                </a:solidFill>
              </a:rPr>
              <a:t>? </a:t>
            </a:r>
          </a:p>
          <a:p>
            <a:endParaRPr lang="lt-LT" dirty="0">
              <a:solidFill>
                <a:schemeClr val="accent2">
                  <a:lumMod val="50000"/>
                </a:schemeClr>
              </a:solidFill>
            </a:endParaRPr>
          </a:p>
          <a:p>
            <a:r>
              <a:rPr lang="lt-LT" dirty="0">
                <a:solidFill>
                  <a:schemeClr val="accent2">
                    <a:lumMod val="50000"/>
                  </a:schemeClr>
                </a:solidFill>
              </a:rPr>
              <a:t>¿</a:t>
            </a:r>
            <a:r>
              <a:rPr lang="lt-LT" dirty="0" err="1">
                <a:solidFill>
                  <a:schemeClr val="accent2">
                    <a:lumMod val="50000"/>
                  </a:schemeClr>
                </a:solidFill>
              </a:rPr>
              <a:t>Por</a:t>
            </a:r>
            <a:r>
              <a:rPr lang="lt-LT" dirty="0">
                <a:solidFill>
                  <a:schemeClr val="accent2">
                    <a:lumMod val="50000"/>
                  </a:schemeClr>
                </a:solidFill>
              </a:rPr>
              <a:t> </a:t>
            </a:r>
            <a:r>
              <a:rPr lang="lt-LT" dirty="0" err="1">
                <a:solidFill>
                  <a:schemeClr val="accent2">
                    <a:lumMod val="50000"/>
                  </a:schemeClr>
                </a:solidFill>
              </a:rPr>
              <a:t>qué</a:t>
            </a:r>
            <a:r>
              <a:rPr lang="lt-LT" dirty="0">
                <a:solidFill>
                  <a:schemeClr val="accent2">
                    <a:lumMod val="50000"/>
                  </a:schemeClr>
                </a:solidFill>
              </a:rPr>
              <a:t> </a:t>
            </a:r>
            <a:r>
              <a:rPr lang="lt-LT" dirty="0" err="1">
                <a:solidFill>
                  <a:schemeClr val="accent2">
                    <a:lumMod val="50000"/>
                  </a:schemeClr>
                </a:solidFill>
              </a:rPr>
              <a:t>la</a:t>
            </a:r>
            <a:r>
              <a:rPr lang="lt-LT" dirty="0">
                <a:solidFill>
                  <a:schemeClr val="accent2">
                    <a:lumMod val="50000"/>
                  </a:schemeClr>
                </a:solidFill>
              </a:rPr>
              <a:t> </a:t>
            </a:r>
            <a:r>
              <a:rPr lang="lt-LT" dirty="0" err="1">
                <a:solidFill>
                  <a:schemeClr val="accent2">
                    <a:lumMod val="50000"/>
                  </a:schemeClr>
                </a:solidFill>
              </a:rPr>
              <a:t>pobreza</a:t>
            </a:r>
            <a:r>
              <a:rPr lang="lt-LT" dirty="0">
                <a:solidFill>
                  <a:schemeClr val="accent2">
                    <a:lumMod val="50000"/>
                  </a:schemeClr>
                </a:solidFill>
              </a:rPr>
              <a:t> ha </a:t>
            </a:r>
            <a:r>
              <a:rPr lang="lt-LT" dirty="0" err="1">
                <a:solidFill>
                  <a:schemeClr val="accent2">
                    <a:lumMod val="50000"/>
                  </a:schemeClr>
                </a:solidFill>
              </a:rPr>
              <a:t>sido</a:t>
            </a:r>
            <a:r>
              <a:rPr lang="lt-LT" dirty="0">
                <a:solidFill>
                  <a:schemeClr val="accent2">
                    <a:lumMod val="50000"/>
                  </a:schemeClr>
                </a:solidFill>
              </a:rPr>
              <a:t> </a:t>
            </a:r>
            <a:r>
              <a:rPr lang="lt-LT" dirty="0" err="1">
                <a:solidFill>
                  <a:schemeClr val="accent2">
                    <a:lumMod val="50000"/>
                  </a:schemeClr>
                </a:solidFill>
              </a:rPr>
              <a:t>más</a:t>
            </a:r>
            <a:r>
              <a:rPr lang="lt-LT" dirty="0">
                <a:solidFill>
                  <a:schemeClr val="accent2">
                    <a:lumMod val="50000"/>
                  </a:schemeClr>
                </a:solidFill>
              </a:rPr>
              <a:t> </a:t>
            </a:r>
            <a:r>
              <a:rPr lang="lt-LT" dirty="0" err="1">
                <a:solidFill>
                  <a:schemeClr val="accent2">
                    <a:lumMod val="50000"/>
                  </a:schemeClr>
                </a:solidFill>
              </a:rPr>
              <a:t>generalizada</a:t>
            </a:r>
            <a:r>
              <a:rPr lang="lt-LT" dirty="0">
                <a:solidFill>
                  <a:schemeClr val="accent2">
                    <a:lumMod val="50000"/>
                  </a:schemeClr>
                </a:solidFill>
              </a:rPr>
              <a:t>, </a:t>
            </a:r>
            <a:r>
              <a:rPr lang="lt-LT" dirty="0" err="1">
                <a:solidFill>
                  <a:schemeClr val="accent2">
                    <a:lumMod val="50000"/>
                  </a:schemeClr>
                </a:solidFill>
              </a:rPr>
              <a:t>más</a:t>
            </a:r>
            <a:r>
              <a:rPr lang="lt-LT" dirty="0">
                <a:solidFill>
                  <a:schemeClr val="accent2">
                    <a:lumMod val="50000"/>
                  </a:schemeClr>
                </a:solidFill>
              </a:rPr>
              <a:t> </a:t>
            </a:r>
            <a:r>
              <a:rPr lang="lt-LT" dirty="0" err="1">
                <a:solidFill>
                  <a:schemeClr val="accent2">
                    <a:lumMod val="50000"/>
                  </a:schemeClr>
                </a:solidFill>
              </a:rPr>
              <a:t>severa</a:t>
            </a:r>
            <a:r>
              <a:rPr lang="lt-LT" dirty="0">
                <a:solidFill>
                  <a:schemeClr val="accent2">
                    <a:lumMod val="50000"/>
                  </a:schemeClr>
                </a:solidFill>
              </a:rPr>
              <a:t> y </a:t>
            </a:r>
            <a:r>
              <a:rPr lang="lt-LT" dirty="0" err="1">
                <a:solidFill>
                  <a:schemeClr val="accent2">
                    <a:lumMod val="50000"/>
                  </a:schemeClr>
                </a:solidFill>
              </a:rPr>
              <a:t>más</a:t>
            </a:r>
            <a:r>
              <a:rPr lang="lt-LT" dirty="0">
                <a:solidFill>
                  <a:schemeClr val="accent2">
                    <a:lumMod val="50000"/>
                  </a:schemeClr>
                </a:solidFill>
              </a:rPr>
              <a:t> </a:t>
            </a:r>
            <a:r>
              <a:rPr lang="lt-LT" dirty="0" err="1">
                <a:solidFill>
                  <a:schemeClr val="accent2">
                    <a:lumMod val="50000"/>
                  </a:schemeClr>
                </a:solidFill>
              </a:rPr>
              <a:t>difícil</a:t>
            </a:r>
            <a:r>
              <a:rPr lang="lt-LT" dirty="0">
                <a:solidFill>
                  <a:schemeClr val="accent2">
                    <a:lumMod val="50000"/>
                  </a:schemeClr>
                </a:solidFill>
              </a:rPr>
              <a:t> de </a:t>
            </a:r>
            <a:r>
              <a:rPr lang="lt-LT" dirty="0" err="1">
                <a:solidFill>
                  <a:schemeClr val="accent2">
                    <a:lumMod val="50000"/>
                  </a:schemeClr>
                </a:solidFill>
              </a:rPr>
              <a:t>superar</a:t>
            </a:r>
            <a:r>
              <a:rPr lang="lt-LT" dirty="0">
                <a:solidFill>
                  <a:schemeClr val="accent2">
                    <a:lumMod val="50000"/>
                  </a:schemeClr>
                </a:solidFill>
              </a:rPr>
              <a:t> para los </a:t>
            </a:r>
            <a:r>
              <a:rPr lang="lt-LT" dirty="0" err="1">
                <a:solidFill>
                  <a:schemeClr val="accent2">
                    <a:lumMod val="50000"/>
                  </a:schemeClr>
                </a:solidFill>
              </a:rPr>
              <a:t>pueblos</a:t>
            </a:r>
            <a:r>
              <a:rPr lang="lt-LT" dirty="0">
                <a:solidFill>
                  <a:schemeClr val="accent2">
                    <a:lumMod val="50000"/>
                  </a:schemeClr>
                </a:solidFill>
              </a:rPr>
              <a:t> </a:t>
            </a:r>
            <a:r>
              <a:rPr lang="lt-LT" dirty="0" err="1">
                <a:solidFill>
                  <a:schemeClr val="accent2">
                    <a:lumMod val="50000"/>
                  </a:schemeClr>
                </a:solidFill>
              </a:rPr>
              <a:t>indígenas</a:t>
            </a:r>
            <a:r>
              <a:rPr lang="lt-LT" dirty="0">
                <a:solidFill>
                  <a:schemeClr val="accent2">
                    <a:lumMod val="50000"/>
                  </a:schemeClr>
                </a:solidFill>
              </a:rPr>
              <a:t>, y </a:t>
            </a:r>
            <a:r>
              <a:rPr lang="lt-LT" dirty="0" err="1">
                <a:solidFill>
                  <a:schemeClr val="accent2">
                    <a:lumMod val="50000"/>
                  </a:schemeClr>
                </a:solidFill>
              </a:rPr>
              <a:t>qué</a:t>
            </a:r>
            <a:r>
              <a:rPr lang="lt-LT" dirty="0">
                <a:solidFill>
                  <a:schemeClr val="accent2">
                    <a:lumMod val="50000"/>
                  </a:schemeClr>
                </a:solidFill>
              </a:rPr>
              <a:t> </a:t>
            </a:r>
            <a:r>
              <a:rPr lang="lt-LT" dirty="0" err="1">
                <a:solidFill>
                  <a:schemeClr val="accent2">
                    <a:lumMod val="50000"/>
                  </a:schemeClr>
                </a:solidFill>
              </a:rPr>
              <a:t>se</a:t>
            </a:r>
            <a:r>
              <a:rPr lang="lt-LT" dirty="0">
                <a:solidFill>
                  <a:schemeClr val="accent2">
                    <a:lumMod val="50000"/>
                  </a:schemeClr>
                </a:solidFill>
              </a:rPr>
              <a:t> </a:t>
            </a:r>
            <a:r>
              <a:rPr lang="lt-LT" dirty="0" err="1">
                <a:solidFill>
                  <a:schemeClr val="accent2">
                    <a:lumMod val="50000"/>
                  </a:schemeClr>
                </a:solidFill>
              </a:rPr>
              <a:t>puede</a:t>
            </a:r>
            <a:r>
              <a:rPr lang="lt-LT" dirty="0">
                <a:solidFill>
                  <a:schemeClr val="accent2">
                    <a:lumMod val="50000"/>
                  </a:schemeClr>
                </a:solidFill>
              </a:rPr>
              <a:t> </a:t>
            </a:r>
            <a:r>
              <a:rPr lang="lt-LT" dirty="0" err="1">
                <a:solidFill>
                  <a:schemeClr val="accent2">
                    <a:lumMod val="50000"/>
                  </a:schemeClr>
                </a:solidFill>
              </a:rPr>
              <a:t>hacer</a:t>
            </a:r>
            <a:r>
              <a:rPr lang="lt-LT" dirty="0">
                <a:solidFill>
                  <a:schemeClr val="accent2">
                    <a:lumMod val="50000"/>
                  </a:schemeClr>
                </a:solidFill>
              </a:rPr>
              <a:t> al </a:t>
            </a:r>
            <a:r>
              <a:rPr lang="lt-LT" dirty="0" err="1">
                <a:solidFill>
                  <a:schemeClr val="accent2">
                    <a:lumMod val="50000"/>
                  </a:schemeClr>
                </a:solidFill>
              </a:rPr>
              <a:t>respecto</a:t>
            </a:r>
            <a:r>
              <a:rPr lang="lt-LT" dirty="0">
                <a:solidFill>
                  <a:schemeClr val="accent2">
                    <a:lumMod val="50000"/>
                  </a:schemeClr>
                </a:solidFill>
              </a:rPr>
              <a:t>? </a:t>
            </a:r>
            <a:r>
              <a:rPr lang="lt-LT" dirty="0" err="1">
                <a:solidFill>
                  <a:schemeClr val="accent2">
                    <a:lumMod val="50000"/>
                  </a:schemeClr>
                </a:solidFill>
              </a:rPr>
              <a:t>Es</a:t>
            </a:r>
            <a:r>
              <a:rPr lang="lt-LT" dirty="0">
                <a:solidFill>
                  <a:schemeClr val="accent2">
                    <a:lumMod val="50000"/>
                  </a:schemeClr>
                </a:solidFill>
              </a:rPr>
              <a:t> </a:t>
            </a:r>
            <a:r>
              <a:rPr lang="lt-LT" dirty="0" err="1">
                <a:solidFill>
                  <a:schemeClr val="accent2">
                    <a:lumMod val="50000"/>
                  </a:schemeClr>
                </a:solidFill>
              </a:rPr>
              <a:t>probable</a:t>
            </a:r>
            <a:r>
              <a:rPr lang="lt-LT" dirty="0">
                <a:solidFill>
                  <a:schemeClr val="accent2">
                    <a:lumMod val="50000"/>
                  </a:schemeClr>
                </a:solidFill>
              </a:rPr>
              <a:t> </a:t>
            </a:r>
            <a:r>
              <a:rPr lang="lt-LT" dirty="0" err="1">
                <a:solidFill>
                  <a:schemeClr val="accent2">
                    <a:lumMod val="50000"/>
                  </a:schemeClr>
                </a:solidFill>
              </a:rPr>
              <a:t>que</a:t>
            </a:r>
            <a:r>
              <a:rPr lang="lt-LT" dirty="0">
                <a:solidFill>
                  <a:schemeClr val="accent2">
                    <a:lumMod val="50000"/>
                  </a:schemeClr>
                </a:solidFill>
              </a:rPr>
              <a:t> </a:t>
            </a:r>
            <a:r>
              <a:rPr lang="lt-LT" dirty="0" err="1">
                <a:solidFill>
                  <a:schemeClr val="accent2">
                    <a:lumMod val="50000"/>
                  </a:schemeClr>
                </a:solidFill>
              </a:rPr>
              <a:t>haya</a:t>
            </a:r>
            <a:r>
              <a:rPr lang="lt-LT" dirty="0">
                <a:solidFill>
                  <a:schemeClr val="accent2">
                    <a:lumMod val="50000"/>
                  </a:schemeClr>
                </a:solidFill>
              </a:rPr>
              <a:t> </a:t>
            </a:r>
            <a:r>
              <a:rPr lang="lt-LT" dirty="0" err="1">
                <a:solidFill>
                  <a:schemeClr val="accent2">
                    <a:lumMod val="50000"/>
                  </a:schemeClr>
                </a:solidFill>
              </a:rPr>
              <a:t>una</a:t>
            </a:r>
            <a:r>
              <a:rPr lang="lt-LT" dirty="0">
                <a:solidFill>
                  <a:schemeClr val="accent2">
                    <a:lumMod val="50000"/>
                  </a:schemeClr>
                </a:solidFill>
              </a:rPr>
              <a:t> </a:t>
            </a:r>
            <a:r>
              <a:rPr lang="lt-LT" dirty="0" err="1">
                <a:solidFill>
                  <a:schemeClr val="accent2">
                    <a:lumMod val="50000"/>
                  </a:schemeClr>
                </a:solidFill>
              </a:rPr>
              <a:t>miríada</a:t>
            </a:r>
            <a:r>
              <a:rPr lang="lt-LT" dirty="0">
                <a:solidFill>
                  <a:schemeClr val="accent2">
                    <a:lumMod val="50000"/>
                  </a:schemeClr>
                </a:solidFill>
              </a:rPr>
              <a:t> de </a:t>
            </a:r>
            <a:r>
              <a:rPr lang="lt-LT" dirty="0" err="1">
                <a:solidFill>
                  <a:schemeClr val="accent2">
                    <a:lumMod val="50000"/>
                  </a:schemeClr>
                </a:solidFill>
              </a:rPr>
              <a:t>factores</a:t>
            </a:r>
            <a:r>
              <a:rPr lang="lt-LT" dirty="0">
                <a:solidFill>
                  <a:schemeClr val="accent2">
                    <a:lumMod val="50000"/>
                  </a:schemeClr>
                </a:solidFill>
              </a:rPr>
              <a:t> </a:t>
            </a:r>
            <a:r>
              <a:rPr lang="lt-LT" dirty="0" err="1">
                <a:solidFill>
                  <a:schemeClr val="accent2">
                    <a:lumMod val="50000"/>
                  </a:schemeClr>
                </a:solidFill>
              </a:rPr>
              <a:t>que</a:t>
            </a:r>
            <a:r>
              <a:rPr lang="lt-LT" dirty="0">
                <a:solidFill>
                  <a:schemeClr val="accent2">
                    <a:lumMod val="50000"/>
                  </a:schemeClr>
                </a:solidFill>
              </a:rPr>
              <a:t> </a:t>
            </a:r>
            <a:r>
              <a:rPr lang="lt-LT" dirty="0" err="1">
                <a:solidFill>
                  <a:schemeClr val="accent2">
                    <a:lumMod val="50000"/>
                  </a:schemeClr>
                </a:solidFill>
              </a:rPr>
              <a:t>sustentan</a:t>
            </a:r>
            <a:r>
              <a:rPr lang="lt-LT" dirty="0">
                <a:solidFill>
                  <a:schemeClr val="accent2">
                    <a:lumMod val="50000"/>
                  </a:schemeClr>
                </a:solidFill>
              </a:rPr>
              <a:t> </a:t>
            </a:r>
            <a:r>
              <a:rPr lang="lt-LT" dirty="0" err="1">
                <a:solidFill>
                  <a:schemeClr val="accent2">
                    <a:lumMod val="50000"/>
                  </a:schemeClr>
                </a:solidFill>
              </a:rPr>
              <a:t>la</a:t>
            </a:r>
            <a:r>
              <a:rPr lang="lt-LT" dirty="0">
                <a:solidFill>
                  <a:schemeClr val="accent2">
                    <a:lumMod val="50000"/>
                  </a:schemeClr>
                </a:solidFill>
              </a:rPr>
              <a:t> "</a:t>
            </a:r>
            <a:r>
              <a:rPr lang="lt-LT" dirty="0" err="1">
                <a:solidFill>
                  <a:schemeClr val="accent2">
                    <a:lumMod val="50000"/>
                  </a:schemeClr>
                </a:solidFill>
              </a:rPr>
              <a:t>adherencia</a:t>
            </a:r>
            <a:r>
              <a:rPr lang="lt-LT" dirty="0">
                <a:solidFill>
                  <a:schemeClr val="accent2">
                    <a:lumMod val="50000"/>
                  </a:schemeClr>
                </a:solidFill>
              </a:rPr>
              <a:t>" de </a:t>
            </a:r>
            <a:r>
              <a:rPr lang="lt-LT" dirty="0" err="1">
                <a:solidFill>
                  <a:schemeClr val="accent2">
                    <a:lumMod val="50000"/>
                  </a:schemeClr>
                </a:solidFill>
              </a:rPr>
              <a:t>la</a:t>
            </a:r>
            <a:r>
              <a:rPr lang="lt-LT" dirty="0">
                <a:solidFill>
                  <a:schemeClr val="accent2">
                    <a:lumMod val="50000"/>
                  </a:schemeClr>
                </a:solidFill>
              </a:rPr>
              <a:t> </a:t>
            </a:r>
            <a:r>
              <a:rPr lang="lt-LT" dirty="0" err="1">
                <a:solidFill>
                  <a:schemeClr val="accent2">
                    <a:lumMod val="50000"/>
                  </a:schemeClr>
                </a:solidFill>
              </a:rPr>
              <a:t>brecha</a:t>
            </a:r>
            <a:r>
              <a:rPr lang="lt-LT" dirty="0">
                <a:solidFill>
                  <a:schemeClr val="accent2">
                    <a:lumMod val="50000"/>
                  </a:schemeClr>
                </a:solidFill>
              </a:rPr>
              <a:t> de </a:t>
            </a:r>
            <a:r>
              <a:rPr lang="lt-LT" dirty="0" err="1">
                <a:solidFill>
                  <a:schemeClr val="accent2">
                    <a:lumMod val="50000"/>
                  </a:schemeClr>
                </a:solidFill>
              </a:rPr>
              <a:t>pobreza</a:t>
            </a:r>
            <a:r>
              <a:rPr lang="lt-LT" dirty="0">
                <a:solidFill>
                  <a:schemeClr val="accent2">
                    <a:lumMod val="50000"/>
                  </a:schemeClr>
                </a:solidFill>
              </a:rPr>
              <a:t> </a:t>
            </a:r>
            <a:r>
              <a:rPr lang="lt-LT" dirty="0" err="1">
                <a:solidFill>
                  <a:schemeClr val="accent2">
                    <a:lumMod val="50000"/>
                  </a:schemeClr>
                </a:solidFill>
              </a:rPr>
              <a:t>indígena</a:t>
            </a:r>
            <a:r>
              <a:rPr lang="lt-LT" dirty="0">
                <a:solidFill>
                  <a:schemeClr val="accent2">
                    <a:lumMod val="50000"/>
                  </a:schemeClr>
                </a:solidFill>
              </a:rPr>
              <a:t>: </a:t>
            </a:r>
            <a:r>
              <a:rPr lang="lt-LT" dirty="0" err="1">
                <a:solidFill>
                  <a:schemeClr val="accent2">
                    <a:lumMod val="50000"/>
                  </a:schemeClr>
                </a:solidFill>
              </a:rPr>
              <a:t>exclusión</a:t>
            </a:r>
            <a:r>
              <a:rPr lang="lt-LT" dirty="0">
                <a:solidFill>
                  <a:schemeClr val="accent2">
                    <a:lumMod val="50000"/>
                  </a:schemeClr>
                </a:solidFill>
              </a:rPr>
              <a:t> </a:t>
            </a:r>
            <a:r>
              <a:rPr lang="lt-LT" dirty="0" err="1">
                <a:solidFill>
                  <a:schemeClr val="accent2">
                    <a:lumMod val="50000"/>
                  </a:schemeClr>
                </a:solidFill>
              </a:rPr>
              <a:t>geográfica</a:t>
            </a:r>
            <a:r>
              <a:rPr lang="lt-LT" dirty="0">
                <a:solidFill>
                  <a:schemeClr val="accent2">
                    <a:lumMod val="50000"/>
                  </a:schemeClr>
                </a:solidFill>
              </a:rPr>
              <a:t> y </a:t>
            </a:r>
            <a:r>
              <a:rPr lang="lt-LT" dirty="0" err="1">
                <a:solidFill>
                  <a:schemeClr val="accent2">
                    <a:lumMod val="50000"/>
                  </a:schemeClr>
                </a:solidFill>
              </a:rPr>
              <a:t>política</a:t>
            </a:r>
            <a:r>
              <a:rPr lang="lt-LT" dirty="0">
                <a:solidFill>
                  <a:schemeClr val="accent2">
                    <a:lumMod val="50000"/>
                  </a:schemeClr>
                </a:solidFill>
              </a:rPr>
              <a:t>, </a:t>
            </a:r>
            <a:r>
              <a:rPr lang="lt-LT" dirty="0" err="1">
                <a:solidFill>
                  <a:schemeClr val="accent2">
                    <a:lumMod val="50000"/>
                  </a:schemeClr>
                </a:solidFill>
              </a:rPr>
              <a:t>opresión</a:t>
            </a:r>
            <a:r>
              <a:rPr lang="lt-LT" dirty="0">
                <a:solidFill>
                  <a:schemeClr val="accent2">
                    <a:lumMod val="50000"/>
                  </a:schemeClr>
                </a:solidFill>
              </a:rPr>
              <a:t> </a:t>
            </a:r>
            <a:r>
              <a:rPr lang="lt-LT" dirty="0" err="1">
                <a:solidFill>
                  <a:schemeClr val="accent2">
                    <a:lumMod val="50000"/>
                  </a:schemeClr>
                </a:solidFill>
              </a:rPr>
              <a:t>histórica</a:t>
            </a:r>
            <a:r>
              <a:rPr lang="lt-LT" dirty="0">
                <a:solidFill>
                  <a:schemeClr val="accent2">
                    <a:lumMod val="50000"/>
                  </a:schemeClr>
                </a:solidFill>
              </a:rPr>
              <a:t>, </a:t>
            </a:r>
            <a:r>
              <a:rPr lang="lt-LT" dirty="0" err="1">
                <a:solidFill>
                  <a:schemeClr val="accent2">
                    <a:lumMod val="50000"/>
                  </a:schemeClr>
                </a:solidFill>
              </a:rPr>
              <a:t>infraestructura</a:t>
            </a:r>
            <a:r>
              <a:rPr lang="lt-LT" dirty="0">
                <a:solidFill>
                  <a:schemeClr val="accent2">
                    <a:lumMod val="50000"/>
                  </a:schemeClr>
                </a:solidFill>
              </a:rPr>
              <a:t> </a:t>
            </a:r>
            <a:r>
              <a:rPr lang="lt-LT" dirty="0" err="1">
                <a:solidFill>
                  <a:schemeClr val="accent2">
                    <a:lumMod val="50000"/>
                  </a:schemeClr>
                </a:solidFill>
              </a:rPr>
              <a:t>limitada</a:t>
            </a:r>
            <a:r>
              <a:rPr lang="lt-LT" dirty="0">
                <a:solidFill>
                  <a:schemeClr val="accent2">
                    <a:lumMod val="50000"/>
                  </a:schemeClr>
                </a:solidFill>
              </a:rPr>
              <a:t> y </a:t>
            </a:r>
            <a:r>
              <a:rPr lang="lt-LT" dirty="0" err="1">
                <a:solidFill>
                  <a:schemeClr val="accent2">
                    <a:lumMod val="50000"/>
                  </a:schemeClr>
                </a:solidFill>
              </a:rPr>
              <a:t>activos</a:t>
            </a:r>
            <a:r>
              <a:rPr lang="lt-LT" dirty="0">
                <a:solidFill>
                  <a:schemeClr val="accent2">
                    <a:lumMod val="50000"/>
                  </a:schemeClr>
                </a:solidFill>
              </a:rPr>
              <a:t> de </a:t>
            </a:r>
            <a:r>
              <a:rPr lang="lt-LT" dirty="0" err="1">
                <a:solidFill>
                  <a:schemeClr val="accent2">
                    <a:lumMod val="50000"/>
                  </a:schemeClr>
                </a:solidFill>
              </a:rPr>
              <a:t>capital</a:t>
            </a:r>
            <a:r>
              <a:rPr lang="lt-LT" dirty="0">
                <a:solidFill>
                  <a:schemeClr val="accent2">
                    <a:lumMod val="50000"/>
                  </a:schemeClr>
                </a:solidFill>
              </a:rPr>
              <a:t> </a:t>
            </a:r>
            <a:r>
              <a:rPr lang="lt-LT" dirty="0" err="1">
                <a:solidFill>
                  <a:schemeClr val="accent2">
                    <a:lumMod val="50000"/>
                  </a:schemeClr>
                </a:solidFill>
              </a:rPr>
              <a:t>físico</a:t>
            </a:r>
            <a:r>
              <a:rPr lang="lt-LT" dirty="0">
                <a:solidFill>
                  <a:schemeClr val="accent2">
                    <a:lumMod val="50000"/>
                  </a:schemeClr>
                </a:solidFill>
              </a:rPr>
              <a:t>, </a:t>
            </a:r>
            <a:r>
              <a:rPr lang="lt-LT" dirty="0" err="1">
                <a:solidFill>
                  <a:schemeClr val="accent2">
                    <a:lumMod val="50000"/>
                  </a:schemeClr>
                </a:solidFill>
              </a:rPr>
              <a:t>mayor</a:t>
            </a:r>
            <a:r>
              <a:rPr lang="lt-LT" dirty="0">
                <a:solidFill>
                  <a:schemeClr val="accent2">
                    <a:lumMod val="50000"/>
                  </a:schemeClr>
                </a:solidFill>
              </a:rPr>
              <a:t> </a:t>
            </a:r>
            <a:r>
              <a:rPr lang="lt-LT" dirty="0" err="1">
                <a:solidFill>
                  <a:schemeClr val="accent2">
                    <a:lumMod val="50000"/>
                  </a:schemeClr>
                </a:solidFill>
              </a:rPr>
              <a:t>exposición</a:t>
            </a:r>
            <a:r>
              <a:rPr lang="lt-LT" dirty="0">
                <a:solidFill>
                  <a:schemeClr val="accent2">
                    <a:lumMod val="50000"/>
                  </a:schemeClr>
                </a:solidFill>
              </a:rPr>
              <a:t> al </a:t>
            </a:r>
            <a:r>
              <a:rPr lang="lt-LT" dirty="0" err="1">
                <a:solidFill>
                  <a:schemeClr val="accent2">
                    <a:lumMod val="50000"/>
                  </a:schemeClr>
                </a:solidFill>
              </a:rPr>
              <a:t>riesgo</a:t>
            </a:r>
            <a:r>
              <a:rPr lang="lt-LT" dirty="0">
                <a:solidFill>
                  <a:schemeClr val="accent2">
                    <a:lumMod val="50000"/>
                  </a:schemeClr>
                </a:solidFill>
              </a:rPr>
              <a:t>, etc., pero </a:t>
            </a:r>
            <a:r>
              <a:rPr lang="lt-LT" dirty="0" err="1">
                <a:solidFill>
                  <a:schemeClr val="accent2">
                    <a:lumMod val="50000"/>
                  </a:schemeClr>
                </a:solidFill>
              </a:rPr>
              <a:t>hay</a:t>
            </a:r>
            <a:r>
              <a:rPr lang="lt-LT" dirty="0">
                <a:solidFill>
                  <a:schemeClr val="accent2">
                    <a:lumMod val="50000"/>
                  </a:schemeClr>
                </a:solidFill>
              </a:rPr>
              <a:t> </a:t>
            </a:r>
            <a:r>
              <a:rPr lang="lt-LT" dirty="0" err="1">
                <a:solidFill>
                  <a:schemeClr val="accent2">
                    <a:lumMod val="50000"/>
                  </a:schemeClr>
                </a:solidFill>
              </a:rPr>
              <a:t>evidencia</a:t>
            </a:r>
            <a:r>
              <a:rPr lang="lt-LT" dirty="0">
                <a:solidFill>
                  <a:schemeClr val="accent2">
                    <a:lumMod val="50000"/>
                  </a:schemeClr>
                </a:solidFill>
              </a:rPr>
              <a:t> </a:t>
            </a:r>
            <a:r>
              <a:rPr lang="lt-LT" dirty="0" err="1">
                <a:solidFill>
                  <a:schemeClr val="accent2">
                    <a:lumMod val="50000"/>
                  </a:schemeClr>
                </a:solidFill>
              </a:rPr>
              <a:t>emergente</a:t>
            </a:r>
            <a:r>
              <a:rPr lang="lt-LT" dirty="0">
                <a:solidFill>
                  <a:schemeClr val="accent2">
                    <a:lumMod val="50000"/>
                  </a:schemeClr>
                </a:solidFill>
              </a:rPr>
              <a:t> de </a:t>
            </a:r>
            <a:r>
              <a:rPr lang="lt-LT" dirty="0" err="1">
                <a:solidFill>
                  <a:schemeClr val="accent2">
                    <a:lumMod val="50000"/>
                  </a:schemeClr>
                </a:solidFill>
              </a:rPr>
              <a:t>que</a:t>
            </a:r>
            <a:r>
              <a:rPr lang="lt-LT" dirty="0">
                <a:solidFill>
                  <a:schemeClr val="accent2">
                    <a:lumMod val="50000"/>
                  </a:schemeClr>
                </a:solidFill>
              </a:rPr>
              <a:t> </a:t>
            </a:r>
            <a:r>
              <a:rPr lang="lt-LT" dirty="0" err="1">
                <a:solidFill>
                  <a:schemeClr val="accent2">
                    <a:lumMod val="50000"/>
                  </a:schemeClr>
                </a:solidFill>
              </a:rPr>
              <a:t>invertir</a:t>
            </a:r>
            <a:r>
              <a:rPr lang="lt-LT" dirty="0">
                <a:solidFill>
                  <a:schemeClr val="accent2">
                    <a:lumMod val="50000"/>
                  </a:schemeClr>
                </a:solidFill>
              </a:rPr>
              <a:t> </a:t>
            </a:r>
            <a:r>
              <a:rPr lang="lt-LT" dirty="0" err="1">
                <a:solidFill>
                  <a:schemeClr val="accent2">
                    <a:lumMod val="50000"/>
                  </a:schemeClr>
                </a:solidFill>
              </a:rPr>
              <a:t>en</a:t>
            </a:r>
            <a:r>
              <a:rPr lang="lt-LT" dirty="0">
                <a:solidFill>
                  <a:schemeClr val="accent2">
                    <a:lumMod val="50000"/>
                  </a:schemeClr>
                </a:solidFill>
              </a:rPr>
              <a:t> </a:t>
            </a:r>
            <a:r>
              <a:rPr lang="lt-LT" dirty="0" err="1">
                <a:solidFill>
                  <a:schemeClr val="accent2">
                    <a:lumMod val="50000"/>
                  </a:schemeClr>
                </a:solidFill>
              </a:rPr>
              <a:t>el</a:t>
            </a:r>
            <a:r>
              <a:rPr lang="lt-LT" dirty="0">
                <a:solidFill>
                  <a:schemeClr val="accent2">
                    <a:lumMod val="50000"/>
                  </a:schemeClr>
                </a:solidFill>
              </a:rPr>
              <a:t> </a:t>
            </a:r>
            <a:r>
              <a:rPr lang="lt-LT" dirty="0" err="1">
                <a:solidFill>
                  <a:schemeClr val="accent2">
                    <a:lumMod val="50000"/>
                  </a:schemeClr>
                </a:solidFill>
              </a:rPr>
              <a:t>desarrollo</a:t>
            </a:r>
            <a:r>
              <a:rPr lang="lt-LT" dirty="0">
                <a:solidFill>
                  <a:schemeClr val="accent2">
                    <a:lumMod val="50000"/>
                  </a:schemeClr>
                </a:solidFill>
              </a:rPr>
              <a:t> </a:t>
            </a:r>
            <a:r>
              <a:rPr lang="lt-LT" b="1" dirty="0">
                <a:solidFill>
                  <a:srgbClr val="FF0000"/>
                </a:solidFill>
              </a:rPr>
              <a:t>de </a:t>
            </a:r>
            <a:r>
              <a:rPr lang="lt-LT" b="1" dirty="0" err="1">
                <a:solidFill>
                  <a:srgbClr val="FF0000"/>
                </a:solidFill>
              </a:rPr>
              <a:t>la</a:t>
            </a:r>
            <a:r>
              <a:rPr lang="lt-LT" b="1" dirty="0">
                <a:solidFill>
                  <a:srgbClr val="FF0000"/>
                </a:solidFill>
              </a:rPr>
              <a:t> </a:t>
            </a:r>
            <a:r>
              <a:rPr lang="lt-LT" b="1" dirty="0" err="1">
                <a:solidFill>
                  <a:srgbClr val="FF0000"/>
                </a:solidFill>
              </a:rPr>
              <a:t>primera</a:t>
            </a:r>
            <a:r>
              <a:rPr lang="lt-LT" b="1" dirty="0">
                <a:solidFill>
                  <a:srgbClr val="FF0000"/>
                </a:solidFill>
              </a:rPr>
              <a:t> </a:t>
            </a:r>
            <a:r>
              <a:rPr lang="lt-LT" b="1" dirty="0" err="1">
                <a:solidFill>
                  <a:srgbClr val="FF0000"/>
                </a:solidFill>
              </a:rPr>
              <a:t>infancia</a:t>
            </a:r>
            <a:r>
              <a:rPr lang="lt-LT" dirty="0"/>
              <a:t> </a:t>
            </a:r>
            <a:r>
              <a:rPr lang="lt-LT" dirty="0">
                <a:solidFill>
                  <a:schemeClr val="accent2">
                    <a:lumMod val="50000"/>
                  </a:schemeClr>
                </a:solidFill>
              </a:rPr>
              <a:t>y </a:t>
            </a:r>
            <a:r>
              <a:rPr lang="lt-LT" dirty="0" err="1">
                <a:solidFill>
                  <a:schemeClr val="accent2">
                    <a:lumMod val="50000"/>
                  </a:schemeClr>
                </a:solidFill>
              </a:rPr>
              <a:t>reducir</a:t>
            </a:r>
            <a:r>
              <a:rPr lang="lt-LT" dirty="0">
                <a:solidFill>
                  <a:schemeClr val="accent2">
                    <a:lumMod val="50000"/>
                  </a:schemeClr>
                </a:solidFill>
              </a:rPr>
              <a:t> </a:t>
            </a:r>
            <a:r>
              <a:rPr lang="lt-LT" dirty="0" err="1">
                <a:solidFill>
                  <a:schemeClr val="accent2">
                    <a:lumMod val="50000"/>
                  </a:schemeClr>
                </a:solidFill>
              </a:rPr>
              <a:t>la</a:t>
            </a:r>
            <a:r>
              <a:rPr lang="lt-LT" dirty="0">
                <a:solidFill>
                  <a:schemeClr val="accent2">
                    <a:lumMod val="50000"/>
                  </a:schemeClr>
                </a:solidFill>
              </a:rPr>
              <a:t> </a:t>
            </a:r>
            <a:r>
              <a:rPr lang="lt-LT" b="1" dirty="0" err="1">
                <a:solidFill>
                  <a:srgbClr val="FF0000"/>
                </a:solidFill>
              </a:rPr>
              <a:t>discriminación</a:t>
            </a:r>
            <a:r>
              <a:rPr lang="lt-LT" dirty="0"/>
              <a:t> </a:t>
            </a:r>
            <a:r>
              <a:rPr lang="lt-LT" dirty="0" err="1">
                <a:solidFill>
                  <a:schemeClr val="accent2">
                    <a:lumMod val="50000"/>
                  </a:schemeClr>
                </a:solidFill>
              </a:rPr>
              <a:t>son</a:t>
            </a:r>
            <a:r>
              <a:rPr lang="lt-LT" dirty="0">
                <a:solidFill>
                  <a:schemeClr val="accent2">
                    <a:lumMod val="50000"/>
                  </a:schemeClr>
                </a:solidFill>
              </a:rPr>
              <a:t> </a:t>
            </a:r>
            <a:r>
              <a:rPr lang="lt-LT" dirty="0" err="1">
                <a:solidFill>
                  <a:schemeClr val="accent2">
                    <a:lumMod val="50000"/>
                  </a:schemeClr>
                </a:solidFill>
              </a:rPr>
              <a:t>claves</a:t>
            </a:r>
            <a:r>
              <a:rPr lang="lt-LT" dirty="0">
                <a:solidFill>
                  <a:schemeClr val="accent2">
                    <a:lumMod val="50000"/>
                  </a:schemeClr>
                </a:solidFill>
              </a:rPr>
              <a:t> </a:t>
            </a:r>
            <a:r>
              <a:rPr lang="lt-LT" dirty="0" err="1">
                <a:solidFill>
                  <a:schemeClr val="accent2">
                    <a:lumMod val="50000"/>
                  </a:schemeClr>
                </a:solidFill>
              </a:rPr>
              <a:t>especialmente</a:t>
            </a:r>
            <a:r>
              <a:rPr lang="lt-LT" dirty="0">
                <a:solidFill>
                  <a:schemeClr val="accent2">
                    <a:lumMod val="50000"/>
                  </a:schemeClr>
                </a:solidFill>
              </a:rPr>
              <a:t> </a:t>
            </a:r>
            <a:r>
              <a:rPr lang="lt-LT" dirty="0" err="1">
                <a:solidFill>
                  <a:schemeClr val="accent2">
                    <a:lumMod val="50000"/>
                  </a:schemeClr>
                </a:solidFill>
              </a:rPr>
              <a:t>críticas</a:t>
            </a:r>
            <a:r>
              <a:rPr lang="lt-LT" dirty="0">
                <a:solidFill>
                  <a:schemeClr val="accent2">
                    <a:lumMod val="50000"/>
                  </a:schemeClr>
                </a:solidFill>
              </a:rPr>
              <a:t> para </a:t>
            </a:r>
            <a:r>
              <a:rPr lang="lt-LT" dirty="0" err="1">
                <a:solidFill>
                  <a:schemeClr val="accent2">
                    <a:lumMod val="50000"/>
                  </a:schemeClr>
                </a:solidFill>
              </a:rPr>
              <a:t>desbloquear</a:t>
            </a:r>
            <a:r>
              <a:rPr lang="lt-LT" dirty="0">
                <a:solidFill>
                  <a:schemeClr val="accent2">
                    <a:lumMod val="50000"/>
                  </a:schemeClr>
                </a:solidFill>
              </a:rPr>
              <a:t> </a:t>
            </a:r>
            <a:r>
              <a:rPr lang="lt-LT" dirty="0" err="1">
                <a:solidFill>
                  <a:schemeClr val="accent2">
                    <a:lumMod val="50000"/>
                  </a:schemeClr>
                </a:solidFill>
              </a:rPr>
              <a:t>la</a:t>
            </a:r>
            <a:r>
              <a:rPr lang="lt-LT" dirty="0">
                <a:solidFill>
                  <a:schemeClr val="accent2">
                    <a:lumMod val="50000"/>
                  </a:schemeClr>
                </a:solidFill>
              </a:rPr>
              <a:t> </a:t>
            </a:r>
            <a:r>
              <a:rPr lang="lt-LT" dirty="0" err="1">
                <a:solidFill>
                  <a:schemeClr val="accent2">
                    <a:lumMod val="50000"/>
                  </a:schemeClr>
                </a:solidFill>
              </a:rPr>
              <a:t>trampa</a:t>
            </a:r>
            <a:r>
              <a:rPr lang="lt-LT" dirty="0">
                <a:solidFill>
                  <a:schemeClr val="accent2">
                    <a:lumMod val="50000"/>
                  </a:schemeClr>
                </a:solidFill>
              </a:rPr>
              <a:t> de </a:t>
            </a:r>
            <a:r>
              <a:rPr lang="lt-LT" dirty="0" err="1">
                <a:solidFill>
                  <a:schemeClr val="accent2">
                    <a:lumMod val="50000"/>
                  </a:schemeClr>
                </a:solidFill>
              </a:rPr>
              <a:t>la</a:t>
            </a:r>
            <a:r>
              <a:rPr lang="lt-LT" dirty="0">
                <a:solidFill>
                  <a:schemeClr val="accent2">
                    <a:lumMod val="50000"/>
                  </a:schemeClr>
                </a:solidFill>
              </a:rPr>
              <a:t> </a:t>
            </a:r>
            <a:r>
              <a:rPr lang="lt-LT" dirty="0" err="1">
                <a:solidFill>
                  <a:schemeClr val="accent2">
                    <a:lumMod val="50000"/>
                  </a:schemeClr>
                </a:solidFill>
              </a:rPr>
              <a:t>pobreza</a:t>
            </a:r>
            <a:r>
              <a:rPr lang="lt-LT" dirty="0">
                <a:solidFill>
                  <a:schemeClr val="accent2">
                    <a:lumMod val="50000"/>
                  </a:schemeClr>
                </a:solidFill>
              </a:rPr>
              <a:t> </a:t>
            </a:r>
            <a:r>
              <a:rPr lang="lt-LT" dirty="0" err="1">
                <a:solidFill>
                  <a:schemeClr val="accent2">
                    <a:lumMod val="50000"/>
                  </a:schemeClr>
                </a:solidFill>
              </a:rPr>
              <a:t>indígena</a:t>
            </a:r>
            <a:r>
              <a:rPr lang="lt-LT" dirty="0">
                <a:solidFill>
                  <a:schemeClr val="accent2">
                    <a:lumMod val="50000"/>
                  </a:schemeClr>
                </a:solidFill>
              </a:rPr>
              <a:t>.</a:t>
            </a:r>
          </a:p>
        </p:txBody>
      </p:sp>
      <p:sp>
        <p:nvSpPr>
          <p:cNvPr id="3" name="Slide Number Placeholder 2"/>
          <p:cNvSpPr>
            <a:spLocks noGrp="1"/>
          </p:cNvSpPr>
          <p:nvPr>
            <p:ph type="sldNum" sz="quarter" idx="12"/>
          </p:nvPr>
        </p:nvSpPr>
        <p:spPr/>
        <p:txBody>
          <a:bodyPr/>
          <a:lstStyle/>
          <a:p>
            <a:fld id="{E02FF757-2869-254B-8F09-850A09E7852D}" type="slidenum">
              <a:rPr lang="lt-LT" smtClean="0"/>
              <a:t>7</a:t>
            </a:fld>
            <a:endParaRPr lang="lt-LT"/>
          </a:p>
        </p:txBody>
      </p:sp>
    </p:spTree>
    <p:extLst>
      <p:ext uri="{BB962C8B-B14F-4D97-AF65-F5344CB8AC3E}">
        <p14:creationId xmlns:p14="http://schemas.microsoft.com/office/powerpoint/2010/main" val="946957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836FF-0BC3-FF4F-A980-1C87D2D9624F}"/>
              </a:ext>
            </a:extLst>
          </p:cNvPr>
          <p:cNvSpPr>
            <a:spLocks noGrp="1"/>
          </p:cNvSpPr>
          <p:nvPr>
            <p:ph type="sldNum" sz="quarter" idx="12"/>
          </p:nvPr>
        </p:nvSpPr>
        <p:spPr/>
        <p:txBody>
          <a:bodyPr/>
          <a:lstStyle/>
          <a:p>
            <a:fld id="{A7CA91B4-8D57-4C54-9079-08788AEF35DD}" type="slidenum">
              <a:rPr lang="en-US" smtClean="0"/>
              <a:t>8</a:t>
            </a:fld>
            <a:endParaRPr lang="en-US"/>
          </a:p>
        </p:txBody>
      </p:sp>
      <p:sp>
        <p:nvSpPr>
          <p:cNvPr id="3" name="Title 5">
            <a:extLst>
              <a:ext uri="{FF2B5EF4-FFF2-40B4-BE49-F238E27FC236}">
                <a16:creationId xmlns:a16="http://schemas.microsoft.com/office/drawing/2014/main" id="{382DBB9D-0C42-8147-AAC0-5C65D1E4811F}"/>
              </a:ext>
            </a:extLst>
          </p:cNvPr>
          <p:cNvSpPr txBox="1">
            <a:spLocks/>
          </p:cNvSpPr>
          <p:nvPr/>
        </p:nvSpPr>
        <p:spPr>
          <a:xfrm>
            <a:off x="1256088" y="603523"/>
            <a:ext cx="10214251" cy="6767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The double-disadvantage / </a:t>
            </a:r>
            <a:r>
              <a:rPr lang="en-US" sz="3600" b="1" dirty="0">
                <a:solidFill>
                  <a:schemeClr val="accent2">
                    <a:lumMod val="50000"/>
                  </a:schemeClr>
                </a:solidFill>
                <a:latin typeface="+mn-lt"/>
              </a:rPr>
              <a:t>La </a:t>
            </a:r>
            <a:r>
              <a:rPr lang="en-US" sz="3600" b="1" dirty="0" err="1">
                <a:solidFill>
                  <a:schemeClr val="accent2">
                    <a:lumMod val="50000"/>
                  </a:schemeClr>
                </a:solidFill>
                <a:latin typeface="+mn-lt"/>
              </a:rPr>
              <a:t>doble</a:t>
            </a:r>
            <a:r>
              <a:rPr lang="en-US" sz="3600" b="1" dirty="0">
                <a:solidFill>
                  <a:schemeClr val="accent2">
                    <a:lumMod val="50000"/>
                  </a:schemeClr>
                </a:solidFill>
                <a:latin typeface="+mn-lt"/>
              </a:rPr>
              <a:t> </a:t>
            </a:r>
            <a:r>
              <a:rPr lang="en-US" sz="3600" b="1" dirty="0" err="1">
                <a:solidFill>
                  <a:schemeClr val="accent2">
                    <a:lumMod val="50000"/>
                  </a:schemeClr>
                </a:solidFill>
                <a:latin typeface="+mn-lt"/>
              </a:rPr>
              <a:t>desventaja</a:t>
            </a:r>
            <a:endParaRPr lang="en-US" sz="3600" b="1" dirty="0">
              <a:solidFill>
                <a:schemeClr val="accent2">
                  <a:lumMod val="50000"/>
                </a:schemeClr>
              </a:solidFill>
              <a:latin typeface="+mn-lt"/>
            </a:endParaRPr>
          </a:p>
        </p:txBody>
      </p:sp>
      <p:pic>
        <p:nvPicPr>
          <p:cNvPr id="4" name="Picture 3">
            <a:extLst>
              <a:ext uri="{FF2B5EF4-FFF2-40B4-BE49-F238E27FC236}">
                <a16:creationId xmlns:a16="http://schemas.microsoft.com/office/drawing/2014/main" id="{89D99784-8072-B74D-932F-0A60E2716085}"/>
              </a:ext>
            </a:extLst>
          </p:cNvPr>
          <p:cNvPicPr>
            <a:picLocks noChangeAspect="1"/>
          </p:cNvPicPr>
          <p:nvPr/>
        </p:nvPicPr>
        <p:blipFill>
          <a:blip r:embed="rId3"/>
          <a:stretch>
            <a:fillRect/>
          </a:stretch>
        </p:blipFill>
        <p:spPr>
          <a:xfrm>
            <a:off x="2921000" y="1689865"/>
            <a:ext cx="5689600" cy="3416300"/>
          </a:xfrm>
          <a:prstGeom prst="rect">
            <a:avLst/>
          </a:prstGeom>
        </p:spPr>
      </p:pic>
      <p:sp>
        <p:nvSpPr>
          <p:cNvPr id="5" name="TextBox 4">
            <a:extLst>
              <a:ext uri="{FF2B5EF4-FFF2-40B4-BE49-F238E27FC236}">
                <a16:creationId xmlns:a16="http://schemas.microsoft.com/office/drawing/2014/main" id="{2C9837E4-1D39-1F4F-81C8-370989C4E356}"/>
              </a:ext>
            </a:extLst>
          </p:cNvPr>
          <p:cNvSpPr txBox="1"/>
          <p:nvPr/>
        </p:nvSpPr>
        <p:spPr>
          <a:xfrm>
            <a:off x="1734718" y="5485049"/>
            <a:ext cx="8489487" cy="461665"/>
          </a:xfrm>
          <a:prstGeom prst="rect">
            <a:avLst/>
          </a:prstGeom>
          <a:noFill/>
        </p:spPr>
        <p:txBody>
          <a:bodyPr wrap="square" rtlCol="0">
            <a:spAutoFit/>
          </a:bodyPr>
          <a:lstStyle/>
          <a:p>
            <a:r>
              <a:rPr lang="en-US" sz="1200" dirty="0">
                <a:latin typeface="Andes" panose="02000000000000000000" pitchFamily="50" charset="0"/>
              </a:rPr>
              <a:t>World Bank.  2013. Inclusion Matters, the Foundation for Shared Prosperity. p. 75.  </a:t>
            </a:r>
          </a:p>
          <a:p>
            <a:r>
              <a:rPr lang="en-US" sz="1200" dirty="0">
                <a:latin typeface="Andes" panose="02000000000000000000" pitchFamily="50" charset="0"/>
              </a:rPr>
              <a:t>Figure shows the probability of completing secondary school relative to a Spanish speaking man, for those age 25 years or older.</a:t>
            </a:r>
          </a:p>
        </p:txBody>
      </p:sp>
      <p:sp>
        <p:nvSpPr>
          <p:cNvPr id="6" name="Rectangle 5">
            <a:extLst>
              <a:ext uri="{FF2B5EF4-FFF2-40B4-BE49-F238E27FC236}">
                <a16:creationId xmlns:a16="http://schemas.microsoft.com/office/drawing/2014/main" id="{04CE5A32-5DE5-354A-95A3-1E5D6A435353}"/>
              </a:ext>
            </a:extLst>
          </p:cNvPr>
          <p:cNvSpPr/>
          <p:nvPr/>
        </p:nvSpPr>
        <p:spPr>
          <a:xfrm>
            <a:off x="1734718" y="5946714"/>
            <a:ext cx="9363725" cy="461665"/>
          </a:xfrm>
          <a:prstGeom prst="rect">
            <a:avLst/>
          </a:prstGeom>
        </p:spPr>
        <p:txBody>
          <a:bodyPr wrap="square">
            <a:spAutoFit/>
          </a:bodyPr>
          <a:lstStyle/>
          <a:p>
            <a:r>
              <a:rPr lang="lt-LT" sz="1200" dirty="0" err="1">
                <a:solidFill>
                  <a:schemeClr val="accent2">
                    <a:lumMod val="50000"/>
                  </a:schemeClr>
                </a:solidFill>
              </a:rPr>
              <a:t>Banco</a:t>
            </a:r>
            <a:r>
              <a:rPr lang="lt-LT" sz="1200" dirty="0">
                <a:solidFill>
                  <a:schemeClr val="accent2">
                    <a:lumMod val="50000"/>
                  </a:schemeClr>
                </a:solidFill>
              </a:rPr>
              <a:t> </a:t>
            </a:r>
            <a:r>
              <a:rPr lang="lt-LT" sz="1200" dirty="0" err="1">
                <a:solidFill>
                  <a:schemeClr val="accent2">
                    <a:lumMod val="50000"/>
                  </a:schemeClr>
                </a:solidFill>
              </a:rPr>
              <a:t>Mundial</a:t>
            </a:r>
            <a:r>
              <a:rPr lang="lt-LT" sz="1200" dirty="0">
                <a:solidFill>
                  <a:schemeClr val="accent2">
                    <a:lumMod val="50000"/>
                  </a:schemeClr>
                </a:solidFill>
              </a:rPr>
              <a:t>. 2013. </a:t>
            </a:r>
            <a:r>
              <a:rPr lang="lt-LT" sz="1200" dirty="0" err="1">
                <a:solidFill>
                  <a:schemeClr val="accent2">
                    <a:lumMod val="50000"/>
                  </a:schemeClr>
                </a:solidFill>
              </a:rPr>
              <a:t>Inclusion</a:t>
            </a:r>
            <a:r>
              <a:rPr lang="lt-LT" sz="1200" dirty="0">
                <a:solidFill>
                  <a:schemeClr val="accent2">
                    <a:lumMod val="50000"/>
                  </a:schemeClr>
                </a:solidFill>
              </a:rPr>
              <a:t> </a:t>
            </a:r>
            <a:r>
              <a:rPr lang="lt-LT" sz="1200" dirty="0" err="1">
                <a:solidFill>
                  <a:schemeClr val="accent2">
                    <a:lumMod val="50000"/>
                  </a:schemeClr>
                </a:solidFill>
              </a:rPr>
              <a:t>Matters</a:t>
            </a:r>
            <a:r>
              <a:rPr lang="lt-LT" sz="1200" dirty="0">
                <a:solidFill>
                  <a:schemeClr val="accent2">
                    <a:lumMod val="50000"/>
                  </a:schemeClr>
                </a:solidFill>
              </a:rPr>
              <a:t>,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Fundación</a:t>
            </a:r>
            <a:r>
              <a:rPr lang="lt-LT" sz="1200" dirty="0">
                <a:solidFill>
                  <a:schemeClr val="accent2">
                    <a:lumMod val="50000"/>
                  </a:schemeClr>
                </a:solidFill>
              </a:rPr>
              <a:t> para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Prosperidad</a:t>
            </a:r>
            <a:r>
              <a:rPr lang="lt-LT" sz="1200" dirty="0">
                <a:solidFill>
                  <a:schemeClr val="accent2">
                    <a:lumMod val="50000"/>
                  </a:schemeClr>
                </a:solidFill>
              </a:rPr>
              <a:t> </a:t>
            </a:r>
            <a:r>
              <a:rPr lang="lt-LT" sz="1200" dirty="0" err="1">
                <a:solidFill>
                  <a:schemeClr val="accent2">
                    <a:lumMod val="50000"/>
                  </a:schemeClr>
                </a:solidFill>
              </a:rPr>
              <a:t>Compartida</a:t>
            </a:r>
            <a:r>
              <a:rPr lang="lt-LT" sz="1200" dirty="0">
                <a:solidFill>
                  <a:schemeClr val="accent2">
                    <a:lumMod val="50000"/>
                  </a:schemeClr>
                </a:solidFill>
              </a:rPr>
              <a:t>. </a:t>
            </a:r>
            <a:r>
              <a:rPr lang="lt-LT" sz="1200" dirty="0" err="1">
                <a:solidFill>
                  <a:schemeClr val="accent2">
                    <a:lumMod val="50000"/>
                  </a:schemeClr>
                </a:solidFill>
              </a:rPr>
              <a:t>pag</a:t>
            </a:r>
            <a:r>
              <a:rPr lang="lt-LT" sz="1200" dirty="0">
                <a:solidFill>
                  <a:schemeClr val="accent2">
                    <a:lumMod val="50000"/>
                  </a:schemeClr>
                </a:solidFill>
              </a:rPr>
              <a:t>. 75)</a:t>
            </a:r>
          </a:p>
          <a:p>
            <a:r>
              <a:rPr lang="lt-LT" sz="1200" dirty="0">
                <a:solidFill>
                  <a:schemeClr val="accent2">
                    <a:lumMod val="50000"/>
                  </a:schemeClr>
                </a:solidFill>
              </a:rPr>
              <a:t>La </a:t>
            </a:r>
            <a:r>
              <a:rPr lang="lt-LT" sz="1200" dirty="0" err="1">
                <a:solidFill>
                  <a:schemeClr val="accent2">
                    <a:lumMod val="50000"/>
                  </a:schemeClr>
                </a:solidFill>
              </a:rPr>
              <a:t>figura</a:t>
            </a:r>
            <a:r>
              <a:rPr lang="lt-LT" sz="1200" dirty="0">
                <a:solidFill>
                  <a:schemeClr val="accent2">
                    <a:lumMod val="50000"/>
                  </a:schemeClr>
                </a:solidFill>
              </a:rPr>
              <a:t> </a:t>
            </a:r>
            <a:r>
              <a:rPr lang="lt-LT" sz="1200" dirty="0" err="1">
                <a:solidFill>
                  <a:schemeClr val="accent2">
                    <a:lumMod val="50000"/>
                  </a:schemeClr>
                </a:solidFill>
              </a:rPr>
              <a:t>muestra</a:t>
            </a:r>
            <a:r>
              <a:rPr lang="lt-LT" sz="1200" dirty="0">
                <a:solidFill>
                  <a:schemeClr val="accent2">
                    <a:lumMod val="50000"/>
                  </a:schemeClr>
                </a:solidFill>
              </a:rPr>
              <a:t>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probabilidad</a:t>
            </a:r>
            <a:r>
              <a:rPr lang="lt-LT" sz="1200" dirty="0">
                <a:solidFill>
                  <a:schemeClr val="accent2">
                    <a:lumMod val="50000"/>
                  </a:schemeClr>
                </a:solidFill>
              </a:rPr>
              <a:t> de </a:t>
            </a:r>
            <a:r>
              <a:rPr lang="lt-LT" sz="1200" dirty="0" err="1">
                <a:solidFill>
                  <a:schemeClr val="accent2">
                    <a:lumMod val="50000"/>
                  </a:schemeClr>
                </a:solidFill>
              </a:rPr>
              <a:t>completar</a:t>
            </a:r>
            <a:r>
              <a:rPr lang="lt-LT" sz="1200" dirty="0">
                <a:solidFill>
                  <a:schemeClr val="accent2">
                    <a:lumMod val="50000"/>
                  </a:schemeClr>
                </a:solidFill>
              </a:rPr>
              <a:t>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escuela</a:t>
            </a:r>
            <a:r>
              <a:rPr lang="lt-LT" sz="1200" dirty="0">
                <a:solidFill>
                  <a:schemeClr val="accent2">
                    <a:lumMod val="50000"/>
                  </a:schemeClr>
                </a:solidFill>
              </a:rPr>
              <a:t> </a:t>
            </a:r>
            <a:r>
              <a:rPr lang="lt-LT" sz="1200" dirty="0" err="1">
                <a:solidFill>
                  <a:schemeClr val="accent2">
                    <a:lumMod val="50000"/>
                  </a:schemeClr>
                </a:solidFill>
              </a:rPr>
              <a:t>secundaria</a:t>
            </a:r>
            <a:r>
              <a:rPr lang="lt-LT" sz="1200" dirty="0">
                <a:solidFill>
                  <a:schemeClr val="accent2">
                    <a:lumMod val="50000"/>
                  </a:schemeClr>
                </a:solidFill>
              </a:rPr>
              <a:t> </a:t>
            </a:r>
            <a:r>
              <a:rPr lang="lt-LT" sz="1200" dirty="0" err="1">
                <a:solidFill>
                  <a:schemeClr val="accent2">
                    <a:lumMod val="50000"/>
                  </a:schemeClr>
                </a:solidFill>
              </a:rPr>
              <a:t>en</a:t>
            </a:r>
            <a:r>
              <a:rPr lang="lt-LT" sz="1200" dirty="0">
                <a:solidFill>
                  <a:schemeClr val="accent2">
                    <a:lumMod val="50000"/>
                  </a:schemeClr>
                </a:solidFill>
              </a:rPr>
              <a:t> </a:t>
            </a:r>
            <a:r>
              <a:rPr lang="lt-LT" sz="1200" dirty="0" err="1">
                <a:solidFill>
                  <a:schemeClr val="accent2">
                    <a:lumMod val="50000"/>
                  </a:schemeClr>
                </a:solidFill>
              </a:rPr>
              <a:t>relación</a:t>
            </a:r>
            <a:r>
              <a:rPr lang="lt-LT" sz="1200" dirty="0">
                <a:solidFill>
                  <a:schemeClr val="accent2">
                    <a:lumMod val="50000"/>
                  </a:schemeClr>
                </a:solidFill>
              </a:rPr>
              <a:t> </a:t>
            </a:r>
            <a:r>
              <a:rPr lang="lt-LT" sz="1200" dirty="0" err="1">
                <a:solidFill>
                  <a:schemeClr val="accent2">
                    <a:lumMod val="50000"/>
                  </a:schemeClr>
                </a:solidFill>
              </a:rPr>
              <a:t>con</a:t>
            </a:r>
            <a:r>
              <a:rPr lang="lt-LT" sz="1200" dirty="0">
                <a:solidFill>
                  <a:schemeClr val="accent2">
                    <a:lumMod val="50000"/>
                  </a:schemeClr>
                </a:solidFill>
              </a:rPr>
              <a:t> </a:t>
            </a:r>
            <a:r>
              <a:rPr lang="lt-LT" sz="1200" dirty="0" err="1">
                <a:solidFill>
                  <a:schemeClr val="accent2">
                    <a:lumMod val="50000"/>
                  </a:schemeClr>
                </a:solidFill>
              </a:rPr>
              <a:t>un</a:t>
            </a:r>
            <a:r>
              <a:rPr lang="lt-LT" sz="1200" dirty="0">
                <a:solidFill>
                  <a:schemeClr val="accent2">
                    <a:lumMod val="50000"/>
                  </a:schemeClr>
                </a:solidFill>
              </a:rPr>
              <a:t> </a:t>
            </a:r>
            <a:r>
              <a:rPr lang="lt-LT" sz="1200" dirty="0" err="1">
                <a:solidFill>
                  <a:schemeClr val="accent2">
                    <a:lumMod val="50000"/>
                  </a:schemeClr>
                </a:solidFill>
              </a:rPr>
              <a:t>hombre</a:t>
            </a:r>
            <a:r>
              <a:rPr lang="lt-LT" sz="1200" dirty="0">
                <a:solidFill>
                  <a:schemeClr val="accent2">
                    <a:lumMod val="50000"/>
                  </a:schemeClr>
                </a:solidFill>
              </a:rPr>
              <a:t> de </a:t>
            </a:r>
            <a:r>
              <a:rPr lang="lt-LT" sz="1200" dirty="0" err="1">
                <a:solidFill>
                  <a:schemeClr val="accent2">
                    <a:lumMod val="50000"/>
                  </a:schemeClr>
                </a:solidFill>
              </a:rPr>
              <a:t>habla</a:t>
            </a:r>
            <a:r>
              <a:rPr lang="lt-LT" sz="1200" dirty="0">
                <a:solidFill>
                  <a:schemeClr val="accent2">
                    <a:lumMod val="50000"/>
                  </a:schemeClr>
                </a:solidFill>
              </a:rPr>
              <a:t> </a:t>
            </a:r>
            <a:r>
              <a:rPr lang="lt-LT" sz="1200" dirty="0" err="1">
                <a:solidFill>
                  <a:schemeClr val="accent2">
                    <a:lumMod val="50000"/>
                  </a:schemeClr>
                </a:solidFill>
              </a:rPr>
              <a:t>hispana</a:t>
            </a:r>
            <a:r>
              <a:rPr lang="lt-LT" sz="1200" dirty="0">
                <a:solidFill>
                  <a:schemeClr val="accent2">
                    <a:lumMod val="50000"/>
                  </a:schemeClr>
                </a:solidFill>
              </a:rPr>
              <a:t>, para </a:t>
            </a:r>
            <a:r>
              <a:rPr lang="lt-LT" sz="1200" dirty="0" err="1">
                <a:solidFill>
                  <a:schemeClr val="accent2">
                    <a:lumMod val="50000"/>
                  </a:schemeClr>
                </a:solidFill>
              </a:rPr>
              <a:t>aquellos</a:t>
            </a:r>
            <a:r>
              <a:rPr lang="lt-LT" sz="1200" dirty="0">
                <a:solidFill>
                  <a:schemeClr val="accent2">
                    <a:lumMod val="50000"/>
                  </a:schemeClr>
                </a:solidFill>
              </a:rPr>
              <a:t> de 25 </a:t>
            </a:r>
            <a:r>
              <a:rPr lang="lt-LT" sz="1200" dirty="0" err="1">
                <a:solidFill>
                  <a:schemeClr val="accent2">
                    <a:lumMod val="50000"/>
                  </a:schemeClr>
                </a:solidFill>
              </a:rPr>
              <a:t>años</a:t>
            </a:r>
            <a:r>
              <a:rPr lang="lt-LT" sz="1200" dirty="0">
                <a:solidFill>
                  <a:schemeClr val="accent2">
                    <a:lumMod val="50000"/>
                  </a:schemeClr>
                </a:solidFill>
              </a:rPr>
              <a:t> o </a:t>
            </a:r>
            <a:r>
              <a:rPr lang="lt-LT" sz="1200" dirty="0" err="1">
                <a:solidFill>
                  <a:schemeClr val="accent2">
                    <a:lumMod val="50000"/>
                  </a:schemeClr>
                </a:solidFill>
              </a:rPr>
              <a:t>más</a:t>
            </a:r>
            <a:r>
              <a:rPr lang="lt-LT" sz="1200" dirty="0">
                <a:solidFill>
                  <a:schemeClr val="accent2">
                    <a:lumMod val="50000"/>
                  </a:schemeClr>
                </a:solidFill>
              </a:rPr>
              <a:t>.</a:t>
            </a:r>
          </a:p>
        </p:txBody>
      </p:sp>
      <p:sp>
        <p:nvSpPr>
          <p:cNvPr id="7" name="Rectangle 6">
            <a:extLst>
              <a:ext uri="{FF2B5EF4-FFF2-40B4-BE49-F238E27FC236}">
                <a16:creationId xmlns:a16="http://schemas.microsoft.com/office/drawing/2014/main" id="{8775DBCD-552C-C242-BC73-9D84FB941079}"/>
              </a:ext>
            </a:extLst>
          </p:cNvPr>
          <p:cNvSpPr/>
          <p:nvPr/>
        </p:nvSpPr>
        <p:spPr>
          <a:xfrm>
            <a:off x="8940801" y="1680719"/>
            <a:ext cx="2529538" cy="830997"/>
          </a:xfrm>
          <a:prstGeom prst="rect">
            <a:avLst/>
          </a:prstGeom>
        </p:spPr>
        <p:txBody>
          <a:bodyPr wrap="square">
            <a:spAutoFit/>
          </a:bodyPr>
          <a:lstStyle/>
          <a:p>
            <a:r>
              <a:rPr lang="lt-LT" sz="1200" dirty="0" err="1">
                <a:solidFill>
                  <a:schemeClr val="accent2">
                    <a:lumMod val="50000"/>
                  </a:schemeClr>
                </a:solidFill>
              </a:rPr>
              <a:t>las</a:t>
            </a:r>
            <a:r>
              <a:rPr lang="lt-LT" sz="1200" dirty="0">
                <a:solidFill>
                  <a:schemeClr val="accent2">
                    <a:lumMod val="50000"/>
                  </a:schemeClr>
                </a:solidFill>
              </a:rPr>
              <a:t> </a:t>
            </a:r>
            <a:r>
              <a:rPr lang="lt-LT" sz="1200" dirty="0" err="1">
                <a:solidFill>
                  <a:schemeClr val="accent2">
                    <a:lumMod val="50000"/>
                  </a:schemeClr>
                </a:solidFill>
              </a:rPr>
              <a:t>identidades</a:t>
            </a:r>
            <a:r>
              <a:rPr lang="lt-LT" sz="1200" dirty="0">
                <a:solidFill>
                  <a:schemeClr val="accent2">
                    <a:lumMod val="50000"/>
                  </a:schemeClr>
                </a:solidFill>
              </a:rPr>
              <a:t> </a:t>
            </a:r>
            <a:r>
              <a:rPr lang="lt-LT" sz="1200" dirty="0" err="1">
                <a:solidFill>
                  <a:schemeClr val="accent2">
                    <a:lumMod val="50000"/>
                  </a:schemeClr>
                </a:solidFill>
              </a:rPr>
              <a:t>que</a:t>
            </a:r>
            <a:r>
              <a:rPr lang="lt-LT" sz="1200" dirty="0">
                <a:solidFill>
                  <a:schemeClr val="accent2">
                    <a:lumMod val="50000"/>
                  </a:schemeClr>
                </a:solidFill>
              </a:rPr>
              <a:t> </a:t>
            </a:r>
            <a:r>
              <a:rPr lang="lt-LT" sz="1200" dirty="0" err="1">
                <a:solidFill>
                  <a:schemeClr val="accent2">
                    <a:lumMod val="50000"/>
                  </a:schemeClr>
                </a:solidFill>
              </a:rPr>
              <a:t>se</a:t>
            </a:r>
            <a:r>
              <a:rPr lang="lt-LT" sz="1200" dirty="0">
                <a:solidFill>
                  <a:schemeClr val="accent2">
                    <a:lumMod val="50000"/>
                  </a:schemeClr>
                </a:solidFill>
              </a:rPr>
              <a:t> </a:t>
            </a:r>
            <a:r>
              <a:rPr lang="lt-LT" sz="1200" dirty="0" err="1">
                <a:solidFill>
                  <a:schemeClr val="accent2">
                    <a:lumMod val="50000"/>
                  </a:schemeClr>
                </a:solidFill>
              </a:rPr>
              <a:t>cruzan</a:t>
            </a:r>
            <a:r>
              <a:rPr lang="lt-LT" sz="1200" dirty="0">
                <a:solidFill>
                  <a:schemeClr val="accent2">
                    <a:lumMod val="50000"/>
                  </a:schemeClr>
                </a:solidFill>
              </a:rPr>
              <a:t> </a:t>
            </a:r>
            <a:r>
              <a:rPr lang="lt-LT" sz="1200" dirty="0" err="1">
                <a:solidFill>
                  <a:schemeClr val="accent2">
                    <a:lumMod val="50000"/>
                  </a:schemeClr>
                </a:solidFill>
              </a:rPr>
              <a:t>transfieren</a:t>
            </a:r>
            <a:r>
              <a:rPr lang="lt-LT" sz="1200" dirty="0">
                <a:solidFill>
                  <a:schemeClr val="accent2">
                    <a:lumMod val="50000"/>
                  </a:schemeClr>
                </a:solidFill>
              </a:rPr>
              <a:t>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desventaja</a:t>
            </a:r>
            <a:r>
              <a:rPr lang="lt-LT" sz="1200" dirty="0">
                <a:solidFill>
                  <a:schemeClr val="accent2">
                    <a:lumMod val="50000"/>
                  </a:schemeClr>
                </a:solidFill>
              </a:rPr>
              <a:t> </a:t>
            </a:r>
            <a:r>
              <a:rPr lang="lt-LT" sz="1200" dirty="0" err="1">
                <a:solidFill>
                  <a:schemeClr val="accent2">
                    <a:lumMod val="50000"/>
                  </a:schemeClr>
                </a:solidFill>
              </a:rPr>
              <a:t>acumulativa</a:t>
            </a:r>
            <a:r>
              <a:rPr lang="lt-LT" sz="1200" dirty="0">
                <a:solidFill>
                  <a:schemeClr val="accent2">
                    <a:lumMod val="50000"/>
                  </a:schemeClr>
                </a:solidFill>
              </a:rPr>
              <a:t>: </a:t>
            </a:r>
            <a:r>
              <a:rPr lang="lt-LT" sz="1200" dirty="0" err="1">
                <a:solidFill>
                  <a:schemeClr val="accent2">
                    <a:lumMod val="50000"/>
                  </a:schemeClr>
                </a:solidFill>
              </a:rPr>
              <a:t>finalización</a:t>
            </a:r>
            <a:r>
              <a:rPr lang="lt-LT" sz="1200" dirty="0">
                <a:solidFill>
                  <a:schemeClr val="accent2">
                    <a:lumMod val="50000"/>
                  </a:schemeClr>
                </a:solidFill>
              </a:rPr>
              <a:t> de </a:t>
            </a:r>
            <a:r>
              <a:rPr lang="lt-LT" sz="1200" dirty="0" err="1">
                <a:solidFill>
                  <a:schemeClr val="accent2">
                    <a:lumMod val="50000"/>
                  </a:schemeClr>
                </a:solidFill>
              </a:rPr>
              <a:t>la</a:t>
            </a:r>
            <a:r>
              <a:rPr lang="lt-LT" sz="1200" dirty="0">
                <a:solidFill>
                  <a:schemeClr val="accent2">
                    <a:lumMod val="50000"/>
                  </a:schemeClr>
                </a:solidFill>
              </a:rPr>
              <a:t> </a:t>
            </a:r>
            <a:r>
              <a:rPr lang="lt-LT" sz="1200" dirty="0" err="1">
                <a:solidFill>
                  <a:schemeClr val="accent2">
                    <a:lumMod val="50000"/>
                  </a:schemeClr>
                </a:solidFill>
              </a:rPr>
              <a:t>escuela</a:t>
            </a:r>
            <a:r>
              <a:rPr lang="lt-LT" sz="1200" dirty="0">
                <a:solidFill>
                  <a:schemeClr val="accent2">
                    <a:lumMod val="50000"/>
                  </a:schemeClr>
                </a:solidFill>
              </a:rPr>
              <a:t> </a:t>
            </a:r>
            <a:r>
              <a:rPr lang="lt-LT" sz="1200" dirty="0" err="1">
                <a:solidFill>
                  <a:schemeClr val="accent2">
                    <a:lumMod val="50000"/>
                  </a:schemeClr>
                </a:solidFill>
              </a:rPr>
              <a:t>secundaria</a:t>
            </a:r>
            <a:r>
              <a:rPr lang="lt-LT" sz="1200" dirty="0">
                <a:solidFill>
                  <a:schemeClr val="accent2">
                    <a:lumMod val="50000"/>
                  </a:schemeClr>
                </a:solidFill>
              </a:rPr>
              <a:t> </a:t>
            </a:r>
            <a:r>
              <a:rPr lang="lt-LT" sz="1200" dirty="0" err="1">
                <a:solidFill>
                  <a:schemeClr val="accent2">
                    <a:lumMod val="50000"/>
                  </a:schemeClr>
                </a:solidFill>
              </a:rPr>
              <a:t>en</a:t>
            </a:r>
            <a:r>
              <a:rPr lang="lt-LT" sz="1200" dirty="0">
                <a:solidFill>
                  <a:schemeClr val="accent2">
                    <a:lumMod val="50000"/>
                  </a:schemeClr>
                </a:solidFill>
              </a:rPr>
              <a:t> </a:t>
            </a:r>
            <a:r>
              <a:rPr lang="lt-LT" sz="1200" dirty="0" err="1">
                <a:solidFill>
                  <a:schemeClr val="accent2">
                    <a:lumMod val="50000"/>
                  </a:schemeClr>
                </a:solidFill>
              </a:rPr>
              <a:t>Bolivia</a:t>
            </a:r>
            <a:endParaRPr lang="lt-LT" sz="1200" dirty="0">
              <a:solidFill>
                <a:schemeClr val="accent2">
                  <a:lumMod val="50000"/>
                </a:schemeClr>
              </a:solidFill>
            </a:endParaRPr>
          </a:p>
        </p:txBody>
      </p:sp>
    </p:spTree>
    <p:extLst>
      <p:ext uri="{BB962C8B-B14F-4D97-AF65-F5344CB8AC3E}">
        <p14:creationId xmlns:p14="http://schemas.microsoft.com/office/powerpoint/2010/main" val="5115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7FCE00-4352-1A45-A4FC-927C34E416F8}"/>
              </a:ext>
            </a:extLst>
          </p:cNvPr>
          <p:cNvSpPr/>
          <p:nvPr/>
        </p:nvSpPr>
        <p:spPr>
          <a:xfrm>
            <a:off x="0" y="3294529"/>
            <a:ext cx="12192000" cy="3563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9DC34CC3-6CBA-DF4F-80AD-2414952090A5}"/>
              </a:ext>
            </a:extLst>
          </p:cNvPr>
          <p:cNvSpPr>
            <a:spLocks noGrp="1"/>
          </p:cNvSpPr>
          <p:nvPr>
            <p:ph type="title"/>
          </p:nvPr>
        </p:nvSpPr>
        <p:spPr>
          <a:xfrm>
            <a:off x="1050577" y="10274"/>
            <a:ext cx="8544183" cy="1325563"/>
          </a:xfrm>
        </p:spPr>
        <p:txBody>
          <a:bodyPr>
            <a:normAutofit/>
          </a:bodyPr>
          <a:lstStyle/>
          <a:p>
            <a:r>
              <a:rPr lang="en-US" sz="3600" b="1" dirty="0">
                <a:latin typeface="+mn-lt"/>
                <a:ea typeface="Helvetica Neue" panose="02000503000000020004" pitchFamily="2" charset="0"/>
                <a:cs typeface="Helvetica Neue" panose="02000503000000020004" pitchFamily="2" charset="0"/>
              </a:rPr>
              <a:t>Is language loss </a:t>
            </a:r>
            <a:r>
              <a:rPr lang="lt-LT" sz="3600" b="1" dirty="0">
                <a:latin typeface="+mn-lt"/>
                <a:ea typeface="Helvetica Neue" panose="02000503000000020004" pitchFamily="2" charset="0"/>
                <a:cs typeface="Helvetica Neue" panose="02000503000000020004" pitchFamily="2" charset="0"/>
              </a:rPr>
              <a:t>inevitable?</a:t>
            </a:r>
          </a:p>
        </p:txBody>
      </p:sp>
      <p:sp>
        <p:nvSpPr>
          <p:cNvPr id="3" name="TextBox 2">
            <a:extLst>
              <a:ext uri="{FF2B5EF4-FFF2-40B4-BE49-F238E27FC236}">
                <a16:creationId xmlns:a16="http://schemas.microsoft.com/office/drawing/2014/main" id="{586B47A4-CA38-0143-877D-7EEB4FE3A1E8}"/>
              </a:ext>
            </a:extLst>
          </p:cNvPr>
          <p:cNvSpPr txBox="1"/>
          <p:nvPr/>
        </p:nvSpPr>
        <p:spPr>
          <a:xfrm>
            <a:off x="625575" y="1052179"/>
            <a:ext cx="11391763" cy="2492990"/>
          </a:xfrm>
          <a:prstGeom prst="rect">
            <a:avLst/>
          </a:prstGeom>
          <a:noFill/>
        </p:spPr>
        <p:txBody>
          <a:bodyPr wrap="square" rtlCol="0">
            <a:spAutoFit/>
          </a:bodyPr>
          <a:lstStyle/>
          <a:p>
            <a:pPr marL="285750" indent="-285750">
              <a:buFont typeface="Arial" panose="020B0604020202020204" pitchFamily="34" charset="0"/>
              <a:buChar char="•"/>
            </a:pPr>
            <a:r>
              <a:rPr lang="lt-LT" sz="2000" dirty="0" err="1">
                <a:ea typeface="Helvetica Neue" panose="02000503000000020004" pitchFamily="2" charset="0"/>
                <a:cs typeface="Helvetica Neue" panose="02000503000000020004" pitchFamily="2" charset="0"/>
              </a:rPr>
              <a:t>Loss</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in</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general</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is</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inevitable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while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some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forms</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of</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loss</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affect</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just</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one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person</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one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family</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other</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can</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affect</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an</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entire</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community</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or</a:t>
            </a:r>
            <a:r>
              <a:rPr lang="lt-LT" sz="2000" dirty="0">
                <a:ea typeface="Helvetica Neue" panose="02000503000000020004" pitchFamily="2" charset="0"/>
                <a:cs typeface="Helvetica Neue" panose="02000503000000020004" pitchFamily="2" charset="0"/>
              </a:rPr>
              <a:t> </a:t>
            </a:r>
            <a:r>
              <a:rPr lang="lt-LT" sz="2000" dirty="0" err="1">
                <a:ea typeface="Helvetica Neue" panose="02000503000000020004" pitchFamily="2" charset="0"/>
                <a:cs typeface="Helvetica Neue" panose="02000503000000020004" pitchFamily="2" charset="0"/>
              </a:rPr>
              <a:t>nation</a:t>
            </a:r>
            <a:r>
              <a:rPr lang="lt-LT" sz="2000" dirty="0">
                <a:ea typeface="Helvetica Neue" panose="02000503000000020004" pitchFamily="2" charset="0"/>
                <a:cs typeface="Helvetica Neue" panose="02000503000000020004" pitchFamily="2" charset="0"/>
              </a:rPr>
              <a:t>.</a:t>
            </a:r>
          </a:p>
          <a:p>
            <a:endParaRPr lang="lt-LT" sz="2000"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ea typeface="Helvetica Neue" panose="02000503000000020004" pitchFamily="2" charset="0"/>
                <a:cs typeface="Helvetica Neue" panose="02000503000000020004" pitchFamily="2" charset="0"/>
              </a:rPr>
              <a:t>When a language is lost, the result will impact the health and vitality of an entire community for generations to come. </a:t>
            </a:r>
            <a:endParaRPr lang="lt-LT" sz="2000" dirty="0">
              <a:ea typeface="Helvetica Neue" panose="02000503000000020004" pitchFamily="2" charset="0"/>
              <a:cs typeface="Helvetica Neue" panose="02000503000000020004" pitchFamily="2" charset="0"/>
            </a:endParaRPr>
          </a:p>
          <a:p>
            <a:pPr lvl="1"/>
            <a:endParaRPr lang="lt-LT" sz="2000"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lt-LT" dirty="0">
              <a:ea typeface="Helvetica Neue" panose="02000503000000020004" pitchFamily="2" charset="0"/>
              <a:cs typeface="Helvetica Neue" panose="02000503000000020004" pitchFamily="2" charset="0"/>
            </a:endParaRPr>
          </a:p>
          <a:p>
            <a:pPr lvl="1"/>
            <a:endParaRPr lang="lt-LT" dirty="0"/>
          </a:p>
        </p:txBody>
      </p:sp>
      <p:sp>
        <p:nvSpPr>
          <p:cNvPr id="4" name="Rectangle 3">
            <a:extLst>
              <a:ext uri="{FF2B5EF4-FFF2-40B4-BE49-F238E27FC236}">
                <a16:creationId xmlns:a16="http://schemas.microsoft.com/office/drawing/2014/main" id="{5F140DF2-9C02-C342-A3D1-FA4770B256FA}"/>
              </a:ext>
            </a:extLst>
          </p:cNvPr>
          <p:cNvSpPr/>
          <p:nvPr/>
        </p:nvSpPr>
        <p:spPr>
          <a:xfrm>
            <a:off x="800237" y="3339524"/>
            <a:ext cx="8679939" cy="646331"/>
          </a:xfrm>
          <a:prstGeom prst="rect">
            <a:avLst/>
          </a:prstGeom>
        </p:spPr>
        <p:txBody>
          <a:bodyPr wrap="square">
            <a:spAutoFit/>
          </a:bodyPr>
          <a:lstStyle/>
          <a:p>
            <a:r>
              <a:rPr lang="lt-LT" sz="3600" b="1" dirty="0">
                <a:solidFill>
                  <a:schemeClr val="accent2">
                    <a:lumMod val="50000"/>
                  </a:schemeClr>
                </a:solidFill>
              </a:rPr>
              <a:t>¿La </a:t>
            </a:r>
            <a:r>
              <a:rPr lang="lt-LT" sz="3600" b="1" dirty="0" err="1">
                <a:solidFill>
                  <a:schemeClr val="accent2">
                    <a:lumMod val="50000"/>
                  </a:schemeClr>
                </a:solidFill>
              </a:rPr>
              <a:t>pérdida</a:t>
            </a:r>
            <a:r>
              <a:rPr lang="lt-LT" sz="3600" b="1" dirty="0">
                <a:solidFill>
                  <a:schemeClr val="accent2">
                    <a:lumMod val="50000"/>
                  </a:schemeClr>
                </a:solidFill>
              </a:rPr>
              <a:t> de idiomas </a:t>
            </a:r>
            <a:r>
              <a:rPr lang="lt-LT" sz="3600" b="1" dirty="0" err="1">
                <a:solidFill>
                  <a:schemeClr val="accent2">
                    <a:lumMod val="50000"/>
                  </a:schemeClr>
                </a:solidFill>
              </a:rPr>
              <a:t>es</a:t>
            </a:r>
            <a:r>
              <a:rPr lang="lt-LT" sz="3600" b="1" dirty="0">
                <a:solidFill>
                  <a:schemeClr val="accent2">
                    <a:lumMod val="50000"/>
                  </a:schemeClr>
                </a:solidFill>
              </a:rPr>
              <a:t> </a:t>
            </a:r>
            <a:r>
              <a:rPr lang="lt-LT" sz="3600" b="1" dirty="0" err="1">
                <a:solidFill>
                  <a:schemeClr val="accent2">
                    <a:lumMod val="50000"/>
                  </a:schemeClr>
                </a:solidFill>
              </a:rPr>
              <a:t>inevitable</a:t>
            </a:r>
            <a:r>
              <a:rPr lang="lt-LT" sz="3600" b="1" dirty="0">
                <a:solidFill>
                  <a:schemeClr val="accent2">
                    <a:lumMod val="50000"/>
                  </a:schemeClr>
                </a:solidFill>
              </a:rPr>
              <a:t>?</a:t>
            </a:r>
          </a:p>
        </p:txBody>
      </p:sp>
      <p:sp>
        <p:nvSpPr>
          <p:cNvPr id="5" name="Rectangle 4">
            <a:extLst>
              <a:ext uri="{FF2B5EF4-FFF2-40B4-BE49-F238E27FC236}">
                <a16:creationId xmlns:a16="http://schemas.microsoft.com/office/drawing/2014/main" id="{EAD109FF-7C40-FF47-9DF0-0E805E4ADB5F}"/>
              </a:ext>
            </a:extLst>
          </p:cNvPr>
          <p:cNvSpPr/>
          <p:nvPr/>
        </p:nvSpPr>
        <p:spPr>
          <a:xfrm>
            <a:off x="800237" y="4335590"/>
            <a:ext cx="10764234" cy="1938992"/>
          </a:xfrm>
          <a:prstGeom prst="rect">
            <a:avLst/>
          </a:prstGeom>
        </p:spPr>
        <p:txBody>
          <a:bodyPr wrap="square">
            <a:spAutoFit/>
          </a:bodyPr>
          <a:lstStyle/>
          <a:p>
            <a:pPr marL="342900" indent="-342900">
              <a:buFont typeface="Arial" panose="020B0604020202020204" pitchFamily="34" charset="0"/>
              <a:buChar char="•"/>
            </a:pPr>
            <a:r>
              <a:rPr lang="lt-LT" sz="2000" dirty="0">
                <a:solidFill>
                  <a:schemeClr val="accent2">
                    <a:lumMod val="50000"/>
                  </a:schemeClr>
                </a:solidFill>
              </a:rPr>
              <a:t>La </a:t>
            </a:r>
            <a:r>
              <a:rPr lang="lt-LT" sz="2000" dirty="0" err="1">
                <a:solidFill>
                  <a:schemeClr val="accent2">
                    <a:lumMod val="50000"/>
                  </a:schemeClr>
                </a:solidFill>
              </a:rPr>
              <a:t>pérdida</a:t>
            </a:r>
            <a:r>
              <a:rPr lang="lt-LT" sz="2000" dirty="0">
                <a:solidFill>
                  <a:schemeClr val="accent2">
                    <a:lumMod val="50000"/>
                  </a:schemeClr>
                </a:solidFill>
              </a:rPr>
              <a:t> </a:t>
            </a:r>
            <a:r>
              <a:rPr lang="lt-LT" sz="2000" dirty="0" err="1">
                <a:solidFill>
                  <a:schemeClr val="accent2">
                    <a:lumMod val="50000"/>
                  </a:schemeClr>
                </a:solidFill>
              </a:rPr>
              <a:t>en</a:t>
            </a:r>
            <a:r>
              <a:rPr lang="lt-LT" sz="2000" dirty="0">
                <a:solidFill>
                  <a:schemeClr val="accent2">
                    <a:lumMod val="50000"/>
                  </a:schemeClr>
                </a:solidFill>
              </a:rPr>
              <a:t> </a:t>
            </a:r>
            <a:r>
              <a:rPr lang="lt-LT" sz="2000" dirty="0" err="1">
                <a:solidFill>
                  <a:schemeClr val="accent2">
                    <a:lumMod val="50000"/>
                  </a:schemeClr>
                </a:solidFill>
              </a:rPr>
              <a:t>general</a:t>
            </a:r>
            <a:r>
              <a:rPr lang="lt-LT" sz="2000" dirty="0">
                <a:solidFill>
                  <a:schemeClr val="accent2">
                    <a:lumMod val="50000"/>
                  </a:schemeClr>
                </a:solidFill>
              </a:rPr>
              <a:t> </a:t>
            </a:r>
            <a:r>
              <a:rPr lang="lt-LT" sz="2000" dirty="0" err="1">
                <a:solidFill>
                  <a:schemeClr val="accent2">
                    <a:lumMod val="50000"/>
                  </a:schemeClr>
                </a:solidFill>
              </a:rPr>
              <a:t>es</a:t>
            </a:r>
            <a:r>
              <a:rPr lang="lt-LT" sz="2000" dirty="0">
                <a:solidFill>
                  <a:schemeClr val="accent2">
                    <a:lumMod val="50000"/>
                  </a:schemeClr>
                </a:solidFill>
              </a:rPr>
              <a:t> </a:t>
            </a:r>
            <a:r>
              <a:rPr lang="lt-LT" sz="2000" dirty="0" err="1">
                <a:solidFill>
                  <a:schemeClr val="accent2">
                    <a:lumMod val="50000"/>
                  </a:schemeClr>
                </a:solidFill>
              </a:rPr>
              <a:t>inevitable</a:t>
            </a:r>
            <a:r>
              <a:rPr lang="lt-LT" sz="2000" dirty="0">
                <a:solidFill>
                  <a:schemeClr val="accent2">
                    <a:lumMod val="50000"/>
                  </a:schemeClr>
                </a:solidFill>
              </a:rPr>
              <a:t>, </a:t>
            </a:r>
            <a:r>
              <a:rPr lang="lt-LT" sz="2000" dirty="0" err="1">
                <a:solidFill>
                  <a:schemeClr val="accent2">
                    <a:lumMod val="50000"/>
                  </a:schemeClr>
                </a:solidFill>
              </a:rPr>
              <a:t>mientras</a:t>
            </a:r>
            <a:r>
              <a:rPr lang="lt-LT" sz="2000" dirty="0">
                <a:solidFill>
                  <a:schemeClr val="accent2">
                    <a:lumMod val="50000"/>
                  </a:schemeClr>
                </a:solidFill>
              </a:rPr>
              <a:t> </a:t>
            </a:r>
            <a:r>
              <a:rPr lang="lt-LT" sz="2000" dirty="0" err="1">
                <a:solidFill>
                  <a:schemeClr val="accent2">
                    <a:lumMod val="50000"/>
                  </a:schemeClr>
                </a:solidFill>
              </a:rPr>
              <a:t>que</a:t>
            </a:r>
            <a:r>
              <a:rPr lang="lt-LT" sz="2000" dirty="0">
                <a:solidFill>
                  <a:schemeClr val="accent2">
                    <a:lumMod val="50000"/>
                  </a:schemeClr>
                </a:solidFill>
              </a:rPr>
              <a:t> </a:t>
            </a:r>
            <a:r>
              <a:rPr lang="lt-LT" sz="2000" dirty="0" err="1">
                <a:solidFill>
                  <a:schemeClr val="accent2">
                    <a:lumMod val="50000"/>
                  </a:schemeClr>
                </a:solidFill>
              </a:rPr>
              <a:t>algunas</a:t>
            </a:r>
            <a:r>
              <a:rPr lang="lt-LT" sz="2000" dirty="0">
                <a:solidFill>
                  <a:schemeClr val="accent2">
                    <a:lumMod val="50000"/>
                  </a:schemeClr>
                </a:solidFill>
              </a:rPr>
              <a:t> formas de </a:t>
            </a:r>
            <a:r>
              <a:rPr lang="lt-LT" sz="2000" dirty="0" err="1">
                <a:solidFill>
                  <a:schemeClr val="accent2">
                    <a:lumMod val="50000"/>
                  </a:schemeClr>
                </a:solidFill>
              </a:rPr>
              <a:t>pérdida</a:t>
            </a:r>
            <a:r>
              <a:rPr lang="lt-LT" sz="2000" dirty="0">
                <a:solidFill>
                  <a:schemeClr val="accent2">
                    <a:lumMod val="50000"/>
                  </a:schemeClr>
                </a:solidFill>
              </a:rPr>
              <a:t> </a:t>
            </a:r>
            <a:r>
              <a:rPr lang="lt-LT" sz="2000" dirty="0" err="1">
                <a:solidFill>
                  <a:schemeClr val="accent2">
                    <a:lumMod val="50000"/>
                  </a:schemeClr>
                </a:solidFill>
              </a:rPr>
              <a:t>afectan</a:t>
            </a:r>
            <a:r>
              <a:rPr lang="lt-LT" sz="2000" dirty="0">
                <a:solidFill>
                  <a:schemeClr val="accent2">
                    <a:lumMod val="50000"/>
                  </a:schemeClr>
                </a:solidFill>
              </a:rPr>
              <a:t> </a:t>
            </a:r>
            <a:r>
              <a:rPr lang="lt-LT" sz="2000" dirty="0" err="1">
                <a:solidFill>
                  <a:schemeClr val="accent2">
                    <a:lumMod val="50000"/>
                  </a:schemeClr>
                </a:solidFill>
              </a:rPr>
              <a:t>solo</a:t>
            </a:r>
            <a:r>
              <a:rPr lang="lt-LT" sz="2000" dirty="0">
                <a:solidFill>
                  <a:schemeClr val="accent2">
                    <a:lumMod val="50000"/>
                  </a:schemeClr>
                </a:solidFill>
              </a:rPr>
              <a:t> a </a:t>
            </a:r>
            <a:r>
              <a:rPr lang="lt-LT" sz="2000" dirty="0" err="1">
                <a:solidFill>
                  <a:schemeClr val="accent2">
                    <a:lumMod val="50000"/>
                  </a:schemeClr>
                </a:solidFill>
              </a:rPr>
              <a:t>una</a:t>
            </a:r>
            <a:r>
              <a:rPr lang="lt-LT" sz="2000" dirty="0">
                <a:solidFill>
                  <a:schemeClr val="accent2">
                    <a:lumMod val="50000"/>
                  </a:schemeClr>
                </a:solidFill>
              </a:rPr>
              <a:t> persona, </a:t>
            </a:r>
            <a:r>
              <a:rPr lang="lt-LT" sz="2000" dirty="0" err="1">
                <a:solidFill>
                  <a:schemeClr val="accent2">
                    <a:lumMod val="50000"/>
                  </a:schemeClr>
                </a:solidFill>
              </a:rPr>
              <a:t>una</a:t>
            </a:r>
            <a:r>
              <a:rPr lang="lt-LT" sz="2000" dirty="0">
                <a:solidFill>
                  <a:schemeClr val="accent2">
                    <a:lumMod val="50000"/>
                  </a:schemeClr>
                </a:solidFill>
              </a:rPr>
              <a:t> </a:t>
            </a:r>
            <a:r>
              <a:rPr lang="lt-LT" sz="2000" dirty="0" err="1" smtClean="0">
                <a:solidFill>
                  <a:schemeClr val="accent2">
                    <a:lumMod val="50000"/>
                  </a:schemeClr>
                </a:solidFill>
              </a:rPr>
              <a:t>familia</a:t>
            </a:r>
            <a:r>
              <a:rPr lang="en-US" sz="2000" dirty="0" smtClean="0">
                <a:solidFill>
                  <a:schemeClr val="accent2">
                    <a:lumMod val="50000"/>
                  </a:schemeClr>
                </a:solidFill>
              </a:rPr>
              <a:t>,</a:t>
            </a:r>
            <a:r>
              <a:rPr lang="lt-LT" sz="2000" dirty="0" smtClean="0">
                <a:solidFill>
                  <a:schemeClr val="accent2">
                    <a:lumMod val="50000"/>
                  </a:schemeClr>
                </a:solidFill>
              </a:rPr>
              <a:t> </a:t>
            </a:r>
            <a:r>
              <a:rPr lang="lt-LT" sz="2000" dirty="0">
                <a:solidFill>
                  <a:schemeClr val="accent2">
                    <a:lumMod val="50000"/>
                  </a:schemeClr>
                </a:solidFill>
              </a:rPr>
              <a:t>y </a:t>
            </a:r>
            <a:r>
              <a:rPr lang="lt-LT" sz="2000" dirty="0" err="1" smtClean="0">
                <a:solidFill>
                  <a:schemeClr val="accent2">
                    <a:lumMod val="50000"/>
                  </a:schemeClr>
                </a:solidFill>
              </a:rPr>
              <a:t>otra</a:t>
            </a:r>
            <a:r>
              <a:rPr lang="en-US" sz="2000" dirty="0" smtClean="0">
                <a:solidFill>
                  <a:schemeClr val="accent2">
                    <a:lumMod val="50000"/>
                  </a:schemeClr>
                </a:solidFill>
              </a:rPr>
              <a:t>s</a:t>
            </a:r>
            <a:r>
              <a:rPr lang="lt-LT" sz="2000" dirty="0" smtClean="0">
                <a:solidFill>
                  <a:schemeClr val="accent2">
                    <a:lumMod val="50000"/>
                  </a:schemeClr>
                </a:solidFill>
              </a:rPr>
              <a:t> </a:t>
            </a:r>
            <a:r>
              <a:rPr lang="lt-LT" sz="2000" dirty="0" err="1">
                <a:solidFill>
                  <a:schemeClr val="accent2">
                    <a:lumMod val="50000"/>
                  </a:schemeClr>
                </a:solidFill>
              </a:rPr>
              <a:t>pueden</a:t>
            </a:r>
            <a:r>
              <a:rPr lang="lt-LT" sz="2000" dirty="0">
                <a:solidFill>
                  <a:schemeClr val="accent2">
                    <a:lumMod val="50000"/>
                  </a:schemeClr>
                </a:solidFill>
              </a:rPr>
              <a:t> </a:t>
            </a:r>
            <a:r>
              <a:rPr lang="lt-LT" sz="2000" dirty="0" err="1">
                <a:solidFill>
                  <a:schemeClr val="accent2">
                    <a:lumMod val="50000"/>
                  </a:schemeClr>
                </a:solidFill>
              </a:rPr>
              <a:t>afectar</a:t>
            </a:r>
            <a:r>
              <a:rPr lang="lt-LT" sz="2000" dirty="0">
                <a:solidFill>
                  <a:schemeClr val="accent2">
                    <a:lumMod val="50000"/>
                  </a:schemeClr>
                </a:solidFill>
              </a:rPr>
              <a:t> a </a:t>
            </a:r>
            <a:r>
              <a:rPr lang="lt-LT" sz="2000" dirty="0" err="1">
                <a:solidFill>
                  <a:schemeClr val="accent2">
                    <a:lumMod val="50000"/>
                  </a:schemeClr>
                </a:solidFill>
              </a:rPr>
              <a:t>toda</a:t>
            </a:r>
            <a:r>
              <a:rPr lang="lt-LT" sz="2000" dirty="0">
                <a:solidFill>
                  <a:schemeClr val="accent2">
                    <a:lumMod val="50000"/>
                  </a:schemeClr>
                </a:solidFill>
              </a:rPr>
              <a:t> </a:t>
            </a:r>
            <a:r>
              <a:rPr lang="lt-LT" sz="2000" dirty="0" err="1">
                <a:solidFill>
                  <a:schemeClr val="accent2">
                    <a:lumMod val="50000"/>
                  </a:schemeClr>
                </a:solidFill>
              </a:rPr>
              <a:t>una</a:t>
            </a:r>
            <a:r>
              <a:rPr lang="lt-LT" sz="2000" dirty="0">
                <a:solidFill>
                  <a:schemeClr val="accent2">
                    <a:lumMod val="50000"/>
                  </a:schemeClr>
                </a:solidFill>
              </a:rPr>
              <a:t> </a:t>
            </a:r>
            <a:r>
              <a:rPr lang="lt-LT" sz="2000" dirty="0" err="1">
                <a:solidFill>
                  <a:schemeClr val="accent2">
                    <a:lumMod val="50000"/>
                  </a:schemeClr>
                </a:solidFill>
              </a:rPr>
              <a:t>comunidad</a:t>
            </a:r>
            <a:r>
              <a:rPr lang="lt-LT" sz="2000" dirty="0">
                <a:solidFill>
                  <a:schemeClr val="accent2">
                    <a:lumMod val="50000"/>
                  </a:schemeClr>
                </a:solidFill>
              </a:rPr>
              <a:t> o </a:t>
            </a:r>
            <a:r>
              <a:rPr lang="lt-LT" sz="2000" dirty="0" err="1">
                <a:solidFill>
                  <a:schemeClr val="accent2">
                    <a:lumMod val="50000"/>
                  </a:schemeClr>
                </a:solidFill>
              </a:rPr>
              <a:t>nación</a:t>
            </a:r>
            <a:r>
              <a:rPr lang="lt-LT" sz="2000" dirty="0">
                <a:solidFill>
                  <a:schemeClr val="accent2">
                    <a:lumMod val="50000"/>
                  </a:schemeClr>
                </a:solidFill>
              </a:rPr>
              <a:t>.</a:t>
            </a:r>
          </a:p>
          <a:p>
            <a:pPr marL="342900" indent="-342900">
              <a:buFont typeface="Arial" panose="020B0604020202020204" pitchFamily="34" charset="0"/>
              <a:buChar char="•"/>
            </a:pPr>
            <a:endParaRPr lang="lt-LT" sz="2000" dirty="0">
              <a:solidFill>
                <a:schemeClr val="accent2">
                  <a:lumMod val="50000"/>
                </a:schemeClr>
              </a:solidFill>
            </a:endParaRPr>
          </a:p>
          <a:p>
            <a:pPr marL="342900" indent="-342900">
              <a:buFont typeface="Arial" panose="020B0604020202020204" pitchFamily="34" charset="0"/>
              <a:buChar char="•"/>
            </a:pPr>
            <a:r>
              <a:rPr lang="lt-LT" sz="2000" dirty="0">
                <a:solidFill>
                  <a:schemeClr val="accent2">
                    <a:lumMod val="50000"/>
                  </a:schemeClr>
                </a:solidFill>
              </a:rPr>
              <a:t>¿La </a:t>
            </a:r>
            <a:r>
              <a:rPr lang="lt-LT" sz="2000" dirty="0" err="1">
                <a:solidFill>
                  <a:schemeClr val="accent2">
                    <a:lumMod val="50000"/>
                  </a:schemeClr>
                </a:solidFill>
              </a:rPr>
              <a:t>pérdida</a:t>
            </a:r>
            <a:r>
              <a:rPr lang="lt-LT" sz="2000" dirty="0">
                <a:solidFill>
                  <a:schemeClr val="accent2">
                    <a:lumMod val="50000"/>
                  </a:schemeClr>
                </a:solidFill>
              </a:rPr>
              <a:t> </a:t>
            </a:r>
            <a:r>
              <a:rPr lang="lt-LT" sz="2000" dirty="0" err="1">
                <a:solidFill>
                  <a:schemeClr val="accent2">
                    <a:lumMod val="50000"/>
                  </a:schemeClr>
                </a:solidFill>
              </a:rPr>
              <a:t>del</a:t>
            </a:r>
            <a:r>
              <a:rPr lang="lt-LT" sz="2000" dirty="0">
                <a:solidFill>
                  <a:schemeClr val="accent2">
                    <a:lumMod val="50000"/>
                  </a:schemeClr>
                </a:solidFill>
              </a:rPr>
              <a:t> </a:t>
            </a:r>
            <a:r>
              <a:rPr lang="lt-LT" sz="2000" dirty="0" err="1">
                <a:solidFill>
                  <a:schemeClr val="accent2">
                    <a:lumMod val="50000"/>
                  </a:schemeClr>
                </a:solidFill>
              </a:rPr>
              <a:t>lenguaje</a:t>
            </a:r>
            <a:r>
              <a:rPr lang="lt-LT" sz="2000" dirty="0">
                <a:solidFill>
                  <a:schemeClr val="accent2">
                    <a:lumMod val="50000"/>
                  </a:schemeClr>
                </a:solidFill>
              </a:rPr>
              <a:t> </a:t>
            </a:r>
            <a:r>
              <a:rPr lang="lt-LT" sz="2000" dirty="0" err="1">
                <a:solidFill>
                  <a:schemeClr val="accent2">
                    <a:lumMod val="50000"/>
                  </a:schemeClr>
                </a:solidFill>
              </a:rPr>
              <a:t>es</a:t>
            </a:r>
            <a:r>
              <a:rPr lang="lt-LT" sz="2000" dirty="0">
                <a:solidFill>
                  <a:schemeClr val="accent2">
                    <a:lumMod val="50000"/>
                  </a:schemeClr>
                </a:solidFill>
              </a:rPr>
              <a:t> </a:t>
            </a:r>
            <a:r>
              <a:rPr lang="lt-LT" sz="2000" dirty="0" err="1">
                <a:solidFill>
                  <a:schemeClr val="accent2">
                    <a:lumMod val="50000"/>
                  </a:schemeClr>
                </a:solidFill>
              </a:rPr>
              <a:t>una</a:t>
            </a:r>
            <a:r>
              <a:rPr lang="lt-LT" sz="2000" dirty="0">
                <a:solidFill>
                  <a:schemeClr val="accent2">
                    <a:lumMod val="50000"/>
                  </a:schemeClr>
                </a:solidFill>
              </a:rPr>
              <a:t> </a:t>
            </a:r>
            <a:r>
              <a:rPr lang="lt-LT" sz="2000" dirty="0" err="1">
                <a:solidFill>
                  <a:schemeClr val="accent2">
                    <a:lumMod val="50000"/>
                  </a:schemeClr>
                </a:solidFill>
              </a:rPr>
              <a:t>pérdida</a:t>
            </a:r>
            <a:r>
              <a:rPr lang="lt-LT" sz="2000" dirty="0">
                <a:solidFill>
                  <a:schemeClr val="accent2">
                    <a:lumMod val="50000"/>
                  </a:schemeClr>
                </a:solidFill>
              </a:rPr>
              <a:t> para </a:t>
            </a:r>
            <a:r>
              <a:rPr lang="lt-LT" sz="2000" dirty="0" err="1">
                <a:solidFill>
                  <a:schemeClr val="accent2">
                    <a:lumMod val="50000"/>
                  </a:schemeClr>
                </a:solidFill>
              </a:rPr>
              <a:t>la</a:t>
            </a:r>
            <a:r>
              <a:rPr lang="lt-LT" sz="2000" dirty="0">
                <a:solidFill>
                  <a:schemeClr val="accent2">
                    <a:lumMod val="50000"/>
                  </a:schemeClr>
                </a:solidFill>
              </a:rPr>
              <a:t> </a:t>
            </a:r>
            <a:r>
              <a:rPr lang="lt-LT" sz="2000" dirty="0" err="1">
                <a:solidFill>
                  <a:schemeClr val="accent2">
                    <a:lumMod val="50000"/>
                  </a:schemeClr>
                </a:solidFill>
              </a:rPr>
              <a:t>humanidad</a:t>
            </a:r>
            <a:r>
              <a:rPr lang="lt-LT" sz="2000" dirty="0">
                <a:solidFill>
                  <a:schemeClr val="accent2">
                    <a:lumMod val="50000"/>
                  </a:schemeClr>
                </a:solidFill>
              </a:rPr>
              <a:t>? </a:t>
            </a:r>
            <a:r>
              <a:rPr lang="en-US" sz="2000" dirty="0" err="1" smtClean="0">
                <a:solidFill>
                  <a:schemeClr val="accent2">
                    <a:lumMod val="50000"/>
                  </a:schemeClr>
                </a:solidFill>
              </a:rPr>
              <a:t>Cuando</a:t>
            </a:r>
            <a:r>
              <a:rPr lang="en-US" sz="2000" dirty="0" smtClean="0">
                <a:solidFill>
                  <a:schemeClr val="accent2">
                    <a:lumMod val="50000"/>
                  </a:schemeClr>
                </a:solidFill>
              </a:rPr>
              <a:t> </a:t>
            </a:r>
            <a:r>
              <a:rPr lang="en-US" sz="2000" dirty="0" err="1" smtClean="0">
                <a:solidFill>
                  <a:schemeClr val="accent2">
                    <a:lumMod val="50000"/>
                  </a:schemeClr>
                </a:solidFill>
              </a:rPr>
              <a:t>una</a:t>
            </a:r>
            <a:r>
              <a:rPr lang="en-US" sz="2000" dirty="0" smtClean="0">
                <a:solidFill>
                  <a:schemeClr val="accent2">
                    <a:lumMod val="50000"/>
                  </a:schemeClr>
                </a:solidFill>
              </a:rPr>
              <a:t> </a:t>
            </a:r>
            <a:r>
              <a:rPr lang="en-US" sz="2000" dirty="0" err="1" smtClean="0">
                <a:solidFill>
                  <a:schemeClr val="accent2">
                    <a:lumMod val="50000"/>
                  </a:schemeClr>
                </a:solidFill>
              </a:rPr>
              <a:t>lengua</a:t>
            </a:r>
            <a:r>
              <a:rPr lang="en-US" sz="2000" dirty="0" smtClean="0">
                <a:solidFill>
                  <a:schemeClr val="accent2">
                    <a:lumMod val="50000"/>
                  </a:schemeClr>
                </a:solidFill>
              </a:rPr>
              <a:t> se </a:t>
            </a:r>
            <a:r>
              <a:rPr lang="en-US" sz="2000" dirty="0" err="1" smtClean="0">
                <a:solidFill>
                  <a:schemeClr val="accent2">
                    <a:lumMod val="50000"/>
                  </a:schemeClr>
                </a:solidFill>
              </a:rPr>
              <a:t>pierde</a:t>
            </a:r>
            <a:r>
              <a:rPr lang="en-US" sz="2000" dirty="0" smtClean="0">
                <a:solidFill>
                  <a:schemeClr val="accent2">
                    <a:lumMod val="50000"/>
                  </a:schemeClr>
                </a:solidFill>
              </a:rPr>
              <a:t>, </a:t>
            </a:r>
            <a:r>
              <a:rPr lang="en-US" sz="2000" dirty="0" err="1" smtClean="0">
                <a:solidFill>
                  <a:schemeClr val="accent2">
                    <a:lumMod val="50000"/>
                  </a:schemeClr>
                </a:solidFill>
              </a:rPr>
              <a:t>esta</a:t>
            </a:r>
            <a:r>
              <a:rPr lang="en-US" sz="2000" dirty="0" smtClean="0">
                <a:solidFill>
                  <a:schemeClr val="accent2">
                    <a:lumMod val="50000"/>
                  </a:schemeClr>
                </a:solidFill>
              </a:rPr>
              <a:t> </a:t>
            </a:r>
            <a:r>
              <a:rPr lang="lt-LT" sz="2000" dirty="0" err="1">
                <a:solidFill>
                  <a:schemeClr val="accent2">
                    <a:lumMod val="50000"/>
                  </a:schemeClr>
                </a:solidFill>
              </a:rPr>
              <a:t>pérdida</a:t>
            </a:r>
            <a:r>
              <a:rPr lang="en-US" sz="2000" dirty="0" smtClean="0">
                <a:solidFill>
                  <a:schemeClr val="accent2">
                    <a:lumMod val="50000"/>
                  </a:schemeClr>
                </a:solidFill>
              </a:rPr>
              <a:t> </a:t>
            </a:r>
            <a:r>
              <a:rPr lang="en-US" sz="2000" dirty="0" err="1" smtClean="0">
                <a:solidFill>
                  <a:schemeClr val="accent2">
                    <a:lumMod val="50000"/>
                  </a:schemeClr>
                </a:solidFill>
              </a:rPr>
              <a:t>tendr</a:t>
            </a:r>
            <a:r>
              <a:rPr lang="en-US" sz="2000" dirty="0" err="1" smtClean="0">
                <a:solidFill>
                  <a:schemeClr val="accent2">
                    <a:lumMod val="50000"/>
                  </a:schemeClr>
                </a:solidFill>
              </a:rPr>
              <a:t>a</a:t>
            </a:r>
            <a:r>
              <a:rPr lang="en-US" sz="2000" dirty="0" smtClean="0">
                <a:solidFill>
                  <a:schemeClr val="accent2">
                    <a:lumMod val="50000"/>
                  </a:schemeClr>
                </a:solidFill>
              </a:rPr>
              <a:t> un </a:t>
            </a:r>
            <a:r>
              <a:rPr lang="en-US" sz="2000" dirty="0" err="1" smtClean="0">
                <a:solidFill>
                  <a:schemeClr val="accent2">
                    <a:lumMod val="50000"/>
                  </a:schemeClr>
                </a:solidFill>
              </a:rPr>
              <a:t>impacto</a:t>
            </a:r>
            <a:r>
              <a:rPr lang="en-US" sz="2000" dirty="0" smtClean="0">
                <a:solidFill>
                  <a:schemeClr val="accent2">
                    <a:lumMod val="50000"/>
                  </a:schemeClr>
                </a:solidFill>
              </a:rPr>
              <a:t> </a:t>
            </a:r>
            <a:r>
              <a:rPr lang="en-US" sz="2000" dirty="0" err="1" smtClean="0">
                <a:solidFill>
                  <a:schemeClr val="accent2">
                    <a:lumMod val="50000"/>
                  </a:schemeClr>
                </a:solidFill>
              </a:rPr>
              <a:t>en</a:t>
            </a:r>
            <a:r>
              <a:rPr lang="en-US" sz="2000" dirty="0" smtClean="0">
                <a:solidFill>
                  <a:schemeClr val="accent2">
                    <a:lumMod val="50000"/>
                  </a:schemeClr>
                </a:solidFill>
              </a:rPr>
              <a:t> la </a:t>
            </a:r>
            <a:r>
              <a:rPr lang="en-US" sz="2000" dirty="0" err="1" smtClean="0">
                <a:solidFill>
                  <a:schemeClr val="accent2">
                    <a:lumMod val="50000"/>
                  </a:schemeClr>
                </a:solidFill>
              </a:rPr>
              <a:t>salud</a:t>
            </a:r>
            <a:r>
              <a:rPr lang="en-US" sz="2000" dirty="0" smtClean="0">
                <a:solidFill>
                  <a:schemeClr val="accent2">
                    <a:lumMod val="50000"/>
                  </a:schemeClr>
                </a:solidFill>
              </a:rPr>
              <a:t> y la </a:t>
            </a:r>
            <a:r>
              <a:rPr lang="en-US" sz="2000" dirty="0" err="1" smtClean="0">
                <a:solidFill>
                  <a:schemeClr val="accent2">
                    <a:lumMod val="50000"/>
                  </a:schemeClr>
                </a:solidFill>
              </a:rPr>
              <a:t>vitalidad</a:t>
            </a:r>
            <a:r>
              <a:rPr lang="en-US" sz="2000" dirty="0" smtClean="0">
                <a:solidFill>
                  <a:schemeClr val="accent2">
                    <a:lumMod val="50000"/>
                  </a:schemeClr>
                </a:solidFill>
              </a:rPr>
              <a:t> de la </a:t>
            </a:r>
            <a:r>
              <a:rPr lang="en-US" sz="2000" dirty="0" err="1" smtClean="0">
                <a:solidFill>
                  <a:schemeClr val="accent2">
                    <a:lumMod val="50000"/>
                  </a:schemeClr>
                </a:solidFill>
              </a:rPr>
              <a:t>comunidad</a:t>
            </a:r>
            <a:r>
              <a:rPr lang="en-US" sz="2000" dirty="0" smtClean="0">
                <a:solidFill>
                  <a:schemeClr val="accent2">
                    <a:lumMod val="50000"/>
                  </a:schemeClr>
                </a:solidFill>
              </a:rPr>
              <a:t> </a:t>
            </a:r>
            <a:r>
              <a:rPr lang="en-US" sz="2000" dirty="0" err="1" smtClean="0">
                <a:solidFill>
                  <a:schemeClr val="accent2">
                    <a:lumMod val="50000"/>
                  </a:schemeClr>
                </a:solidFill>
              </a:rPr>
              <a:t>entera</a:t>
            </a:r>
            <a:r>
              <a:rPr lang="en-US" sz="2000" dirty="0" smtClean="0">
                <a:solidFill>
                  <a:schemeClr val="accent2">
                    <a:lumMod val="50000"/>
                  </a:schemeClr>
                </a:solidFill>
              </a:rPr>
              <a:t> </a:t>
            </a:r>
            <a:r>
              <a:rPr lang="en-US" sz="2000" dirty="0" err="1" smtClean="0">
                <a:solidFill>
                  <a:schemeClr val="accent2">
                    <a:lumMod val="50000"/>
                  </a:schemeClr>
                </a:solidFill>
              </a:rPr>
              <a:t>durante</a:t>
            </a:r>
            <a:r>
              <a:rPr lang="en-US" sz="2000" dirty="0">
                <a:solidFill>
                  <a:schemeClr val="accent2">
                    <a:lumMod val="50000"/>
                  </a:schemeClr>
                </a:solidFill>
              </a:rPr>
              <a:t> </a:t>
            </a:r>
            <a:r>
              <a:rPr lang="en-US" sz="2000" dirty="0" smtClean="0">
                <a:solidFill>
                  <a:schemeClr val="accent2">
                    <a:lumMod val="50000"/>
                  </a:schemeClr>
                </a:solidFill>
              </a:rPr>
              <a:t>las </a:t>
            </a:r>
            <a:r>
              <a:rPr lang="en-US" sz="2000" dirty="0" err="1" smtClean="0">
                <a:solidFill>
                  <a:schemeClr val="accent2">
                    <a:lumMod val="50000"/>
                  </a:schemeClr>
                </a:solidFill>
              </a:rPr>
              <a:t>generaciones</a:t>
            </a:r>
            <a:r>
              <a:rPr lang="en-US" sz="2000" dirty="0" smtClean="0">
                <a:solidFill>
                  <a:schemeClr val="accent2">
                    <a:lumMod val="50000"/>
                  </a:schemeClr>
                </a:solidFill>
              </a:rPr>
              <a:t> </a:t>
            </a:r>
            <a:r>
              <a:rPr lang="en-US" sz="2000" dirty="0" err="1" smtClean="0">
                <a:solidFill>
                  <a:schemeClr val="accent2">
                    <a:lumMod val="50000"/>
                  </a:schemeClr>
                </a:solidFill>
              </a:rPr>
              <a:t>por</a:t>
            </a:r>
            <a:r>
              <a:rPr lang="en-US" sz="2000" dirty="0" smtClean="0">
                <a:solidFill>
                  <a:schemeClr val="accent2">
                    <a:lumMod val="50000"/>
                  </a:schemeClr>
                </a:solidFill>
              </a:rPr>
              <a:t> </a:t>
            </a:r>
            <a:r>
              <a:rPr lang="en-US" sz="2000" dirty="0" err="1" smtClean="0">
                <a:solidFill>
                  <a:schemeClr val="accent2">
                    <a:lumMod val="50000"/>
                  </a:schemeClr>
                </a:solidFill>
              </a:rPr>
              <a:t>venir</a:t>
            </a:r>
            <a:endParaRPr lang="lt-LT" sz="2000" dirty="0">
              <a:solidFill>
                <a:schemeClr val="accent2">
                  <a:lumMod val="50000"/>
                </a:schemeClr>
              </a:solidFill>
            </a:endParaRPr>
          </a:p>
        </p:txBody>
      </p:sp>
      <p:sp>
        <p:nvSpPr>
          <p:cNvPr id="7" name="Slide Number Placeholder 6"/>
          <p:cNvSpPr>
            <a:spLocks noGrp="1"/>
          </p:cNvSpPr>
          <p:nvPr>
            <p:ph type="sldNum" sz="quarter" idx="12"/>
          </p:nvPr>
        </p:nvSpPr>
        <p:spPr/>
        <p:txBody>
          <a:bodyPr/>
          <a:lstStyle/>
          <a:p>
            <a:fld id="{E02FF757-2869-254B-8F09-850A09E7852D}" type="slidenum">
              <a:rPr lang="lt-LT" smtClean="0"/>
              <a:t>9</a:t>
            </a:fld>
            <a:endParaRPr lang="lt-LT"/>
          </a:p>
        </p:txBody>
      </p:sp>
    </p:spTree>
    <p:extLst>
      <p:ext uri="{BB962C8B-B14F-4D97-AF65-F5344CB8AC3E}">
        <p14:creationId xmlns:p14="http://schemas.microsoft.com/office/powerpoint/2010/main" val="3957124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9718</Words>
  <Application>Microsoft Office PowerPoint</Application>
  <PresentationFormat>Widescreen</PresentationFormat>
  <Paragraphs>800</Paragraphs>
  <Slides>54</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54</vt:i4>
      </vt:variant>
    </vt:vector>
  </HeadingPairs>
  <TitlesOfParts>
    <vt:vector size="70" baseType="lpstr">
      <vt:lpstr>Andes</vt:lpstr>
      <vt:lpstr>Apple Symbols</vt:lpstr>
      <vt:lpstr>Arial</vt:lpstr>
      <vt:lpstr>Arial Black</vt:lpstr>
      <vt:lpstr>Arial Unicode MS</vt:lpstr>
      <vt:lpstr>Calibri</vt:lpstr>
      <vt:lpstr>Calibri corps</vt:lpstr>
      <vt:lpstr>Calibri Light</vt:lpstr>
      <vt:lpstr>Cambria</vt:lpstr>
      <vt:lpstr>Courier New</vt:lpstr>
      <vt:lpstr>Helvetica Neue</vt:lpstr>
      <vt:lpstr>MS Mincho</vt:lpstr>
      <vt:lpstr>Symbol</vt:lpstr>
      <vt:lpstr>Times New Roman</vt:lpstr>
      <vt:lpstr>Wingdings</vt:lpstr>
      <vt:lpstr>Office Theme</vt:lpstr>
      <vt:lpstr>Linguistic diversity: global and local challenges  Diversidad lingüística: desafíos globales y locales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language loss inevitable?</vt:lpstr>
      <vt:lpstr>L</vt:lpstr>
      <vt:lpstr> Integrating indigenous languages into the  global development agenda:  Why is it important? What actors should lead the process? and How?  </vt:lpstr>
      <vt:lpstr>Empowering language-users requires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UNESCO’s approach? </vt:lpstr>
      <vt:lpstr>UNESCO’s approach / Enfoque de la UNESCO </vt:lpstr>
      <vt:lpstr>PowerPoint Presentation</vt:lpstr>
      <vt:lpstr>PowerPoint Presentation</vt:lpstr>
      <vt:lpstr>PowerPoint Presentation</vt:lpstr>
      <vt:lpstr>From the International Year of Indigenous Languages (2019)  to the International Decade (+2022-2032)   Del Año Internacional de las Lenguas Indígenas (2019)  al Decenio Internacional (+2022-2032)</vt:lpstr>
      <vt:lpstr>PowerPoint Presentation</vt:lpstr>
      <vt:lpstr>PowerPoint Presentation</vt:lpstr>
      <vt:lpstr>PowerPoint Presentation</vt:lpstr>
      <vt:lpstr>PowerPoint Presentation</vt:lpstr>
      <vt:lpstr>PowerPoint Presentation</vt:lpstr>
      <vt:lpstr>Global Communication Strategy</vt:lpstr>
      <vt:lpstr>Internal information management system</vt:lpstr>
      <vt:lpstr>Global calendar of events</vt:lpstr>
      <vt:lpstr>882 events created in total  372 logo requests have been approved 124 not granted  (January 2020)  </vt:lpstr>
      <vt:lpstr>PowerPoint Presentation</vt:lpstr>
      <vt:lpstr>882 activities  by thematic area</vt:lpstr>
      <vt:lpstr>PowerPoint Presentation</vt:lpstr>
      <vt:lpstr>Top 25 countries of unique visitors by country of location</vt:lpstr>
      <vt:lpstr>Age distribution of visitors on the IYIL 2019 web site through end-January 2020</vt:lpstr>
      <vt:lpstr>Distribution of users by reported organisation type (website)</vt:lpstr>
      <vt:lpstr>Advocacy campaign in the international airport of San Jose for the IYIL2019 /  Campaña de promoción en el aeropuerto internacional de San José para el AILA2019</vt:lpstr>
      <vt:lpstr>PowerPoint Presentation</vt:lpstr>
      <vt:lpstr>Call for Research Papers /  Convocatoria para trabajos de investigación</vt:lpstr>
      <vt:lpstr>Geography of the IYIL research activity - scientific research activity (284) related to IYIL 2019 has involved 63 countries.  </vt:lpstr>
      <vt:lpstr>PowerPoint Presentation</vt:lpstr>
      <vt:lpstr>PowerPoint Presentation</vt:lpstr>
      <vt:lpstr>PowerPoint Presentation</vt:lpstr>
      <vt:lpstr>PowerPoint Presentation</vt:lpstr>
      <vt:lpstr>Strategic Outcome Document   Documento de resultados estratégicos</vt:lpstr>
      <vt:lpstr>Roadmap towards the Outcome Document of the IYIL2019 Hoja de ruta hacia el documento de resultados del AILI2019</vt:lpstr>
      <vt:lpstr>Logical framework of the Strategic Outcome Document  Marco lógico del Documento de Resultados Estratégicos</vt:lpstr>
      <vt:lpstr>Roadmap towards the International Decade of Indigenous Languages and the integration of the needs of indigenous language users into the 2030 Agenda</vt:lpstr>
      <vt:lpstr>“Leaving no one behind“   It is not only about languages, it is about people.   People speaking and using indigenous languages should be recognized as national strategic assets who have the right to be protected, supported and empowered as much as everyone else.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Linguistic diversity: global and local challenges  Diversidad lingüística: desafíos globales y locales</dc:title>
  <dc:creator>Cusenza, Cristina</dc:creator>
  <cp:lastModifiedBy>Velázquez Álvarez, Gabriela</cp:lastModifiedBy>
  <cp:revision>88</cp:revision>
  <cp:lastPrinted>2020-02-21T22:53:25Z</cp:lastPrinted>
  <dcterms:created xsi:type="dcterms:W3CDTF">2020-02-21T13:38:11Z</dcterms:created>
  <dcterms:modified xsi:type="dcterms:W3CDTF">2020-02-25T03:37:10Z</dcterms:modified>
</cp:coreProperties>
</file>