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954">
          <p15:clr>
            <a:srgbClr val="A4A3A4"/>
          </p15:clr>
        </p15:guide>
        <p15:guide id="4" pos="2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363B"/>
    <a:srgbClr val="962F34"/>
    <a:srgbClr val="FED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24"/>
    <p:restoredTop sz="95712" autoAdjust="0"/>
  </p:normalViewPr>
  <p:slideViewPr>
    <p:cSldViewPr snapToGrid="0" snapToObjects="1">
      <p:cViewPr varScale="1">
        <p:scale>
          <a:sx n="54" d="100"/>
          <a:sy n="54" d="100"/>
        </p:scale>
        <p:origin x="1530" y="60"/>
      </p:cViewPr>
      <p:guideLst>
        <p:guide orient="horz" pos="2160"/>
        <p:guide pos="2880"/>
        <p:guide orient="horz" pos="2954"/>
        <p:guide pos="2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2BBF3-5893-4498-846B-16227253C305}" type="datetimeFigureOut">
              <a:rPr lang="es-MX" smtClean="0"/>
              <a:t>24/02/2020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F7B52-3578-4D65-8717-C2DD229D6D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915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F7B52-3578-4D65-8717-C2DD229D6D73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602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-2" y="0"/>
            <a:ext cx="9144001" cy="631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59000"/>
                </a:schemeClr>
              </a:gs>
              <a:gs pos="100000">
                <a:schemeClr val="accent1">
                  <a:lumMod val="30000"/>
                  <a:lumOff val="70000"/>
                  <a:alpha val="89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/>
          <p:cNvSpPr/>
          <p:nvPr userDrawn="1"/>
        </p:nvSpPr>
        <p:spPr>
          <a:xfrm>
            <a:off x="0" y="6318000"/>
            <a:ext cx="9144000" cy="540000"/>
          </a:xfrm>
          <a:prstGeom prst="rect">
            <a:avLst/>
          </a:prstGeom>
          <a:solidFill>
            <a:srgbClr val="962F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407" y="125799"/>
            <a:ext cx="2697654" cy="154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64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2" y="0"/>
            <a:ext cx="9144001" cy="631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59000"/>
                </a:schemeClr>
              </a:gs>
              <a:gs pos="100000">
                <a:schemeClr val="accent1">
                  <a:lumMod val="30000"/>
                  <a:lumOff val="70000"/>
                  <a:alpha val="89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/>
          <p:cNvSpPr/>
          <p:nvPr userDrawn="1"/>
        </p:nvSpPr>
        <p:spPr>
          <a:xfrm>
            <a:off x="0" y="6318000"/>
            <a:ext cx="9144000" cy="540000"/>
          </a:xfrm>
          <a:prstGeom prst="rect">
            <a:avLst/>
          </a:prstGeom>
          <a:solidFill>
            <a:srgbClr val="962F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38" y="226577"/>
            <a:ext cx="1337192" cy="76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1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85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1083" y="754160"/>
            <a:ext cx="850837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600" b="1" i="1" dirty="0">
                <a:solidFill>
                  <a:srgbClr val="962F34"/>
                </a:solidFill>
                <a:latin typeface="Times New Roman" charset="0"/>
                <a:ea typeface="Times New Roman" charset="0"/>
                <a:cs typeface="Times New Roman" charset="0"/>
              </a:rPr>
              <a:t>Moyolchicahuah totlahtolhuan ica yectlachihualismeh</a:t>
            </a:r>
            <a:endParaRPr lang="es-ES_tradnl" sz="2600" i="1" dirty="0">
              <a:solidFill>
                <a:srgbClr val="962F3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s-MX" sz="2600" dirty="0">
                <a:solidFill>
                  <a:srgbClr val="962F34"/>
                </a:solidFill>
                <a:latin typeface="Times New Roman" charset="0"/>
                <a:ea typeface="Times New Roman" charset="0"/>
                <a:cs typeface="Times New Roman" charset="0"/>
              </a:rPr>
              <a:t>El desarrollo de nuestras lenguas a través de las artes</a:t>
            </a:r>
            <a:endParaRPr lang="es-ES_tradnl" sz="2600" dirty="0">
              <a:solidFill>
                <a:srgbClr val="962F3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s-MX" sz="2600" i="1" dirty="0">
                <a:solidFill>
                  <a:srgbClr val="962F34"/>
                </a:solidFill>
                <a:latin typeface="Times New Roman" charset="0"/>
                <a:ea typeface="Times New Roman" charset="0"/>
                <a:cs typeface="Times New Roman" charset="0"/>
              </a:rPr>
              <a:t>The Development of Our Native Languages Through the Arts</a:t>
            </a:r>
          </a:p>
          <a:p>
            <a:pPr algn="ctr"/>
            <a:endParaRPr lang="es-MX" sz="1000" i="1" dirty="0">
              <a:latin typeface="Times Bold"/>
              <a:cs typeface="Times Bold"/>
            </a:endParaRPr>
          </a:p>
          <a:p>
            <a:pPr algn="ctr"/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NATALIO HERN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ÁNDEZ</a:t>
            </a:r>
            <a:endParaRPr lang="es-ES_tradnl" b="1" dirty="0">
              <a:solidFill>
                <a:schemeClr val="accent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10531" y="6341656"/>
            <a:ext cx="5730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i="1" dirty="0">
                <a:solidFill>
                  <a:schemeClr val="bg1"/>
                </a:solidFill>
                <a:latin typeface="Times New Roman"/>
                <a:cs typeface="Times New Roman"/>
              </a:rPr>
              <a:t>MIGUEL LEÓN-PORTILLA (1926-2019)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04316" y="2890520"/>
            <a:ext cx="3246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i="1" dirty="0">
                <a:latin typeface="Times Bold"/>
                <a:cs typeface="Times Bold"/>
              </a:rPr>
              <a:t>Itechpan tlamatini</a:t>
            </a:r>
          </a:p>
          <a:p>
            <a:r>
              <a:rPr lang="es-MX" sz="2000" dirty="0">
                <a:latin typeface="Times Bold"/>
                <a:cs typeface="Times Bold"/>
              </a:rPr>
              <a:t>Homenaje al sabio</a:t>
            </a:r>
          </a:p>
          <a:p>
            <a:r>
              <a:rPr lang="es-MX" sz="2000" i="1" dirty="0">
                <a:latin typeface="Times Bold"/>
                <a:cs typeface="Times Bold"/>
              </a:rPr>
              <a:t>A Tribute to the Wise Elder </a:t>
            </a:r>
            <a:r>
              <a:rPr lang="es-MX" b="1" i="1" dirty="0">
                <a:solidFill>
                  <a:schemeClr val="bg1"/>
                </a:solidFill>
                <a:latin typeface="Times Bold"/>
                <a:cs typeface="Times Bold"/>
              </a:rPr>
              <a:t>: </a:t>
            </a:r>
            <a:endParaRPr lang="es-ES" dirty="0"/>
          </a:p>
        </p:txBody>
      </p:sp>
      <p:pic>
        <p:nvPicPr>
          <p:cNvPr id="6" name="Imagen 5" descr="leon-portill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95" y="2570702"/>
            <a:ext cx="3909608" cy="37488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132" y="4166833"/>
            <a:ext cx="2694347" cy="239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2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58669" y="500960"/>
            <a:ext cx="6629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b="1" i="1" dirty="0">
                <a:solidFill>
                  <a:srgbClr val="AF363B"/>
                </a:solidFill>
                <a:latin typeface="Times New Roman" charset="0"/>
                <a:ea typeface="Times New Roman" charset="0"/>
                <a:cs typeface="Times New Roman" charset="0"/>
              </a:rPr>
              <a:t>AXCAN NIPAQUI</a:t>
            </a:r>
          </a:p>
          <a:p>
            <a:pPr algn="ctr"/>
            <a:r>
              <a:rPr lang="es-MX" sz="3000" dirty="0">
                <a:solidFill>
                  <a:srgbClr val="AF363B"/>
                </a:solidFill>
                <a:latin typeface="Times New Roman" charset="0"/>
                <a:ea typeface="Times New Roman" charset="0"/>
                <a:cs typeface="Times New Roman" charset="0"/>
              </a:rPr>
              <a:t>AHORA SOY FELIZ</a:t>
            </a:r>
          </a:p>
          <a:p>
            <a:pPr algn="ctr"/>
            <a:r>
              <a:rPr lang="es-MX" sz="3000" i="1" dirty="0">
                <a:solidFill>
                  <a:srgbClr val="AF363B"/>
                </a:solidFill>
                <a:latin typeface="Times New Roman" charset="0"/>
                <a:ea typeface="Times New Roman" charset="0"/>
                <a:cs typeface="Times New Roman" charset="0"/>
              </a:rPr>
              <a:t>NOW I AM HAPPY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8" y="4919402"/>
            <a:ext cx="1750027" cy="1553182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2897475" y="2137574"/>
            <a:ext cx="3230377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325797" y="2445978"/>
            <a:ext cx="30472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 err="1">
                <a:latin typeface="Times New Roman"/>
                <a:cs typeface="Times New Roman"/>
              </a:rPr>
              <a:t>Axcan</a:t>
            </a:r>
            <a:r>
              <a:rPr lang="es-ES" sz="2000" b="1" i="1" dirty="0">
                <a:latin typeface="Times New Roman"/>
                <a:cs typeface="Times New Roman"/>
              </a:rPr>
              <a:t> </a:t>
            </a:r>
            <a:r>
              <a:rPr lang="es-ES" sz="2000" b="1" i="1" dirty="0" err="1">
                <a:latin typeface="Times New Roman"/>
                <a:cs typeface="Times New Roman"/>
              </a:rPr>
              <a:t>nipaqui</a:t>
            </a:r>
            <a:r>
              <a:rPr lang="es-ES" sz="2000" b="1" i="1" dirty="0">
                <a:latin typeface="Times New Roman"/>
                <a:cs typeface="Times New Roman"/>
              </a:rPr>
              <a:t>, </a:t>
            </a:r>
            <a:r>
              <a:rPr lang="es-ES" sz="2000" b="1" i="1" dirty="0" err="1">
                <a:latin typeface="Times New Roman"/>
                <a:cs typeface="Times New Roman"/>
              </a:rPr>
              <a:t>nipaqui</a:t>
            </a:r>
            <a:r>
              <a:rPr lang="es-ES" sz="2000" b="1" i="1" dirty="0">
                <a:latin typeface="Times New Roman"/>
                <a:cs typeface="Times New Roman"/>
              </a:rPr>
              <a:t> </a:t>
            </a:r>
            <a:r>
              <a:rPr lang="es-ES" sz="2000" b="1" i="1" dirty="0" err="1">
                <a:latin typeface="Times New Roman"/>
                <a:cs typeface="Times New Roman"/>
              </a:rPr>
              <a:t>ne</a:t>
            </a:r>
            <a:endParaRPr lang="es-ES" sz="2000" b="1" i="1" dirty="0">
              <a:latin typeface="Times New Roman"/>
              <a:cs typeface="Times New Roman"/>
            </a:endParaRPr>
          </a:p>
          <a:p>
            <a:r>
              <a:rPr lang="es-ES" sz="2000" b="1" i="1" dirty="0" err="1">
                <a:latin typeface="Times New Roman"/>
                <a:cs typeface="Times New Roman"/>
              </a:rPr>
              <a:t>Axcan</a:t>
            </a:r>
            <a:r>
              <a:rPr lang="es-ES" sz="2000" b="1" i="1" dirty="0">
                <a:latin typeface="Times New Roman"/>
                <a:cs typeface="Times New Roman"/>
              </a:rPr>
              <a:t> </a:t>
            </a:r>
            <a:r>
              <a:rPr lang="es-ES" sz="2000" b="1" i="1" dirty="0" err="1">
                <a:latin typeface="Times New Roman"/>
                <a:cs typeface="Times New Roman"/>
              </a:rPr>
              <a:t>nipaqui</a:t>
            </a:r>
            <a:r>
              <a:rPr lang="es-ES" sz="2000" b="1" i="1" dirty="0">
                <a:latin typeface="Times New Roman"/>
                <a:cs typeface="Times New Roman"/>
              </a:rPr>
              <a:t>, </a:t>
            </a:r>
            <a:r>
              <a:rPr lang="es-ES" sz="2000" b="1" i="1" dirty="0" err="1">
                <a:latin typeface="Times New Roman"/>
                <a:cs typeface="Times New Roman"/>
              </a:rPr>
              <a:t>nipaqui</a:t>
            </a:r>
            <a:r>
              <a:rPr lang="es-ES" sz="2000" b="1" i="1" dirty="0">
                <a:latin typeface="Times New Roman"/>
                <a:cs typeface="Times New Roman"/>
              </a:rPr>
              <a:t> </a:t>
            </a:r>
            <a:r>
              <a:rPr lang="es-ES" sz="2000" b="1" i="1" dirty="0" err="1">
                <a:latin typeface="Times New Roman"/>
                <a:cs typeface="Times New Roman"/>
              </a:rPr>
              <a:t>ne</a:t>
            </a:r>
            <a:endParaRPr lang="es-ES" sz="2000" b="1" i="1" dirty="0">
              <a:latin typeface="Times New Roman"/>
              <a:cs typeface="Times New Roman"/>
            </a:endParaRPr>
          </a:p>
          <a:p>
            <a:r>
              <a:rPr lang="es-ES" sz="2000" b="1" i="1" dirty="0">
                <a:latin typeface="Times New Roman"/>
                <a:cs typeface="Times New Roman"/>
              </a:rPr>
              <a:t>    </a:t>
            </a:r>
            <a:r>
              <a:rPr lang="es-ES" sz="2000" b="1" i="1" dirty="0" err="1">
                <a:latin typeface="Times New Roman"/>
                <a:cs typeface="Times New Roman"/>
              </a:rPr>
              <a:t>Huehca</a:t>
            </a:r>
            <a:r>
              <a:rPr lang="es-ES" sz="2000" b="1" i="1" dirty="0">
                <a:latin typeface="Times New Roman"/>
                <a:cs typeface="Times New Roman"/>
              </a:rPr>
              <a:t> </a:t>
            </a:r>
            <a:r>
              <a:rPr lang="es-ES" sz="2000" b="1" i="1" dirty="0" err="1">
                <a:latin typeface="Times New Roman"/>
                <a:cs typeface="Times New Roman"/>
              </a:rPr>
              <a:t>nihuala</a:t>
            </a:r>
            <a:endParaRPr lang="es-ES" sz="2000" b="1" i="1" dirty="0">
              <a:latin typeface="Times New Roman"/>
              <a:cs typeface="Times New Roman"/>
            </a:endParaRPr>
          </a:p>
          <a:p>
            <a:r>
              <a:rPr lang="es-ES" sz="2000" b="1" i="1" dirty="0">
                <a:latin typeface="Times New Roman"/>
                <a:cs typeface="Times New Roman"/>
              </a:rPr>
              <a:t>    </a:t>
            </a:r>
            <a:r>
              <a:rPr lang="es-ES" sz="2000" b="1" i="1" dirty="0" err="1">
                <a:latin typeface="Times New Roman"/>
                <a:cs typeface="Times New Roman"/>
              </a:rPr>
              <a:t>xochitl</a:t>
            </a:r>
            <a:r>
              <a:rPr lang="es-ES" sz="2000" b="1" i="1" dirty="0">
                <a:latin typeface="Times New Roman"/>
                <a:cs typeface="Times New Roman"/>
              </a:rPr>
              <a:t> </a:t>
            </a:r>
            <a:r>
              <a:rPr lang="es-ES" sz="2000" b="1" i="1" dirty="0" err="1">
                <a:latin typeface="Times New Roman"/>
                <a:cs typeface="Times New Roman"/>
              </a:rPr>
              <a:t>notlahtol</a:t>
            </a:r>
            <a:endParaRPr lang="es-ES" sz="2000" b="1" i="1" dirty="0">
              <a:latin typeface="Times New Roman"/>
              <a:cs typeface="Times New Roman"/>
            </a:endParaRPr>
          </a:p>
          <a:p>
            <a:r>
              <a:rPr lang="es-ES" sz="2000" b="1" i="1" dirty="0">
                <a:latin typeface="Times New Roman"/>
                <a:cs typeface="Times New Roman"/>
              </a:rPr>
              <a:t>    </a:t>
            </a:r>
            <a:r>
              <a:rPr lang="es-ES" sz="2000" b="1" i="1" dirty="0" err="1">
                <a:latin typeface="Times New Roman"/>
                <a:cs typeface="Times New Roman"/>
              </a:rPr>
              <a:t>huehca</a:t>
            </a:r>
            <a:r>
              <a:rPr lang="es-ES" sz="2000" b="1" i="1" dirty="0">
                <a:latin typeface="Times New Roman"/>
                <a:cs typeface="Times New Roman"/>
              </a:rPr>
              <a:t> </a:t>
            </a:r>
            <a:r>
              <a:rPr lang="es-ES" sz="2000" b="1" i="1" dirty="0" err="1">
                <a:latin typeface="Times New Roman"/>
                <a:cs typeface="Times New Roman"/>
              </a:rPr>
              <a:t>nihuala</a:t>
            </a:r>
            <a:endParaRPr lang="es-ES" sz="2000" b="1" i="1" dirty="0">
              <a:latin typeface="Times New Roman"/>
              <a:cs typeface="Times New Roman"/>
            </a:endParaRPr>
          </a:p>
          <a:p>
            <a:r>
              <a:rPr lang="es-ES" sz="2000" b="1" i="1" dirty="0">
                <a:latin typeface="Times New Roman"/>
                <a:cs typeface="Times New Roman"/>
              </a:rPr>
              <a:t>    </a:t>
            </a:r>
            <a:r>
              <a:rPr lang="es-ES" sz="2000" b="1" i="1" dirty="0" err="1">
                <a:latin typeface="Times New Roman"/>
                <a:cs typeface="Times New Roman"/>
              </a:rPr>
              <a:t>xochitl</a:t>
            </a:r>
            <a:r>
              <a:rPr lang="es-ES" sz="2000" b="1" i="1" dirty="0">
                <a:latin typeface="Times New Roman"/>
                <a:cs typeface="Times New Roman"/>
              </a:rPr>
              <a:t> </a:t>
            </a:r>
            <a:r>
              <a:rPr lang="es-ES" sz="2000" b="1" i="1" dirty="0" err="1">
                <a:latin typeface="Times New Roman"/>
                <a:cs typeface="Times New Roman"/>
              </a:rPr>
              <a:t>notlahtol</a:t>
            </a:r>
            <a:endParaRPr lang="es-ES" sz="2000" b="1" i="1" dirty="0">
              <a:latin typeface="Times New Roman"/>
              <a:cs typeface="Times New Roman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665489" y="2485384"/>
            <a:ext cx="25522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Times New Roman"/>
                <a:cs typeface="Times New Roman"/>
              </a:rPr>
              <a:t>Ahora soy feliz, feliz</a:t>
            </a:r>
          </a:p>
          <a:p>
            <a:r>
              <a:rPr lang="es-ES" sz="2000" dirty="0">
                <a:latin typeface="Times New Roman"/>
                <a:cs typeface="Times New Roman"/>
              </a:rPr>
              <a:t>Ahora soy feliz, feliz</a:t>
            </a:r>
          </a:p>
          <a:p>
            <a:r>
              <a:rPr lang="es-ES" sz="2000" dirty="0">
                <a:latin typeface="Times New Roman"/>
                <a:cs typeface="Times New Roman"/>
              </a:rPr>
              <a:t>    Vengo de lejos</a:t>
            </a:r>
          </a:p>
          <a:p>
            <a:r>
              <a:rPr lang="es-ES" sz="2000" dirty="0">
                <a:latin typeface="Times New Roman"/>
                <a:cs typeface="Times New Roman"/>
              </a:rPr>
              <a:t>    mi palabra es florida</a:t>
            </a:r>
          </a:p>
          <a:p>
            <a:r>
              <a:rPr lang="es-ES" sz="2000" dirty="0">
                <a:latin typeface="Times New Roman"/>
                <a:cs typeface="Times New Roman"/>
              </a:rPr>
              <a:t>    vengo de lejos</a:t>
            </a:r>
          </a:p>
          <a:p>
            <a:r>
              <a:rPr lang="es-ES" sz="2000" dirty="0">
                <a:latin typeface="Times New Roman"/>
                <a:cs typeface="Times New Roman"/>
              </a:rPr>
              <a:t>    mi palabra es florida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934465" y="3769330"/>
            <a:ext cx="30331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i="1" dirty="0" err="1">
                <a:latin typeface="Times New Roman"/>
                <a:cs typeface="Times New Roman"/>
              </a:rPr>
              <a:t>Now</a:t>
            </a:r>
            <a:r>
              <a:rPr lang="es-ES" sz="2000" i="1" dirty="0">
                <a:latin typeface="Times New Roman"/>
                <a:cs typeface="Times New Roman"/>
              </a:rPr>
              <a:t> I am </a:t>
            </a:r>
            <a:r>
              <a:rPr lang="es-ES" sz="2000" i="1" dirty="0" err="1">
                <a:latin typeface="Times New Roman"/>
                <a:cs typeface="Times New Roman"/>
              </a:rPr>
              <a:t>happy</a:t>
            </a:r>
            <a:r>
              <a:rPr lang="es-ES" sz="2000" i="1" dirty="0">
                <a:latin typeface="Times New Roman"/>
                <a:cs typeface="Times New Roman"/>
              </a:rPr>
              <a:t>, </a:t>
            </a:r>
            <a:r>
              <a:rPr lang="es-ES" sz="2000" i="1" dirty="0" err="1">
                <a:latin typeface="Times New Roman"/>
                <a:cs typeface="Times New Roman"/>
              </a:rPr>
              <a:t>happy</a:t>
            </a:r>
            <a:endParaRPr lang="es-ES" sz="2000" i="1" dirty="0">
              <a:latin typeface="Times New Roman"/>
              <a:cs typeface="Times New Roman"/>
            </a:endParaRPr>
          </a:p>
          <a:p>
            <a:r>
              <a:rPr lang="es-ES" sz="2000" i="1" dirty="0" err="1">
                <a:latin typeface="Times New Roman"/>
                <a:cs typeface="Times New Roman"/>
              </a:rPr>
              <a:t>Now</a:t>
            </a:r>
            <a:r>
              <a:rPr lang="es-ES" sz="2000" i="1" dirty="0">
                <a:latin typeface="Times New Roman"/>
                <a:cs typeface="Times New Roman"/>
              </a:rPr>
              <a:t> I am </a:t>
            </a:r>
            <a:r>
              <a:rPr lang="es-ES" sz="2000" i="1" dirty="0" err="1">
                <a:latin typeface="Times New Roman"/>
                <a:cs typeface="Times New Roman"/>
              </a:rPr>
              <a:t>happy</a:t>
            </a:r>
            <a:r>
              <a:rPr lang="es-ES" sz="2000" i="1" dirty="0">
                <a:latin typeface="Times New Roman"/>
                <a:cs typeface="Times New Roman"/>
              </a:rPr>
              <a:t>, </a:t>
            </a:r>
            <a:r>
              <a:rPr lang="es-ES" sz="2000" i="1" dirty="0" err="1">
                <a:latin typeface="Times New Roman"/>
                <a:cs typeface="Times New Roman"/>
              </a:rPr>
              <a:t>happy</a:t>
            </a:r>
            <a:endParaRPr lang="es-ES" sz="2000" i="1" dirty="0">
              <a:latin typeface="Times New Roman"/>
              <a:cs typeface="Times New Roman"/>
            </a:endParaRPr>
          </a:p>
          <a:p>
            <a:r>
              <a:rPr lang="es-ES" sz="2000" i="1" dirty="0">
                <a:latin typeface="Times New Roman"/>
                <a:cs typeface="Times New Roman"/>
              </a:rPr>
              <a:t>    I come </a:t>
            </a:r>
            <a:r>
              <a:rPr lang="es-ES" sz="2000" i="1" dirty="0" err="1">
                <a:latin typeface="Times New Roman"/>
                <a:cs typeface="Times New Roman"/>
              </a:rPr>
              <a:t>from</a:t>
            </a:r>
            <a:r>
              <a:rPr lang="es-ES" sz="2000" i="1" dirty="0">
                <a:latin typeface="Times New Roman"/>
                <a:cs typeface="Times New Roman"/>
              </a:rPr>
              <a:t> </a:t>
            </a:r>
            <a:r>
              <a:rPr lang="es-ES" sz="2000" i="1" dirty="0" err="1">
                <a:latin typeface="Times New Roman"/>
                <a:cs typeface="Times New Roman"/>
              </a:rPr>
              <a:t>far</a:t>
            </a:r>
            <a:r>
              <a:rPr lang="es-ES" sz="2000" i="1" dirty="0">
                <a:latin typeface="Times New Roman"/>
                <a:cs typeface="Times New Roman"/>
              </a:rPr>
              <a:t> </a:t>
            </a:r>
            <a:r>
              <a:rPr lang="es-ES" sz="2000" i="1" dirty="0" err="1">
                <a:latin typeface="Times New Roman"/>
                <a:cs typeface="Times New Roman"/>
              </a:rPr>
              <a:t>away</a:t>
            </a:r>
            <a:endParaRPr lang="es-ES" sz="2000" i="1" dirty="0">
              <a:latin typeface="Times New Roman"/>
              <a:cs typeface="Times New Roman"/>
            </a:endParaRPr>
          </a:p>
          <a:p>
            <a:r>
              <a:rPr lang="es-ES" sz="2000" i="1" dirty="0">
                <a:latin typeface="Times New Roman"/>
                <a:cs typeface="Times New Roman"/>
              </a:rPr>
              <a:t>    </a:t>
            </a:r>
            <a:r>
              <a:rPr lang="es-ES" sz="2000" i="1" dirty="0" err="1">
                <a:latin typeface="Times New Roman"/>
                <a:cs typeface="Times New Roman"/>
              </a:rPr>
              <a:t>my</a:t>
            </a:r>
            <a:r>
              <a:rPr lang="es-ES" sz="2000" i="1" dirty="0">
                <a:latin typeface="Times New Roman"/>
                <a:cs typeface="Times New Roman"/>
              </a:rPr>
              <a:t> </a:t>
            </a:r>
            <a:r>
              <a:rPr lang="es-ES" sz="2000" i="1" dirty="0" err="1">
                <a:latin typeface="Times New Roman"/>
                <a:cs typeface="Times New Roman"/>
              </a:rPr>
              <a:t>words</a:t>
            </a:r>
            <a:r>
              <a:rPr lang="es-ES" sz="2000" i="1" dirty="0">
                <a:latin typeface="Times New Roman"/>
                <a:cs typeface="Times New Roman"/>
              </a:rPr>
              <a:t> are </a:t>
            </a:r>
            <a:r>
              <a:rPr lang="es-ES" sz="2000" i="1" dirty="0" err="1">
                <a:latin typeface="Times New Roman"/>
                <a:cs typeface="Times New Roman"/>
              </a:rPr>
              <a:t>flowered</a:t>
            </a:r>
            <a:endParaRPr lang="es-ES" sz="2000" i="1" dirty="0">
              <a:latin typeface="Times New Roman"/>
              <a:cs typeface="Times New Roman"/>
            </a:endParaRPr>
          </a:p>
          <a:p>
            <a:r>
              <a:rPr lang="es-ES" sz="2000" i="1" dirty="0">
                <a:latin typeface="Times New Roman"/>
                <a:cs typeface="Times New Roman"/>
              </a:rPr>
              <a:t>    I come </a:t>
            </a:r>
            <a:r>
              <a:rPr lang="es-ES" sz="2000" i="1" dirty="0" err="1">
                <a:latin typeface="Times New Roman"/>
                <a:cs typeface="Times New Roman"/>
              </a:rPr>
              <a:t>from</a:t>
            </a:r>
            <a:r>
              <a:rPr lang="es-ES" sz="2000" i="1" dirty="0">
                <a:latin typeface="Times New Roman"/>
                <a:cs typeface="Times New Roman"/>
              </a:rPr>
              <a:t> </a:t>
            </a:r>
            <a:r>
              <a:rPr lang="es-ES" sz="2000" i="1" dirty="0" err="1">
                <a:latin typeface="Times New Roman"/>
                <a:cs typeface="Times New Roman"/>
              </a:rPr>
              <a:t>far</a:t>
            </a:r>
            <a:r>
              <a:rPr lang="es-ES" sz="2000" i="1" dirty="0">
                <a:latin typeface="Times New Roman"/>
                <a:cs typeface="Times New Roman"/>
              </a:rPr>
              <a:t> </a:t>
            </a:r>
            <a:r>
              <a:rPr lang="es-ES" sz="2000" i="1" dirty="0" err="1">
                <a:latin typeface="Times New Roman"/>
                <a:cs typeface="Times New Roman"/>
              </a:rPr>
              <a:t>away</a:t>
            </a:r>
            <a:endParaRPr lang="es-ES" sz="2000" i="1" dirty="0">
              <a:latin typeface="Times New Roman"/>
              <a:cs typeface="Times New Roman"/>
            </a:endParaRPr>
          </a:p>
          <a:p>
            <a:r>
              <a:rPr lang="es-ES" sz="2000" i="1" dirty="0">
                <a:latin typeface="Times New Roman"/>
                <a:cs typeface="Times New Roman"/>
              </a:rPr>
              <a:t>    </a:t>
            </a:r>
            <a:r>
              <a:rPr lang="es-ES" sz="2000" i="1" dirty="0" err="1">
                <a:latin typeface="Times New Roman"/>
                <a:cs typeface="Times New Roman"/>
              </a:rPr>
              <a:t>my</a:t>
            </a:r>
            <a:r>
              <a:rPr lang="es-ES" sz="2000" i="1" dirty="0">
                <a:latin typeface="Times New Roman"/>
                <a:cs typeface="Times New Roman"/>
              </a:rPr>
              <a:t> </a:t>
            </a:r>
            <a:r>
              <a:rPr lang="es-ES" sz="2000" i="1" dirty="0" err="1">
                <a:latin typeface="Times New Roman"/>
                <a:cs typeface="Times New Roman"/>
              </a:rPr>
              <a:t>words</a:t>
            </a:r>
            <a:r>
              <a:rPr lang="es-ES" sz="2000" i="1" dirty="0">
                <a:latin typeface="Times New Roman"/>
                <a:cs typeface="Times New Roman"/>
              </a:rPr>
              <a:t> are </a:t>
            </a:r>
            <a:r>
              <a:rPr lang="es-ES" sz="2000" i="1" dirty="0" err="1">
                <a:latin typeface="Times New Roman"/>
                <a:cs typeface="Times New Roman"/>
              </a:rPr>
              <a:t>flowered</a:t>
            </a:r>
            <a:endParaRPr lang="es-ES" sz="2000" i="1" dirty="0">
              <a:latin typeface="Times New Roman"/>
              <a:cs typeface="Times New Roman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202" y="4919402"/>
            <a:ext cx="1750027" cy="155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87804" y="609381"/>
            <a:ext cx="556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b="1" i="1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Ipehuayah tlaixnextilistli</a:t>
            </a:r>
            <a:br>
              <a:rPr lang="es-MX" sz="3000" b="1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s-MX" sz="3000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Presentación </a:t>
            </a:r>
          </a:p>
          <a:p>
            <a:pPr algn="ctr"/>
            <a:r>
              <a:rPr lang="es-MX" sz="3000" i="1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Introduction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55718" y="2407408"/>
            <a:ext cx="72435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Ipan totlalnantzin, axcan tihpia tlahtol tlanahuatilmeh, tihpia caltlanahuatilmeh, tihpia masehual tlamachtilistli ihuan senyahtoc timocuesohuah ipampa micticateh toneltlahtolhuah. ¿Huanquinoh nimoyol tlahtlanilia: Tlen on techpanti?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00250" y="3899028"/>
            <a:ext cx="39717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Times New Roman" charset="0"/>
                <a:ea typeface="Times New Roman" charset="0"/>
                <a:cs typeface="Times New Roman" charset="0"/>
              </a:rPr>
              <a:t>Actualmente, en nuestro país, contamos con leyes e instituciones; sin embargo, seguimos preocupados, porque nuestras lenguas se están muriendo. Entonces, me pregunto: ¿Qué está sucediendo?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67682" y="3899028"/>
            <a:ext cx="39717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i="1" dirty="0">
                <a:latin typeface="Times New Roman" charset="0"/>
                <a:ea typeface="Times New Roman" charset="0"/>
                <a:cs typeface="Times New Roman" charset="0"/>
              </a:rPr>
              <a:t>Presently, in our country, we have laws and institutions; nevertheless, we are still worried, because our languages are dying. So I ask myself, “What is happening?”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2490596" y="2206889"/>
            <a:ext cx="4081124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96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4168" y="419897"/>
            <a:ext cx="80956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i="1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Totlahtolhuan pehqui tlaxicohuah queman moyolitih SEP ipan 1921</a:t>
            </a:r>
          </a:p>
          <a:p>
            <a:pPr algn="ctr"/>
            <a:r>
              <a:rPr lang="es-MX" sz="2200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Nuestras lenguas empezaron a sufrir cuando nació la SEP en 1921</a:t>
            </a:r>
          </a:p>
          <a:p>
            <a:pPr algn="ctr"/>
            <a:r>
              <a:rPr lang="es-MX" sz="2200" i="1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Our languages began to suffer when the SEP was created in 1921</a:t>
            </a:r>
            <a:r>
              <a:rPr lang="es-MX" sz="2200" b="1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09117" y="1852139"/>
            <a:ext cx="773671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Ipan yainon cahuitl tochinancohua amo hueliaya tlahtohua caxtilantlahtoli.</a:t>
            </a:r>
          </a:p>
          <a:p>
            <a:pPr marL="285750" indent="-285750">
              <a:buFont typeface="Arial"/>
              <a:buChar char="•"/>
            </a:pPr>
            <a:r>
              <a:rPr lang="es-MX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Amo quimatiayah tlapohuaseh ihuan tlacuiloseh.</a:t>
            </a:r>
          </a:p>
          <a:p>
            <a:pPr marL="285750" indent="-285750">
              <a:buFont typeface="Arial"/>
              <a:buChar char="•"/>
            </a:pPr>
            <a:r>
              <a:rPr lang="es-MX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Totlalnantzin ipan panotaya 30 xihuitl chicahuac tlanahutihcayotl ihuan </a:t>
            </a:r>
            <a:br>
              <a:rPr lang="es-MX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s-MX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10 xihuitl hueyi mahmahtli. </a:t>
            </a:r>
          </a:p>
          <a:p>
            <a:pPr marL="285750" indent="-285750">
              <a:buFont typeface="Arial"/>
              <a:buChar char="•"/>
            </a:pPr>
            <a:r>
              <a:rPr lang="es-MX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Ipampa inoh SEP quipehualtih se hueyi tequitl ipan nochi Anahuac tlaltipactli ica tlamachtilistli san ica caxtilan tlahtoli.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24168" y="3674512"/>
            <a:ext cx="4047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dirty="0">
                <a:latin typeface="Times New Roman" charset="0"/>
                <a:ea typeface="Times New Roman" charset="0"/>
                <a:cs typeface="Times New Roman" charset="0"/>
              </a:rPr>
              <a:t>En aquel tiempo, nuestros pueblos </a:t>
            </a:r>
            <a:br>
              <a:rPr lang="es-MX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s-MX" dirty="0">
                <a:latin typeface="Times New Roman" charset="0"/>
                <a:ea typeface="Times New Roman" charset="0"/>
                <a:cs typeface="Times New Roman" charset="0"/>
              </a:rPr>
              <a:t>no hablaban castellano o español.</a:t>
            </a:r>
          </a:p>
          <a:p>
            <a:pPr marL="285750" indent="-285750">
              <a:buFont typeface="Arial"/>
              <a:buChar char="•"/>
            </a:pPr>
            <a:r>
              <a:rPr lang="es-MX" dirty="0">
                <a:latin typeface="Times New Roman" charset="0"/>
                <a:ea typeface="Times New Roman" charset="0"/>
                <a:cs typeface="Times New Roman" charset="0"/>
              </a:rPr>
              <a:t>No sabían leer ni escribir.</a:t>
            </a:r>
          </a:p>
          <a:p>
            <a:pPr marL="285750" indent="-285750">
              <a:buFont typeface="Arial"/>
              <a:buChar char="•"/>
            </a:pPr>
            <a:r>
              <a:rPr lang="es-MX" dirty="0">
                <a:latin typeface="Times New Roman" charset="0"/>
                <a:ea typeface="Times New Roman" charset="0"/>
                <a:cs typeface="Times New Roman" charset="0"/>
              </a:rPr>
              <a:t>Nuestra nación había sufrido una dictadura de 30 años y 10 años de revolución social armada.</a:t>
            </a:r>
          </a:p>
          <a:p>
            <a:pPr marL="285750" indent="-285750">
              <a:buFont typeface="Arial"/>
              <a:buChar char="•"/>
            </a:pPr>
            <a:r>
              <a:rPr lang="es-MX" dirty="0">
                <a:latin typeface="Times New Roman" charset="0"/>
                <a:ea typeface="Times New Roman" charset="0"/>
                <a:cs typeface="Times New Roman" charset="0"/>
              </a:rPr>
              <a:t>Por esto, la SEP comenzó una Campaña Nacional por la Educación, sólo en español para todo el país.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03930" y="3674512"/>
            <a:ext cx="42728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i="1" dirty="0">
                <a:latin typeface="Times New Roman" charset="0"/>
                <a:ea typeface="Times New Roman" charset="0"/>
                <a:cs typeface="Times New Roman" charset="0"/>
              </a:rPr>
              <a:t>At that time, our communities did not speak Castilian (Spanish).</a:t>
            </a:r>
          </a:p>
          <a:p>
            <a:pPr marL="285750" indent="-285750">
              <a:buFont typeface="Arial"/>
              <a:buChar char="•"/>
            </a:pPr>
            <a:r>
              <a:rPr lang="es-MX" i="1" dirty="0">
                <a:latin typeface="Times New Roman" charset="0"/>
                <a:ea typeface="Times New Roman" charset="0"/>
                <a:cs typeface="Times New Roman" charset="0"/>
              </a:rPr>
              <a:t>They did not know how to read or write.</a:t>
            </a:r>
          </a:p>
          <a:p>
            <a:pPr marL="285750" indent="-285750">
              <a:buFont typeface="Arial"/>
              <a:buChar char="•"/>
            </a:pPr>
            <a:r>
              <a:rPr lang="es-MX" i="1" dirty="0">
                <a:latin typeface="Times New Roman" charset="0"/>
                <a:ea typeface="Times New Roman" charset="0"/>
                <a:cs typeface="Times New Roman" charset="0"/>
              </a:rPr>
              <a:t>Our nation had suffered through a dictatorship of three decades and a decade of violent social revolution.</a:t>
            </a:r>
          </a:p>
          <a:p>
            <a:pPr marL="285750" indent="-285750">
              <a:buFont typeface="Arial"/>
              <a:buChar char="•"/>
            </a:pPr>
            <a:r>
              <a:rPr lang="es-MX" i="1" dirty="0">
                <a:latin typeface="Times New Roman" charset="0"/>
                <a:ea typeface="Times New Roman" charset="0"/>
                <a:cs typeface="Times New Roman" charset="0"/>
              </a:rPr>
              <a:t>Because of this, the SEP began a National Campaign for Education, solely in Spanish for the entire country.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875407" y="1664413"/>
            <a:ext cx="7348491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54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2479" y="694841"/>
            <a:ext cx="865904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100" b="1" i="1" dirty="0" err="1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Huanquino</a:t>
            </a:r>
            <a:r>
              <a:rPr lang="es-MX" sz="2100" b="1" i="1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MX" sz="2100" b="1" i="1" dirty="0" err="1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ipan</a:t>
            </a:r>
            <a:r>
              <a:rPr lang="es-MX" sz="2100" b="1" i="1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MX" sz="2100" b="1" i="1" dirty="0" err="1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tochinanco</a:t>
            </a:r>
            <a:r>
              <a:rPr lang="es-MX" sz="2100" b="1" i="1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 momanahuihqueh toneltlahtolhuan</a:t>
            </a:r>
          </a:p>
          <a:p>
            <a:pPr algn="ctr"/>
            <a:r>
              <a:rPr lang="es-MX" sz="2100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Afortunadamente, en nuestras comunidades se refugiaron nuestras lenguas</a:t>
            </a:r>
          </a:p>
          <a:p>
            <a:pPr algn="ctr"/>
            <a:r>
              <a:rPr lang="es-MX" sz="2100" i="1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Fortunately, our languages found refuge in our communities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76486" y="2261136"/>
            <a:ext cx="79296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sz="2000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Totatahuan tech camahuihqueh ica tonanatlahtol.</a:t>
            </a:r>
          </a:p>
          <a:p>
            <a:pPr marL="285750" indent="-285750">
              <a:buFont typeface="Arial"/>
              <a:buChar char="•"/>
            </a:pPr>
            <a:r>
              <a:rPr lang="es-MX" sz="2000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Tocolhuan tech macaqueh yoltlasohtlalistli itechpan toneltlahtol.</a:t>
            </a:r>
          </a:p>
          <a:p>
            <a:pPr marL="285750" indent="-285750">
              <a:buFont typeface="Arial"/>
              <a:buChar char="•"/>
            </a:pPr>
            <a:r>
              <a:rPr lang="es-MX" sz="2000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Nohuah titlacaquilihqueh intlahtol tlamatinih ihuan huehuetlacameh.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92490" y="3737225"/>
            <a:ext cx="406838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sz="1900" dirty="0">
                <a:latin typeface="Times New Roman" charset="0"/>
                <a:ea typeface="Times New Roman" charset="0"/>
                <a:cs typeface="Times New Roman" charset="0"/>
              </a:rPr>
              <a:t>Nuestros padres nos hablaron </a:t>
            </a:r>
            <a:br>
              <a:rPr lang="es-MX" sz="19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s-MX" sz="1900" dirty="0">
                <a:latin typeface="Times New Roman" charset="0"/>
                <a:ea typeface="Times New Roman" charset="0"/>
                <a:cs typeface="Times New Roman" charset="0"/>
              </a:rPr>
              <a:t>en nuestras lenguas maternas.</a:t>
            </a:r>
          </a:p>
          <a:p>
            <a:pPr marL="285750" indent="-285750">
              <a:buFont typeface="Arial"/>
              <a:buChar char="•"/>
            </a:pPr>
            <a:r>
              <a:rPr lang="es-MX" sz="1900" dirty="0">
                <a:latin typeface="Times New Roman" charset="0"/>
                <a:ea typeface="Times New Roman" charset="0"/>
                <a:cs typeface="Times New Roman" charset="0"/>
              </a:rPr>
              <a:t>Nuestros abuelos nos transmitieron el amor por nuestras propias lenguas.</a:t>
            </a:r>
          </a:p>
          <a:p>
            <a:pPr marL="285750" indent="-285750">
              <a:buFont typeface="Arial"/>
              <a:buChar char="•"/>
            </a:pPr>
            <a:r>
              <a:rPr lang="es-MX" sz="1900" dirty="0">
                <a:latin typeface="Times New Roman" charset="0"/>
                <a:ea typeface="Times New Roman" charset="0"/>
                <a:cs typeface="Times New Roman" charset="0"/>
              </a:rPr>
              <a:t>Alcanzamos a escuchar la palabra florida de los sabios tradicionales. 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1282287" y="1960309"/>
            <a:ext cx="655939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4771485" y="3737225"/>
            <a:ext cx="41300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sz="1900" i="1" dirty="0">
                <a:latin typeface="Times New Roman" charset="0"/>
                <a:ea typeface="Times New Roman" charset="0"/>
                <a:cs typeface="Times New Roman" charset="0"/>
              </a:rPr>
              <a:t>Our parents spoke to us in our mother tongues.</a:t>
            </a:r>
          </a:p>
          <a:p>
            <a:pPr marL="285750" indent="-285750">
              <a:buFont typeface="Arial"/>
              <a:buChar char="•"/>
            </a:pPr>
            <a:r>
              <a:rPr lang="es-MX" sz="1900" i="1" dirty="0">
                <a:latin typeface="Times New Roman" charset="0"/>
                <a:ea typeface="Times New Roman" charset="0"/>
                <a:cs typeface="Times New Roman" charset="0"/>
              </a:rPr>
              <a:t>Our grandparents transmitted to us their love for our own languages.</a:t>
            </a:r>
          </a:p>
          <a:p>
            <a:pPr marL="285750" indent="-285750">
              <a:buFont typeface="Arial"/>
              <a:buChar char="•"/>
            </a:pPr>
            <a:r>
              <a:rPr lang="es-MX" sz="1900" i="1" dirty="0">
                <a:latin typeface="Times New Roman" charset="0"/>
                <a:ea typeface="Times New Roman" charset="0"/>
                <a:cs typeface="Times New Roman" charset="0"/>
              </a:rPr>
              <a:t>We listened to the words of the traditional wise elders.</a:t>
            </a:r>
          </a:p>
        </p:txBody>
      </p:sp>
    </p:spTree>
    <p:extLst>
      <p:ext uri="{BB962C8B-B14F-4D97-AF65-F5344CB8AC3E}">
        <p14:creationId xmlns:p14="http://schemas.microsoft.com/office/powerpoint/2010/main" val="117380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4148" y="309812"/>
            <a:ext cx="81709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i="1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Ipan xihuicahuitl 70 miac nechicolismeh quiihtohueh MA AX </a:t>
            </a:r>
            <a:br>
              <a:rPr lang="es-MX" sz="2000" b="1" i="1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s-MX" sz="2000" b="1" i="1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polihuican toneltlahtolhuan. Ica inin tlatehuili, tihpiah:</a:t>
            </a:r>
          </a:p>
          <a:p>
            <a:pPr algn="ctr"/>
            <a:endParaRPr lang="es-MX" sz="800" b="1" i="1" dirty="0">
              <a:solidFill>
                <a:srgbClr val="8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s-MX" sz="2000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En los 70, varias organizaciones demandaron la NO desaparición </a:t>
            </a:r>
            <a:br>
              <a:rPr lang="es-MX" sz="2000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s-MX" sz="2000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de nuestras lenguas. Gracias a esta lucha, hoy tenemos:</a:t>
            </a:r>
          </a:p>
          <a:p>
            <a:pPr algn="ctr"/>
            <a:endParaRPr lang="es-MX" sz="800" b="1" i="1" dirty="0">
              <a:solidFill>
                <a:srgbClr val="8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s-MX" sz="2000" i="1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In the 1970s, various organizations demanded that our languages NOT disappear. Thanks to this struggle, we have them today: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06765" y="4073757"/>
            <a:ext cx="415385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dirty="0">
                <a:latin typeface="Times New Roman" charset="0"/>
                <a:ea typeface="Times New Roman" charset="0"/>
                <a:cs typeface="Times New Roman" charset="0"/>
              </a:rPr>
              <a:t>Ley General de Derechos Lingüísticos </a:t>
            </a:r>
            <a:br>
              <a:rPr lang="es-MX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s-MX" dirty="0">
                <a:latin typeface="Times New Roman" charset="0"/>
                <a:ea typeface="Times New Roman" charset="0"/>
                <a:cs typeface="Times New Roman" charset="0"/>
              </a:rPr>
              <a:t>de los Pueblos Indígenas (2003).</a:t>
            </a:r>
          </a:p>
          <a:p>
            <a:pPr marL="285750" indent="-285750">
              <a:buFont typeface="Arial"/>
              <a:buChar char="•"/>
            </a:pPr>
            <a:r>
              <a:rPr lang="es-MX" dirty="0">
                <a:latin typeface="Times New Roman" charset="0"/>
                <a:ea typeface="Times New Roman" charset="0"/>
                <a:cs typeface="Times New Roman" charset="0"/>
              </a:rPr>
              <a:t>Instituto Nacional de las Lenguas </a:t>
            </a:r>
            <a:br>
              <a:rPr lang="es-MX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s-MX" dirty="0">
                <a:latin typeface="Times New Roman" charset="0"/>
                <a:ea typeface="Times New Roman" charset="0"/>
                <a:cs typeface="Times New Roman" charset="0"/>
              </a:rPr>
              <a:t>Indígenas (INALI, 2004).</a:t>
            </a:r>
          </a:p>
          <a:p>
            <a:pPr marL="285750" indent="-285750">
              <a:buFont typeface="Arial"/>
              <a:buChar char="•"/>
            </a:pPr>
            <a:r>
              <a:rPr lang="es-MX" dirty="0">
                <a:latin typeface="Times New Roman" charset="0"/>
                <a:ea typeface="Times New Roman" charset="0"/>
                <a:cs typeface="Times New Roman" charset="0"/>
              </a:rPr>
              <a:t>Dirección General de Educación </a:t>
            </a:r>
            <a:br>
              <a:rPr lang="es-MX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s-MX" dirty="0">
                <a:latin typeface="Times New Roman" charset="0"/>
                <a:ea typeface="Times New Roman" charset="0"/>
                <a:cs typeface="Times New Roman" charset="0"/>
              </a:rPr>
              <a:t>Indígena (DGEI, 1978).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622832" y="2732586"/>
            <a:ext cx="5824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sz="2000" b="1" i="1" dirty="0" err="1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Amatlanahuatili</a:t>
            </a:r>
            <a:r>
              <a:rPr lang="es-MX" sz="2000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tlen quinmanahuia totlahtolhuan.</a:t>
            </a:r>
          </a:p>
          <a:p>
            <a:pPr marL="285750" indent="-285750">
              <a:buFont typeface="Arial"/>
              <a:buChar char="•"/>
            </a:pPr>
            <a:r>
              <a:rPr lang="es-MX" sz="2000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Caltlanahuatiloyan tlen Nochi Totlahtolhuan.</a:t>
            </a:r>
          </a:p>
          <a:p>
            <a:pPr marL="285750" indent="-285750">
              <a:buFont typeface="Arial"/>
              <a:buChar char="•"/>
            </a:pPr>
            <a:r>
              <a:rPr lang="es-MX" sz="2000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Masehual Caltlamachtilistli Tlanahuatiloyan.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1627518" y="2643063"/>
            <a:ext cx="580728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4748175" y="4073757"/>
            <a:ext cx="41538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i="1" dirty="0">
                <a:latin typeface="Times New Roman" charset="0"/>
                <a:ea typeface="Times New Roman" charset="0"/>
                <a:cs typeface="Times New Roman" charset="0"/>
              </a:rPr>
              <a:t>General Law on the Linguistic Rights of Indigenous Peoples (2003)</a:t>
            </a:r>
          </a:p>
          <a:p>
            <a:pPr marL="285750" indent="-285750">
              <a:buFont typeface="Arial"/>
              <a:buChar char="•"/>
            </a:pPr>
            <a:r>
              <a:rPr lang="es-MX" i="1" dirty="0">
                <a:latin typeface="Times New Roman" charset="0"/>
                <a:ea typeface="Times New Roman" charset="0"/>
                <a:cs typeface="Times New Roman" charset="0"/>
              </a:rPr>
              <a:t>National Institute of Indigenous Languages (INALI, 2004)</a:t>
            </a:r>
          </a:p>
          <a:p>
            <a:pPr marL="285750" indent="-285750">
              <a:buFont typeface="Arial"/>
              <a:buChar char="•"/>
            </a:pPr>
            <a:r>
              <a:rPr lang="es-MX" i="1" dirty="0">
                <a:latin typeface="Times New Roman" charset="0"/>
                <a:ea typeface="Times New Roman" charset="0"/>
                <a:cs typeface="Times New Roman" charset="0"/>
              </a:rPr>
              <a:t>General Directorate of Indigenous Education (DGEI, 1978)</a:t>
            </a:r>
          </a:p>
        </p:txBody>
      </p:sp>
    </p:spTree>
    <p:extLst>
      <p:ext uri="{BB962C8B-B14F-4D97-AF65-F5344CB8AC3E}">
        <p14:creationId xmlns:p14="http://schemas.microsoft.com/office/powerpoint/2010/main" val="424287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4168" y="498705"/>
            <a:ext cx="809566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500" b="1" i="1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Tihpiah tlanahuatilcayotl ihuan senyahtoc timocuesohuah</a:t>
            </a:r>
          </a:p>
          <a:p>
            <a:pPr algn="ctr"/>
            <a:r>
              <a:rPr lang="es-MX" sz="2500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Contamos con leyes e instituciones y seguimos preocupados</a:t>
            </a:r>
          </a:p>
          <a:p>
            <a:pPr algn="ctr"/>
            <a:r>
              <a:rPr lang="es-MX" sz="2500" i="1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We have laws and institutions and we are still worried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74847" y="2024165"/>
            <a:ext cx="827922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sz="1700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Ipampa tiquitah tlaxicohuah totlahtolhuah ihuan sequin micticateh.</a:t>
            </a:r>
          </a:p>
          <a:p>
            <a:pPr marL="285750" indent="-285750">
              <a:buFont typeface="Arial"/>
              <a:buChar char="•"/>
            </a:pPr>
            <a:r>
              <a:rPr lang="es-MX" sz="1700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Ipampa tlatzahuali tlamachtiloyan amo quitequihuiya tlahtolmeh ipan tlamachtilistli. </a:t>
            </a:r>
          </a:p>
          <a:p>
            <a:pPr marL="285750" indent="-285750">
              <a:buFont typeface="Arial"/>
              <a:buChar char="•"/>
            </a:pPr>
            <a:r>
              <a:rPr lang="es-MX" sz="1700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Ipampa sequin tlamachtianeh, masehualmeh ihuan coyomeh, nohuan quiihtohuan masehual tlahtolmeh amo inpatih.</a:t>
            </a:r>
          </a:p>
          <a:p>
            <a:pPr marL="285750" indent="-285750">
              <a:buFont typeface="Arial"/>
              <a:buChar char="•"/>
            </a:pPr>
            <a:r>
              <a:rPr lang="es-MX" sz="1700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Sequin Mexihco altepechanehqueh quipinihuiah quitequihuiseh masehuatl tlahtomeh.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24168" y="3601127"/>
            <a:ext cx="41611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sz="1600" dirty="0">
                <a:latin typeface="Times New Roman" charset="0"/>
                <a:ea typeface="Times New Roman" charset="0"/>
                <a:cs typeface="Times New Roman" charset="0"/>
              </a:rPr>
              <a:t>Vemos con tristeza que nuestras lenguas se están deteriorando y algunas están muriendo.</a:t>
            </a:r>
          </a:p>
          <a:p>
            <a:pPr marL="285750" indent="-285750">
              <a:buFont typeface="Arial"/>
              <a:buChar char="•"/>
            </a:pPr>
            <a:r>
              <a:rPr lang="es-MX" sz="1600" dirty="0">
                <a:latin typeface="Times New Roman" charset="0"/>
                <a:ea typeface="Times New Roman" charset="0"/>
                <a:cs typeface="Times New Roman" charset="0"/>
              </a:rPr>
              <a:t>Porque el sistema educativo no incluye el aprendizaje de nuestros propios idiomas. </a:t>
            </a:r>
          </a:p>
          <a:p>
            <a:pPr marL="285750" indent="-285750">
              <a:buFont typeface="Arial"/>
              <a:buChar char="•"/>
            </a:pPr>
            <a:r>
              <a:rPr lang="es-MX" sz="1600" dirty="0">
                <a:latin typeface="Times New Roman" charset="0"/>
                <a:ea typeface="Times New Roman" charset="0"/>
                <a:cs typeface="Times New Roman" charset="0"/>
              </a:rPr>
              <a:t>Porque muchos maestros piensan que las lenguas indígenas no tienen ningún valor. </a:t>
            </a:r>
          </a:p>
          <a:p>
            <a:pPr marL="285750" indent="-285750">
              <a:buFont typeface="Arial"/>
              <a:buChar char="•"/>
            </a:pPr>
            <a:r>
              <a:rPr lang="es-MX" sz="1600" dirty="0">
                <a:latin typeface="Times New Roman" charset="0"/>
                <a:ea typeface="Times New Roman" charset="0"/>
                <a:cs typeface="Times New Roman" charset="0"/>
              </a:rPr>
              <a:t>Algunos sectores de la sociedad sienten vergüenza hablar o aprender los idiomas indígenas. 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1097342" y="1854007"/>
            <a:ext cx="6916951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4864217" y="3601127"/>
            <a:ext cx="37556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sz="1600" i="1" dirty="0">
                <a:latin typeface="Times New Roman" charset="0"/>
                <a:ea typeface="Times New Roman" charset="0"/>
                <a:cs typeface="Times New Roman" charset="0"/>
              </a:rPr>
              <a:t>We are saddened that our languages are deteriorating and some are dying.</a:t>
            </a:r>
          </a:p>
          <a:p>
            <a:pPr marL="285750" indent="-285750">
              <a:buFont typeface="Arial"/>
              <a:buChar char="•"/>
            </a:pPr>
            <a:r>
              <a:rPr lang="es-MX" sz="1600" i="1" dirty="0">
                <a:latin typeface="Times New Roman" charset="0"/>
                <a:ea typeface="Times New Roman" charset="0"/>
                <a:cs typeface="Times New Roman" charset="0"/>
              </a:rPr>
              <a:t>Because the education system does not include learning our own languages.</a:t>
            </a:r>
          </a:p>
          <a:p>
            <a:pPr marL="285750" indent="-285750">
              <a:buFont typeface="Arial"/>
              <a:buChar char="•"/>
            </a:pPr>
            <a:r>
              <a:rPr lang="es-MX" sz="1600" i="1" dirty="0">
                <a:latin typeface="Times New Roman" charset="0"/>
                <a:ea typeface="Times New Roman" charset="0"/>
                <a:cs typeface="Times New Roman" charset="0"/>
              </a:rPr>
              <a:t>Because many teachers think that indigenous languages are worthless.</a:t>
            </a:r>
          </a:p>
          <a:p>
            <a:pPr marL="285750" indent="-285750">
              <a:buFont typeface="Arial"/>
              <a:buChar char="•"/>
            </a:pPr>
            <a:r>
              <a:rPr lang="es-MX" sz="1600" i="1" dirty="0">
                <a:latin typeface="Times New Roman" charset="0"/>
                <a:ea typeface="Times New Roman" charset="0"/>
                <a:cs typeface="Times New Roman" charset="0"/>
              </a:rPr>
              <a:t>Some sectors of society feel ashamed to speak or learn indigenous languages.</a:t>
            </a:r>
          </a:p>
        </p:txBody>
      </p:sp>
    </p:spTree>
    <p:extLst>
      <p:ext uri="{BB962C8B-B14F-4D97-AF65-F5344CB8AC3E}">
        <p14:creationId xmlns:p14="http://schemas.microsoft.com/office/powerpoint/2010/main" val="1030558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8468" y="311449"/>
            <a:ext cx="773300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500" b="1" i="1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Ma timoixcuicah ipan tlachihualismeh tlen mochihtoc</a:t>
            </a:r>
          </a:p>
          <a:p>
            <a:pPr algn="ctr"/>
            <a:r>
              <a:rPr lang="es-MX" sz="2500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Recuperemos las experiencias artísticas exitosas</a:t>
            </a:r>
          </a:p>
          <a:p>
            <a:pPr algn="ctr"/>
            <a:r>
              <a:rPr lang="es-MX" sz="2500" i="1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We should recover successful artistic endeavors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85168" y="1964800"/>
            <a:ext cx="8096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1985 Pehqui Cuicayotl tlen Nochi Mexico Totlanantzin ica masehultlahtolmeh.</a:t>
            </a:r>
          </a:p>
          <a:p>
            <a:pPr marL="285750" indent="-285750">
              <a:buFont typeface="Arial"/>
              <a:buChar char="•"/>
            </a:pPr>
            <a:r>
              <a:rPr lang="es-MX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1980 Masehual sihuameh pehqui cuicah (Rocío Próspero, Lila Downs).</a:t>
            </a:r>
          </a:p>
          <a:p>
            <a:pPr marL="285750" indent="-285750">
              <a:buFont typeface="Arial"/>
              <a:buChar char="•"/>
            </a:pPr>
            <a:r>
              <a:rPr lang="es-MX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1993 Moyolitih Nechicolistli tlen Masehual Tlahcuiloanih.</a:t>
            </a:r>
          </a:p>
          <a:p>
            <a:pPr marL="285750" indent="-285750">
              <a:buFont typeface="Arial"/>
              <a:buChar char="•"/>
            </a:pPr>
            <a:r>
              <a:rPr lang="es-MX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2020 Ipehuayah, telpocameh pehqui quiixnextia yancuic cuicatl tlen itocah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rap</a:t>
            </a:r>
            <a:r>
              <a:rPr lang="es-MX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14326" y="4381274"/>
            <a:ext cx="8095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endParaRPr lang="es-MX" sz="1600" dirty="0">
              <a:latin typeface="Times Bold"/>
              <a:cs typeface="Times Bold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1405584" y="1730717"/>
            <a:ext cx="6152511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485168" y="3365611"/>
            <a:ext cx="413846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sz="1700" dirty="0">
                <a:latin typeface="Times New Roman" charset="0"/>
                <a:ea typeface="Times New Roman" charset="0"/>
                <a:cs typeface="Times New Roman" charset="0"/>
              </a:rPr>
              <a:t>1985 Empezó la interpretación del Himno Nacional Mexicano en diferentes lenguas indígenas.</a:t>
            </a:r>
          </a:p>
          <a:p>
            <a:pPr marL="285750" indent="-285750">
              <a:buFont typeface="Arial"/>
              <a:buChar char="•"/>
            </a:pPr>
            <a:r>
              <a:rPr lang="es-MX" sz="1700" dirty="0">
                <a:latin typeface="Times New Roman" charset="0"/>
                <a:ea typeface="Times New Roman" charset="0"/>
                <a:cs typeface="Times New Roman" charset="0"/>
              </a:rPr>
              <a:t>1980 Las mujeres iniciaron el canto en su idioma (Rocío Próspero, Lila Downs).</a:t>
            </a:r>
          </a:p>
          <a:p>
            <a:pPr marL="285750" indent="-285750">
              <a:buFont typeface="Arial"/>
              <a:buChar char="•"/>
            </a:pPr>
            <a:r>
              <a:rPr lang="es-MX" sz="1700" dirty="0">
                <a:latin typeface="Times New Roman" charset="0"/>
                <a:ea typeface="Times New Roman" charset="0"/>
                <a:cs typeface="Times New Roman" charset="0"/>
              </a:rPr>
              <a:t>1993 Nació la Asociación de Escritores en Lenguas Indígenas.</a:t>
            </a:r>
          </a:p>
          <a:p>
            <a:pPr marL="285750" indent="-285750">
              <a:buFont typeface="Arial"/>
              <a:buChar char="•"/>
            </a:pPr>
            <a:r>
              <a:rPr lang="es-MX" sz="1700" dirty="0">
                <a:latin typeface="Times New Roman" charset="0"/>
                <a:ea typeface="Times New Roman" charset="0"/>
                <a:cs typeface="Times New Roman" charset="0"/>
              </a:rPr>
              <a:t>2020 Los jóvenes indígenas empezaron a cantar </a:t>
            </a:r>
            <a:r>
              <a:rPr lang="es-MX" sz="1700" i="1" dirty="0">
                <a:latin typeface="Times New Roman" charset="0"/>
                <a:ea typeface="Times New Roman" charset="0"/>
                <a:cs typeface="Times New Roman" charset="0"/>
              </a:rPr>
              <a:t>rap</a:t>
            </a:r>
            <a:r>
              <a:rPr lang="es-MX" sz="1700" dirty="0">
                <a:latin typeface="Times New Roman" charset="0"/>
                <a:ea typeface="Times New Roman" charset="0"/>
                <a:cs typeface="Times New Roman" charset="0"/>
              </a:rPr>
              <a:t> en sus idiomas.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623631" y="3377940"/>
            <a:ext cx="4297345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sz="1700" i="1" dirty="0">
                <a:latin typeface="Times New Roman" charset="0"/>
                <a:ea typeface="Times New Roman" charset="0"/>
                <a:cs typeface="Times New Roman" charset="0"/>
              </a:rPr>
              <a:t>1985 The rendition of the Mexican National Anthem in different indigenous languages.</a:t>
            </a:r>
          </a:p>
          <a:p>
            <a:pPr marL="285750" indent="-285750">
              <a:buFont typeface="Arial"/>
              <a:buChar char="•"/>
            </a:pPr>
            <a:r>
              <a:rPr lang="es-MX" sz="1700" i="1" dirty="0">
                <a:latin typeface="Times New Roman" charset="0"/>
                <a:ea typeface="Times New Roman" charset="0"/>
                <a:cs typeface="Times New Roman" charset="0"/>
              </a:rPr>
              <a:t>1980 Indigenous women began to sing in their languages (Rocío Próspero, Lila Downs.</a:t>
            </a:r>
          </a:p>
          <a:p>
            <a:pPr marL="285750" indent="-285750">
              <a:buFont typeface="Arial"/>
              <a:buChar char="•"/>
            </a:pPr>
            <a:r>
              <a:rPr lang="es-MX" sz="1700" i="1" dirty="0">
                <a:latin typeface="Times New Roman" charset="0"/>
                <a:ea typeface="Times New Roman" charset="0"/>
                <a:cs typeface="Times New Roman" charset="0"/>
              </a:rPr>
              <a:t>1993 The Association of Writers in Indigenous Languages was created.</a:t>
            </a:r>
          </a:p>
          <a:p>
            <a:pPr marL="285750" indent="-285750">
              <a:buFont typeface="Arial"/>
              <a:buChar char="•"/>
            </a:pPr>
            <a:r>
              <a:rPr lang="es-MX" sz="1700" i="1" dirty="0">
                <a:latin typeface="Times New Roman" charset="0"/>
                <a:ea typeface="Times New Roman" charset="0"/>
                <a:cs typeface="Times New Roman" charset="0"/>
              </a:rPr>
              <a:t>2020 Indigenous youth began to rap in their languages.</a:t>
            </a:r>
          </a:p>
        </p:txBody>
      </p:sp>
    </p:spTree>
    <p:extLst>
      <p:ext uri="{BB962C8B-B14F-4D97-AF65-F5344CB8AC3E}">
        <p14:creationId xmlns:p14="http://schemas.microsoft.com/office/powerpoint/2010/main" val="16485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6121" y="717257"/>
            <a:ext cx="831946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100" b="1" i="1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Itlamiyah notlaixnextilis, nimotlahtlanilia: ¿tlen monequi tihchihuaseh?</a:t>
            </a:r>
          </a:p>
          <a:p>
            <a:pPr algn="ctr"/>
            <a:r>
              <a:rPr lang="es-MX" sz="2100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Al final de esta presentación, me pregunto: ¿Qué podemos hacer?</a:t>
            </a:r>
          </a:p>
          <a:p>
            <a:pPr algn="ctr"/>
            <a:r>
              <a:rPr lang="es-MX" sz="2100" i="1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At the conclusion of this presentation, I ask myself: What can we do?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24168" y="2240552"/>
            <a:ext cx="7847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Matiyoliticah tlayecchichualistli tlen ica moyolchicahuaseh totlahtolhuan.  </a:t>
            </a:r>
          </a:p>
          <a:p>
            <a:pPr marL="285750" indent="-285750">
              <a:buFont typeface="Arial"/>
              <a:buChar char="•"/>
            </a:pPr>
            <a:r>
              <a:rPr lang="es-MX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Mayolpaquicah conemeh ihuan telpocameh queman camatiseh ineltlahtol.</a:t>
            </a:r>
          </a:p>
          <a:p>
            <a:pPr marL="285750" indent="-285750">
              <a:buFont typeface="Arial"/>
              <a:buChar char="•"/>
            </a:pPr>
            <a:r>
              <a:rPr lang="es-MX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Ipan caltlamachtiloyan mamoyoliti xochitlahtoli,  tlatzontontli ihuaya cuicatl.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24168" y="3562110"/>
            <a:ext cx="391289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dirty="0">
                <a:latin typeface="Times New Roman" charset="0"/>
                <a:ea typeface="Times New Roman" charset="0"/>
                <a:cs typeface="Times New Roman" charset="0"/>
              </a:rPr>
              <a:t>Desarrollemos las artes para el fortalecimiento de nuestras lenguas.</a:t>
            </a:r>
          </a:p>
          <a:p>
            <a:pPr marL="285750" indent="-285750">
              <a:buFont typeface="Arial"/>
              <a:buChar char="•"/>
            </a:pPr>
            <a:r>
              <a:rPr lang="es-MX" dirty="0">
                <a:latin typeface="Times New Roman" charset="0"/>
                <a:ea typeface="Times New Roman" charset="0"/>
                <a:cs typeface="Times New Roman" charset="0"/>
              </a:rPr>
              <a:t>Que los niños y jóvenes gocen al hablar los idiomas indígenas.</a:t>
            </a:r>
          </a:p>
          <a:p>
            <a:pPr marL="285750" indent="-285750">
              <a:buFont typeface="Arial"/>
              <a:buChar char="•"/>
            </a:pPr>
            <a:r>
              <a:rPr lang="es-MX" dirty="0">
                <a:latin typeface="Times New Roman" charset="0"/>
                <a:ea typeface="Times New Roman" charset="0"/>
                <a:cs typeface="Times New Roman" charset="0"/>
              </a:rPr>
              <a:t>Que en las escuelas se cultive la poesía, la música y el canto en los idiomas indígenas. </a:t>
            </a:r>
          </a:p>
          <a:p>
            <a:pPr marL="285750" indent="-285750">
              <a:buFont typeface="Arial"/>
              <a:buChar char="•"/>
            </a:pPr>
            <a:endParaRPr lang="es-MX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813759" y="2001955"/>
            <a:ext cx="7447128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4691600" y="3562110"/>
            <a:ext cx="391289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i="1" dirty="0">
                <a:latin typeface="Times New Roman" charset="0"/>
                <a:ea typeface="Times New Roman" charset="0"/>
                <a:cs typeface="Times New Roman" charset="0"/>
              </a:rPr>
              <a:t>We must develop the arts for the strengthening of our languages.</a:t>
            </a:r>
          </a:p>
          <a:p>
            <a:pPr marL="285750" indent="-285750">
              <a:buFont typeface="Arial"/>
              <a:buChar char="•"/>
            </a:pPr>
            <a:r>
              <a:rPr lang="es-MX" i="1" dirty="0">
                <a:latin typeface="Times New Roman" charset="0"/>
                <a:ea typeface="Times New Roman" charset="0"/>
                <a:cs typeface="Times New Roman" charset="0"/>
              </a:rPr>
              <a:t>Children and youth need to enjoy speaking indigenous languages.</a:t>
            </a:r>
          </a:p>
          <a:p>
            <a:pPr marL="285750" indent="-285750">
              <a:buFont typeface="Arial"/>
              <a:buChar char="•"/>
            </a:pPr>
            <a:r>
              <a:rPr lang="es-MX" i="1" dirty="0">
                <a:latin typeface="Times New Roman" charset="0"/>
                <a:ea typeface="Times New Roman" charset="0"/>
                <a:cs typeface="Times New Roman" charset="0"/>
              </a:rPr>
              <a:t>Schools should cultivate poetry, music, and song in indigenous languages.</a:t>
            </a:r>
          </a:p>
          <a:p>
            <a:pPr marL="285750" indent="-285750">
              <a:buFont typeface="Arial"/>
              <a:buChar char="•"/>
            </a:pPr>
            <a:endParaRPr lang="es-MX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395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70999" y="307115"/>
            <a:ext cx="6629812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b="1" i="1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YANCUIC OHTLI MAPEHUA</a:t>
            </a:r>
          </a:p>
          <a:p>
            <a:pPr algn="ctr"/>
            <a:r>
              <a:rPr lang="es-ES_tradnl" sz="3000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INICIEMOS NUEVOS CAMINOS</a:t>
            </a:r>
            <a:endParaRPr lang="es-MX" sz="3000" dirty="0">
              <a:solidFill>
                <a:srgbClr val="8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s-MX" sz="3000" i="1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BEGINNING NEW </a:t>
            </a:r>
            <a:r>
              <a:rPr lang="es-MX" sz="3000" i="1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PATHS</a:t>
            </a:r>
          </a:p>
          <a:p>
            <a:pPr algn="r"/>
            <a:r>
              <a:rPr lang="es-MX" sz="1700" i="1" dirty="0">
                <a:solidFill>
                  <a:srgbClr val="FEDFCB"/>
                </a:solidFill>
                <a:latin typeface="Times Bold"/>
                <a:cs typeface="Times Bold"/>
              </a:rPr>
              <a:t>.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2342639" y="1841678"/>
            <a:ext cx="4315389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714326" y="1981023"/>
            <a:ext cx="75026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Tomasehual tlahtolhuan moyolchicahuah ica yectlachihualistli</a:t>
            </a:r>
          </a:p>
          <a:p>
            <a:pPr algn="ctr"/>
            <a:r>
              <a:rPr lang="es-MX" sz="2200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El desarrollo de nuestras lenguas a través de las artes</a:t>
            </a:r>
          </a:p>
          <a:p>
            <a:pPr algn="ctr"/>
            <a:r>
              <a:rPr lang="es-MX" sz="2200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The Development Our Native Languages Through the Arts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66" y="4981885"/>
            <a:ext cx="1723538" cy="152967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3607" r="26541"/>
          <a:stretch/>
        </p:blipFill>
        <p:spPr>
          <a:xfrm>
            <a:off x="988728" y="3323830"/>
            <a:ext cx="2647738" cy="2364571"/>
          </a:xfrm>
          <a:prstGeom prst="round2DiagRect">
            <a:avLst/>
          </a:prstGeom>
          <a:ln>
            <a:noFill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2647" r="19146" b="173"/>
          <a:stretch/>
        </p:blipFill>
        <p:spPr>
          <a:xfrm>
            <a:off x="5292080" y="3323830"/>
            <a:ext cx="2630881" cy="2352242"/>
          </a:xfrm>
          <a:prstGeom prst="round2DiagRect">
            <a:avLst>
              <a:gd name="adj1" fmla="val 0"/>
              <a:gd name="adj2" fmla="val 20923"/>
            </a:avLst>
          </a:prstGeom>
          <a:ln>
            <a:noFill/>
          </a:ln>
        </p:spPr>
      </p:pic>
      <p:sp>
        <p:nvSpPr>
          <p:cNvPr id="14" name="Rectángulo 13"/>
          <p:cNvSpPr/>
          <p:nvPr/>
        </p:nvSpPr>
        <p:spPr>
          <a:xfrm>
            <a:off x="1060029" y="5699167"/>
            <a:ext cx="25376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i="1" dirty="0">
                <a:solidFill>
                  <a:srgbClr val="000000"/>
                </a:solidFill>
                <a:latin typeface="Times New Roman"/>
                <a:cs typeface="Times New Roman"/>
              </a:rPr>
              <a:t>María Reyna, soprano mixe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173049" y="5688401"/>
            <a:ext cx="3080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i="1" dirty="0">
                <a:latin typeface="Times New Roman"/>
                <a:cs typeface="Times New Roman"/>
              </a:rPr>
              <a:t>Romeyno Gutiérrez, pianista rarámuri, </a:t>
            </a:r>
            <a:br>
              <a:rPr lang="es-MX" sz="1400" b="1" i="1" dirty="0">
                <a:latin typeface="Times New Roman"/>
                <a:cs typeface="Times New Roman"/>
              </a:rPr>
            </a:br>
            <a:r>
              <a:rPr lang="es-MX" sz="1400" b="1" i="1" dirty="0">
                <a:latin typeface="Times New Roman"/>
                <a:cs typeface="Times New Roman"/>
              </a:rPr>
              <a:t>y su maestro Romayne Wheeler</a:t>
            </a:r>
          </a:p>
        </p:txBody>
      </p:sp>
    </p:spTree>
    <p:extLst>
      <p:ext uri="{BB962C8B-B14F-4D97-AF65-F5344CB8AC3E}">
        <p14:creationId xmlns:p14="http://schemas.microsoft.com/office/powerpoint/2010/main" val="16465861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1207</Words>
  <Application>Microsoft Office PowerPoint</Application>
  <PresentationFormat>Presentación en pantalla (4:3)</PresentationFormat>
  <Paragraphs>128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Bold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Usuario de Microsoft Office</dc:creator>
  <cp:keywords/>
  <dc:description/>
  <cp:lastModifiedBy>Usuario </cp:lastModifiedBy>
  <cp:revision>129</cp:revision>
  <dcterms:created xsi:type="dcterms:W3CDTF">2020-02-20T21:34:24Z</dcterms:created>
  <dcterms:modified xsi:type="dcterms:W3CDTF">2020-02-25T05:03:16Z</dcterms:modified>
  <cp:category/>
</cp:coreProperties>
</file>