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25" d="100"/>
          <a:sy n="25" d="100"/>
        </p:scale>
        <p:origin x="1200" y="36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544487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ínea"/>
          <p:cNvSpPr/>
          <p:nvPr/>
        </p:nvSpPr>
        <p:spPr>
          <a:xfrm>
            <a:off x="1066800" y="6680200"/>
            <a:ext cx="22252676" cy="182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Texto del título"/>
          <p:cNvSpPr txBox="1">
            <a:spLocks noGrp="1"/>
          </p:cNvSpPr>
          <p:nvPr>
            <p:ph type="title"/>
          </p:nvPr>
        </p:nvSpPr>
        <p:spPr>
          <a:xfrm>
            <a:off x="1066800" y="1854200"/>
            <a:ext cx="22237700" cy="44704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066800" y="7048500"/>
            <a:ext cx="22237700" cy="1435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– Juan Pérez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647700">
              <a:spcBef>
                <a:spcPts val="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– Juan Pérez</a:t>
            </a:r>
          </a:p>
        </p:txBody>
      </p:sp>
      <p:sp>
        <p:nvSpPr>
          <p:cNvPr id="102" name="“Escribe una cita aquí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61864"/>
            <a:ext cx="19621500" cy="94457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647700">
              <a:spcBef>
                <a:spcPts val="3400"/>
              </a:spcBef>
              <a:buSzTx/>
              <a:buFontTx/>
              <a:buNone/>
              <a:defRPr sz="5600"/>
            </a:lvl1pPr>
          </a:lstStyle>
          <a:p>
            <a:r>
              <a:t>“Escribe una cita aquí”</a:t>
            </a:r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magen"/>
          <p:cNvSpPr>
            <a:spLocks noGrp="1"/>
          </p:cNvSpPr>
          <p:nvPr>
            <p:ph type="pic" idx="13"/>
          </p:nvPr>
        </p:nvSpPr>
        <p:spPr>
          <a:xfrm>
            <a:off x="-12700" y="-25400"/>
            <a:ext cx="24384000" cy="177743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ínea"/>
          <p:cNvSpPr/>
          <p:nvPr/>
        </p:nvSpPr>
        <p:spPr>
          <a:xfrm>
            <a:off x="14147800" y="11214100"/>
            <a:ext cx="0" cy="200043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Imagen"/>
          <p:cNvSpPr>
            <a:spLocks noGrp="1"/>
          </p:cNvSpPr>
          <p:nvPr>
            <p:ph type="pic" idx="13"/>
          </p:nvPr>
        </p:nvSpPr>
        <p:spPr>
          <a:xfrm>
            <a:off x="-88900" y="-38100"/>
            <a:ext cx="35966400" cy="21882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" name="Texto del título"/>
          <p:cNvSpPr txBox="1">
            <a:spLocks noGrp="1"/>
          </p:cNvSpPr>
          <p:nvPr>
            <p:ph type="title"/>
          </p:nvPr>
        </p:nvSpPr>
        <p:spPr>
          <a:xfrm>
            <a:off x="2641600" y="10947400"/>
            <a:ext cx="10858500" cy="23876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r>
              <a:t>Texto del título</a:t>
            </a:r>
          </a:p>
        </p:txBody>
      </p:sp>
      <p:sp>
        <p:nvSpPr>
          <p:cNvPr id="2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4719300" y="11938000"/>
            <a:ext cx="9283700" cy="711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o del título"/>
          <p:cNvSpPr txBox="1">
            <a:spLocks noGrp="1"/>
          </p:cNvSpPr>
          <p:nvPr>
            <p:ph type="title"/>
          </p:nvPr>
        </p:nvSpPr>
        <p:spPr>
          <a:xfrm>
            <a:off x="1066800" y="4622800"/>
            <a:ext cx="22237700" cy="4470400"/>
          </a:xfrm>
          <a:prstGeom prst="rect">
            <a:avLst/>
          </a:prstGeom>
        </p:spPr>
        <p:txBody>
          <a:bodyPr anchor="ctr"/>
          <a:lstStyle/>
          <a:p>
            <a:r>
              <a:t>Texto del título</a:t>
            </a:r>
          </a:p>
        </p:txBody>
      </p:sp>
      <p:sp>
        <p:nvSpPr>
          <p:cNvPr id="3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ínea"/>
          <p:cNvSpPr/>
          <p:nvPr/>
        </p:nvSpPr>
        <p:spPr>
          <a:xfrm>
            <a:off x="1066800" y="6845300"/>
            <a:ext cx="10002141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Imagen"/>
          <p:cNvSpPr>
            <a:spLocks noGrp="1"/>
          </p:cNvSpPr>
          <p:nvPr>
            <p:ph type="pic" idx="13"/>
          </p:nvPr>
        </p:nvSpPr>
        <p:spPr>
          <a:xfrm>
            <a:off x="9867900" y="-12700"/>
            <a:ext cx="20929600" cy="13982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" name="Texto del título"/>
          <p:cNvSpPr txBox="1">
            <a:spLocks noGrp="1"/>
          </p:cNvSpPr>
          <p:nvPr>
            <p:ph type="title"/>
          </p:nvPr>
        </p:nvSpPr>
        <p:spPr>
          <a:xfrm>
            <a:off x="1066800" y="2019300"/>
            <a:ext cx="10007600" cy="44704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066800" y="7213600"/>
            <a:ext cx="10007600" cy="4470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952499" y="12985800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Línea"/>
          <p:cNvSpPr/>
          <p:nvPr/>
        </p:nvSpPr>
        <p:spPr>
          <a:xfrm>
            <a:off x="1066800" y="2768600"/>
            <a:ext cx="9512612" cy="18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" name="Imagen"/>
          <p:cNvSpPr>
            <a:spLocks noGrp="1"/>
          </p:cNvSpPr>
          <p:nvPr>
            <p:ph type="pic" idx="13"/>
          </p:nvPr>
        </p:nvSpPr>
        <p:spPr>
          <a:xfrm>
            <a:off x="12052300" y="-1016000"/>
            <a:ext cx="12788900" cy="19037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1" name="Texto del título"/>
          <p:cNvSpPr txBox="1">
            <a:spLocks noGrp="1"/>
          </p:cNvSpPr>
          <p:nvPr>
            <p:ph type="title"/>
          </p:nvPr>
        </p:nvSpPr>
        <p:spPr>
          <a:xfrm>
            <a:off x="1066800" y="469900"/>
            <a:ext cx="9525000" cy="19685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72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1066800" y="3124200"/>
            <a:ext cx="9525000" cy="937260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957643" y="12985800"/>
            <a:ext cx="368504" cy="374600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Nivel de texto 1…"/>
          <p:cNvSpPr txBox="1">
            <a:spLocks noGrp="1"/>
          </p:cNvSpPr>
          <p:nvPr>
            <p:ph type="body" idx="1"/>
          </p:nvPr>
        </p:nvSpPr>
        <p:spPr>
          <a:xfrm>
            <a:off x="1663700" y="1244600"/>
            <a:ext cx="21031200" cy="1120140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Línea"/>
          <p:cNvSpPr/>
          <p:nvPr/>
        </p:nvSpPr>
        <p:spPr>
          <a:xfrm flipH="1">
            <a:off x="15811739" y="711200"/>
            <a:ext cx="1" cy="1114360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9" name="Línea"/>
          <p:cNvSpPr/>
          <p:nvPr/>
        </p:nvSpPr>
        <p:spPr>
          <a:xfrm>
            <a:off x="15811500" y="6277570"/>
            <a:ext cx="7763085" cy="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0" name="Imagen"/>
          <p:cNvSpPr>
            <a:spLocks noGrp="1"/>
          </p:cNvSpPr>
          <p:nvPr>
            <p:ph type="pic" sz="quarter" idx="13"/>
          </p:nvPr>
        </p:nvSpPr>
        <p:spPr>
          <a:xfrm>
            <a:off x="15930593" y="6426200"/>
            <a:ext cx="9151185" cy="610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Imagen"/>
          <p:cNvSpPr>
            <a:spLocks noGrp="1"/>
          </p:cNvSpPr>
          <p:nvPr>
            <p:ph type="pic" sz="half" idx="14"/>
          </p:nvPr>
        </p:nvSpPr>
        <p:spPr>
          <a:xfrm>
            <a:off x="15900400" y="-152400"/>
            <a:ext cx="7785100" cy="115951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Imagen"/>
          <p:cNvSpPr>
            <a:spLocks noGrp="1"/>
          </p:cNvSpPr>
          <p:nvPr>
            <p:ph type="pic" idx="15"/>
          </p:nvPr>
        </p:nvSpPr>
        <p:spPr>
          <a:xfrm>
            <a:off x="622300" y="711200"/>
            <a:ext cx="15544800" cy="11328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977900" y="12179300"/>
            <a:ext cx="14579600" cy="1320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ínea"/>
          <p:cNvSpPr/>
          <p:nvPr/>
        </p:nvSpPr>
        <p:spPr>
          <a:xfrm>
            <a:off x="1066800" y="2768600"/>
            <a:ext cx="22252698" cy="182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exto del título"/>
          <p:cNvSpPr txBox="1">
            <a:spLocks noGrp="1"/>
          </p:cNvSpPr>
          <p:nvPr>
            <p:ph type="title"/>
          </p:nvPr>
        </p:nvSpPr>
        <p:spPr>
          <a:xfrm>
            <a:off x="1066800" y="469900"/>
            <a:ext cx="22237700" cy="196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4" name="Nivel de texto 1…"/>
          <p:cNvSpPr txBox="1">
            <a:spLocks noGrp="1"/>
          </p:cNvSpPr>
          <p:nvPr>
            <p:ph type="body" idx="1"/>
          </p:nvPr>
        </p:nvSpPr>
        <p:spPr>
          <a:xfrm>
            <a:off x="1066800" y="3124200"/>
            <a:ext cx="22237700" cy="937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3216221" y="1298580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Experiencias de cine comunitario para el fortalecimiento de la lengua e identidad de pueblos originarios.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Experiencias de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 cine comunitario </a:t>
            </a:r>
            <a:r>
              <a:t>para el fortalecimiento de la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lengua e identidad</a:t>
            </a:r>
            <a:r>
              <a:t> de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pueblos originarios</a:t>
            </a:r>
            <a:r>
              <a:t>. </a:t>
            </a:r>
          </a:p>
        </p:txBody>
      </p:sp>
      <p:sp>
        <p:nvSpPr>
          <p:cNvPr id="128" name="Eduardo Bravo Macías…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61340">
              <a:defRPr sz="3808" b="1"/>
            </a:pPr>
            <a:r>
              <a:t>Eduardo Bravo Macías </a:t>
            </a:r>
          </a:p>
          <a:p>
            <a:pPr defTabSz="561340">
              <a:defRPr sz="2448"/>
            </a:pPr>
            <a:r>
              <a:t>CinemaTequio / </a:t>
            </a:r>
          </a:p>
          <a:p>
            <a:pPr defTabSz="561340">
              <a:defRPr sz="2448"/>
            </a:pPr>
            <a:r>
              <a:t>Dirección de Cultura Municipal de Acayucan, Veracruz</a:t>
            </a:r>
          </a:p>
        </p:txBody>
      </p:sp>
      <p:pic>
        <p:nvPicPr>
          <p:cNvPr id="129" name="DSC_0612.jpg" descr="DSC_0612.jpg"/>
          <p:cNvPicPr>
            <a:picLocks noChangeAspect="1"/>
          </p:cNvPicPr>
          <p:nvPr/>
        </p:nvPicPr>
        <p:blipFill>
          <a:blip r:embed="rId2"/>
          <a:srcRect l="11041" t="19379" b="54209"/>
          <a:stretch>
            <a:fillRect/>
          </a:stretch>
        </p:blipFill>
        <p:spPr>
          <a:xfrm>
            <a:off x="-871154" y="8556626"/>
            <a:ext cx="25564603" cy="5064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logoCinematequio sin borde.png" descr="logoCinematequio sin bord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609185" y="4028339"/>
            <a:ext cx="2543008" cy="2534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sados en relatos de la tradición oral de sus propias comunidades y mayoritariamente en la lengua originaria.…"/>
          <p:cNvSpPr txBox="1">
            <a:spLocks noGrp="1"/>
          </p:cNvSpPr>
          <p:nvPr>
            <p:ph type="body" sz="half" idx="1"/>
          </p:nvPr>
        </p:nvSpPr>
        <p:spPr>
          <a:xfrm>
            <a:off x="427644" y="1257300"/>
            <a:ext cx="11500715" cy="11201401"/>
          </a:xfrm>
          <a:prstGeom prst="rect">
            <a:avLst/>
          </a:prstGeom>
        </p:spPr>
        <p:txBody>
          <a:bodyPr/>
          <a:lstStyle/>
          <a:p>
            <a:pPr marL="501650" indent="-501650" defTabSz="652145">
              <a:spcBef>
                <a:spcPts val="4600"/>
              </a:spcBef>
              <a:defRPr sz="3950"/>
            </a:pPr>
            <a:r>
              <a:t>Basados en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relatos de la tradición oral </a:t>
            </a:r>
            <a:r>
              <a:t>de sus propias comunidades y mayoritariamente en la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lengua originaria</a:t>
            </a:r>
            <a:r>
              <a:t>. </a:t>
            </a:r>
          </a:p>
          <a:p>
            <a:pPr marL="501650" indent="-501650" defTabSz="652145">
              <a:spcBef>
                <a:spcPts val="4600"/>
              </a:spcBef>
              <a:defRPr sz="3950"/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Ficción</a:t>
            </a:r>
            <a:r>
              <a:t> bien documentada. No documental. La historia se cuenta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como la comunidad la quiere contar</a:t>
            </a:r>
            <a:r>
              <a:t> (incluye diálogos, locaciones, vestuarios, utilería, etc.) </a:t>
            </a:r>
          </a:p>
          <a:p>
            <a:pPr marL="501650" indent="-501650" defTabSz="652145">
              <a:spcBef>
                <a:spcPts val="4600"/>
              </a:spcBef>
              <a:defRPr sz="3950"/>
            </a:pPr>
            <a:r>
              <a:t>Participación de los niños en equipos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artístico y técnico</a:t>
            </a:r>
            <a:r>
              <a:t>. Colaboración, acompañamiento y asesoría de profesores, familiares y autoridades. </a:t>
            </a:r>
          </a:p>
          <a:p>
            <a:pPr marL="501650" indent="-501650" defTabSz="652145">
              <a:spcBef>
                <a:spcPts val="4600"/>
              </a:spcBef>
              <a:defRPr sz="3950"/>
            </a:pPr>
            <a:r>
              <a:t>Los 24 cortometrajes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se estrenaron en las comunidades</a:t>
            </a:r>
            <a:r>
              <a:t> y allí quedaron copias de los trabajos entre los participantes y escuelas. </a:t>
            </a:r>
          </a:p>
          <a:p>
            <a:pPr marL="501650" indent="-501650" defTabSz="652145">
              <a:spcBef>
                <a:spcPts val="4600"/>
              </a:spcBef>
              <a:defRPr sz="3950"/>
            </a:pPr>
            <a:r>
              <a:t>Aún sin estrenar para el público en general.</a:t>
            </a:r>
          </a:p>
        </p:txBody>
      </p:sp>
      <p:pic>
        <p:nvPicPr>
          <p:cNvPr id="172" name="IMG_2281.jpg" descr="IMG_2281.jpg"/>
          <p:cNvPicPr>
            <a:picLocks noChangeAspect="1"/>
          </p:cNvPicPr>
          <p:nvPr/>
        </p:nvPicPr>
        <p:blipFill>
          <a:blip r:embed="rId2"/>
          <a:srcRect l="24109" r="16631"/>
          <a:stretch>
            <a:fillRect/>
          </a:stretch>
        </p:blipFill>
        <p:spPr>
          <a:xfrm>
            <a:off x="12191999" y="0"/>
            <a:ext cx="12192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DSC_0762.jpg" descr="DSC_0762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4300" b="1139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75" name="logoCinematequio sin borde.png" descr="logoCinematequio sin bord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282171" y="12004960"/>
            <a:ext cx="1677771" cy="16719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IberCultura Viva: la experiencia internacional"/>
          <p:cNvSpPr txBox="1">
            <a:spLocks noGrp="1"/>
          </p:cNvSpPr>
          <p:nvPr>
            <p:ph type="title"/>
          </p:nvPr>
        </p:nvSpPr>
        <p:spPr>
          <a:xfrm>
            <a:off x="4864385" y="5840127"/>
            <a:ext cx="14655230" cy="4470401"/>
          </a:xfrm>
          <a:prstGeom prst="rect">
            <a:avLst/>
          </a:prstGeom>
        </p:spPr>
        <p:txBody>
          <a:bodyPr/>
          <a:lstStyle/>
          <a:p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IberCultura Viva</a:t>
            </a:r>
            <a:r>
              <a:t>: la experiencia internacional</a:t>
            </a:r>
          </a:p>
        </p:txBody>
      </p:sp>
      <p:pic>
        <p:nvPicPr>
          <p:cNvPr id="178" name="Ibercultura Viva.png" descr="Ibercultura Viv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2347" y="2156275"/>
            <a:ext cx="3579306" cy="35793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Cuadro-12-05-2017-12-14-28.tiff" descr="Cuadro-12-05-2017-12-14-28.tiff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81" name="Grabación del cortometraje “Nguillatun”. Exterior del Museo Fonck, Viña del Mar, Chile, 2017."/>
          <p:cNvSpPr txBox="1"/>
          <p:nvPr/>
        </p:nvSpPr>
        <p:spPr>
          <a:xfrm>
            <a:off x="14820314" y="11665344"/>
            <a:ext cx="6077240" cy="1386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Grabación del cortometraje “Nguillatun”. Exterior del Museo Fonck, Viña del Mar, Chile, 2017.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G_0347.jpeg" descr="IMG_0347.jpe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b="5816"/>
          <a:stretch>
            <a:fillRect/>
          </a:stretch>
        </p:blipFill>
        <p:spPr>
          <a:xfrm>
            <a:off x="16014700" y="6502400"/>
            <a:ext cx="7569200" cy="5346700"/>
          </a:xfrm>
          <a:prstGeom prst="rect">
            <a:avLst/>
          </a:prstGeom>
        </p:spPr>
      </p:pic>
      <p:pic>
        <p:nvPicPr>
          <p:cNvPr id="184" name="IMG_0348.jpeg" descr="IMG_0348.jpeg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t="2908" b="2908"/>
          <a:stretch>
            <a:fillRect/>
          </a:stretch>
        </p:blipFill>
        <p:spPr>
          <a:xfrm>
            <a:off x="16014700" y="709206"/>
            <a:ext cx="7569200" cy="5346701"/>
          </a:xfrm>
          <a:prstGeom prst="rect">
            <a:avLst/>
          </a:prstGeom>
        </p:spPr>
      </p:pic>
      <p:pic>
        <p:nvPicPr>
          <p:cNvPr id="185" name="DSC_4100.jpg" descr="DSC_4100.jpg"/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l="26368"/>
          <a:stretch>
            <a:fillRect/>
          </a:stretch>
        </p:blipFill>
        <p:spPr>
          <a:xfrm>
            <a:off x="977900" y="713695"/>
            <a:ext cx="14579600" cy="11137901"/>
          </a:xfrm>
          <a:prstGeom prst="rect">
            <a:avLst/>
          </a:prstGeom>
        </p:spPr>
      </p:pic>
      <p:sp>
        <p:nvSpPr>
          <p:cNvPr id="186" name="Nguillatun. Mapuche. Piedra Ancha, Valparaíso, 2017.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i="1"/>
              <a:t>Nguillatun</a:t>
            </a:r>
            <a:r>
              <a:t>. Mapuche. Piedra Ancha, Valparaíso, 2017. 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Hotu Matu'a 06.jpeg" descr="Hotu Matu'a 06.jpe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14057" r="6311"/>
          <a:stretch>
            <a:fillRect/>
          </a:stretch>
        </p:blipFill>
        <p:spPr>
          <a:xfrm>
            <a:off x="16014700" y="6502400"/>
            <a:ext cx="7569200" cy="5346700"/>
          </a:xfrm>
          <a:prstGeom prst="rect">
            <a:avLst/>
          </a:prstGeom>
        </p:spPr>
      </p:pic>
      <p:pic>
        <p:nvPicPr>
          <p:cNvPr id="189" name="Hotu Matu'a y el arribo a Te Pito o Te Henua.jpeg" descr="Hotu Matu'a y el arribo a Te Pito o Te Henua.jpeg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r="20368"/>
          <a:stretch>
            <a:fillRect/>
          </a:stretch>
        </p:blipFill>
        <p:spPr>
          <a:xfrm>
            <a:off x="16014700" y="709206"/>
            <a:ext cx="7569200" cy="5346701"/>
          </a:xfrm>
          <a:prstGeom prst="rect">
            <a:avLst/>
          </a:prstGeom>
        </p:spPr>
      </p:pic>
      <p:pic>
        <p:nvPicPr>
          <p:cNvPr id="190" name="Hotu Matu'a 08.jpg" descr="Hotu Matu'a 08.jpg"/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l="7909" r="18458"/>
          <a:stretch>
            <a:fillRect/>
          </a:stretch>
        </p:blipFill>
        <p:spPr>
          <a:xfrm>
            <a:off x="977900" y="713695"/>
            <a:ext cx="14579600" cy="11137901"/>
          </a:xfrm>
          <a:prstGeom prst="rect">
            <a:avLst/>
          </a:prstGeom>
        </p:spPr>
      </p:pic>
      <p:sp>
        <p:nvSpPr>
          <p:cNvPr id="191" name="Te a’amu o te Ariki ko Hotu Matu’a (La historia del rey Hotu Matu’a). Rapa Nui, 2017.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i="1"/>
              <a:t>Te a’amu o te Ariki ko Hotu Matu’a</a:t>
            </a:r>
            <a:r>
              <a:t> (La historia del rey Hotu Matu’a). Rapa Nui, 2017. 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uarani .jpeg" descr="Guarani .jpe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r="14952"/>
          <a:stretch>
            <a:fillRect/>
          </a:stretch>
        </p:blipFill>
        <p:spPr>
          <a:xfrm>
            <a:off x="16014700" y="6502400"/>
            <a:ext cx="7569200" cy="5346700"/>
          </a:xfrm>
          <a:prstGeom prst="rect">
            <a:avLst/>
          </a:prstGeom>
        </p:spPr>
      </p:pic>
      <p:pic>
        <p:nvPicPr>
          <p:cNvPr id="194" name="IMG_9471.jpeg" descr="IMG_9471.jpeg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b="19154"/>
          <a:stretch>
            <a:fillRect/>
          </a:stretch>
        </p:blipFill>
        <p:spPr>
          <a:xfrm>
            <a:off x="16014700" y="709206"/>
            <a:ext cx="7569200" cy="5346701"/>
          </a:xfrm>
          <a:prstGeom prst="rect">
            <a:avLst/>
          </a:prstGeom>
        </p:spPr>
      </p:pic>
      <p:pic>
        <p:nvPicPr>
          <p:cNvPr id="195" name="DSC_3745.jpeg" descr="DSC_3745.jpeg"/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r="12655"/>
          <a:stretch>
            <a:fillRect/>
          </a:stretch>
        </p:blipFill>
        <p:spPr>
          <a:xfrm>
            <a:off x="977900" y="713695"/>
            <a:ext cx="14579600" cy="11137901"/>
          </a:xfrm>
          <a:prstGeom prst="rect">
            <a:avLst/>
          </a:prstGeom>
        </p:spPr>
      </p:pic>
      <p:sp>
        <p:nvSpPr>
          <p:cNvPr id="196" name="Urukure’a Hayvu (El mensaje del búho). Guaraní Mb’ya. Takuari-ty, Cananéia, São Paulo, Brasil, 2019.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i="1"/>
              <a:t>Urukure’a Hayvu</a:t>
            </a:r>
            <a:r>
              <a:t> (El mensaje del búho). Guaraní Mb’ya. Takuari-ty, Cananéia, São Paulo, Brasil, 2019.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Acayucan, Veracruz, 2019:…"/>
          <p:cNvSpPr txBox="1">
            <a:spLocks noGrp="1"/>
          </p:cNvSpPr>
          <p:nvPr>
            <p:ph type="title"/>
          </p:nvPr>
        </p:nvSpPr>
        <p:spPr>
          <a:xfrm>
            <a:off x="6280589" y="4810081"/>
            <a:ext cx="11822822" cy="4470401"/>
          </a:xfrm>
          <a:prstGeom prst="rect">
            <a:avLst/>
          </a:prstGeom>
        </p:spPr>
        <p:txBody>
          <a:bodyPr/>
          <a:lstStyle/>
          <a:p>
            <a:pPr algn="ctr"/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Acayucan, Veracruz, 2019: </a:t>
            </a:r>
          </a:p>
          <a:p>
            <a:pPr algn="ctr"/>
            <a:r>
              <a:t>del zoque-popoluca al nuṅtanjɨyi’</a:t>
            </a:r>
          </a:p>
        </p:txBody>
      </p:sp>
      <p:pic>
        <p:nvPicPr>
          <p:cNvPr id="199" name="logoCinematequio sin borde.png" descr="logoCinematequio sin bord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86771" y="10523412"/>
            <a:ext cx="2410493" cy="2402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Alas y Raíces 02.jpeg" descr="Alas y Raíces 02.jpeg"/>
          <p:cNvPicPr>
            <a:picLocks noChangeAspect="1"/>
          </p:cNvPicPr>
          <p:nvPr/>
        </p:nvPicPr>
        <p:blipFill>
          <a:blip r:embed="rId3"/>
          <a:srcRect t="11138" b="14929"/>
          <a:stretch>
            <a:fillRect/>
          </a:stretch>
        </p:blipFill>
        <p:spPr>
          <a:xfrm>
            <a:off x="14370487" y="1746329"/>
            <a:ext cx="3249759" cy="2402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CULTURA(1).png" descr="CULTURA(1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4451" y="1746304"/>
            <a:ext cx="1604849" cy="2402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LOGOSINBAL_19_1.png" descr="LOGOSINBAL_19_1.png"/>
          <p:cNvPicPr>
            <a:picLocks noChangeAspect="1"/>
          </p:cNvPicPr>
          <p:nvPr/>
        </p:nvPicPr>
        <p:blipFill>
          <a:blip r:embed="rId5"/>
          <a:srcRect l="13478" t="42675" r="13478" b="40530"/>
          <a:stretch>
            <a:fillRect/>
          </a:stretch>
        </p:blipFill>
        <p:spPr>
          <a:xfrm>
            <a:off x="3074998" y="1711448"/>
            <a:ext cx="10754418" cy="2472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69487340_152862402572049_6449252905181511680_n.jpg" descr="69487340_152862402572049_6449252905181511680_n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25010" t="12057" b="48036"/>
          <a:stretch>
            <a:fillRect/>
          </a:stretch>
        </p:blipFill>
        <p:spPr>
          <a:xfrm>
            <a:off x="16014700" y="6502400"/>
            <a:ext cx="7535365" cy="5346700"/>
          </a:xfrm>
          <a:prstGeom prst="rect">
            <a:avLst/>
          </a:prstGeom>
        </p:spPr>
      </p:pic>
      <p:pic>
        <p:nvPicPr>
          <p:cNvPr id="205" name="vlcsnap-2019-09-20-19h59m26s726.png" descr="vlcsnap-2019-09-20-19h59m26s726.png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l="20368"/>
          <a:stretch>
            <a:fillRect/>
          </a:stretch>
        </p:blipFill>
        <p:spPr>
          <a:xfrm>
            <a:off x="16014700" y="709206"/>
            <a:ext cx="7569200" cy="5346701"/>
          </a:xfrm>
          <a:prstGeom prst="rect">
            <a:avLst/>
          </a:prstGeom>
        </p:spPr>
      </p:pic>
      <p:pic>
        <p:nvPicPr>
          <p:cNvPr id="206" name="vlcsnap-2019-09-28-18h48m27s105.png" descr="vlcsnap-2019-09-28-18h48m27s105.png"/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l="13184" r="13184"/>
          <a:stretch>
            <a:fillRect/>
          </a:stretch>
        </p:blipFill>
        <p:spPr>
          <a:xfrm>
            <a:off x="977900" y="713695"/>
            <a:ext cx="14579600" cy="11137901"/>
          </a:xfrm>
          <a:prstGeom prst="rect">
            <a:avLst/>
          </a:prstGeom>
        </p:spPr>
      </p:pic>
      <p:sp>
        <p:nvSpPr>
          <p:cNvPr id="207" name="Imágenes de “El árbol”, “El niño de la piedra encantada” y “Juñtsuts”. Comunidades de Santa Rita Laurel, Gran Bretaña y Paso Limón,  Acayucan, Veracruz, 2019."/>
          <p:cNvSpPr txBox="1">
            <a:spLocks noGrp="1"/>
          </p:cNvSpPr>
          <p:nvPr>
            <p:ph type="body" sz="quarter" idx="1"/>
          </p:nvPr>
        </p:nvSpPr>
        <p:spPr>
          <a:xfrm>
            <a:off x="977900" y="12179300"/>
            <a:ext cx="22571896" cy="1320800"/>
          </a:xfrm>
          <a:prstGeom prst="rect">
            <a:avLst/>
          </a:prstGeom>
        </p:spPr>
        <p:txBody>
          <a:bodyPr/>
          <a:lstStyle/>
          <a:p>
            <a:r>
              <a:t>Imágenes de </a:t>
            </a:r>
            <a:r>
              <a:rPr i="1"/>
              <a:t>“El árbol”</a:t>
            </a:r>
            <a:r>
              <a:t>, </a:t>
            </a:r>
            <a:r>
              <a:rPr i="1"/>
              <a:t>“El niño de la piedra encantada”</a:t>
            </a:r>
            <a:r>
              <a:t> y </a:t>
            </a:r>
            <a:r>
              <a:rPr i="1"/>
              <a:t>“Juñtsuts”</a:t>
            </a:r>
            <a:r>
              <a:t>. Comunidades de Santa Rita Laurel, Gran Bretaña y Paso Limón,  Acayucan, Veracruz, 2019. 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DSC_9552.jpg" descr="DSC_9552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42987" t="16843" r="17681" b="16843"/>
          <a:stretch>
            <a:fillRect/>
          </a:stretch>
        </p:blipFill>
        <p:spPr>
          <a:xfrm>
            <a:off x="12191999" y="0"/>
            <a:ext cx="12192001" cy="13716000"/>
          </a:xfrm>
          <a:prstGeom prst="rect">
            <a:avLst/>
          </a:prstGeom>
        </p:spPr>
      </p:pic>
      <p:sp>
        <p:nvSpPr>
          <p:cNvPr id="210" name="Iniciativas comunitari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Iniciativas comunitarias</a:t>
            </a:r>
          </a:p>
        </p:txBody>
      </p:sp>
      <p:sp>
        <p:nvSpPr>
          <p:cNvPr id="211" name="A partir de los talleres institucionales, se han realizado otros más, con origen comunitario: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  <a:r>
              <a:t>A partir de los talleres institucionales, se han realizado otros más, con origen comunitario: </a:t>
            </a:r>
          </a:p>
          <a:p>
            <a:r>
              <a:rPr b="1" i="1"/>
              <a:t>“Xeweleat”</a:t>
            </a:r>
            <a:r>
              <a:t>, San Mateo del Mar, 2017. Ganador del Festival de Cine y Video Indígena de Morelia, 2018. </a:t>
            </a:r>
          </a:p>
          <a:p>
            <a:r>
              <a:rPr b="1" i="1"/>
              <a:t>“Desde el ombligo del mundo”</a:t>
            </a:r>
            <a:r>
              <a:t>, Santa María Chilchotla, Oaxaca, 2018. Ganador del Festival Internacional de Cine Joven Juna Kino, 2019. </a:t>
            </a:r>
          </a:p>
          <a:p>
            <a:r>
              <a:rPr b="1" i="1"/>
              <a:t>“La muerte del rey Hotu Matu’a”</a:t>
            </a:r>
            <a:r>
              <a:t>, Rapa Nui, 2018 (colaboración remota).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DSC_0108 (3).jpg" descr="DSC_0108 (3)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22552" b="11718"/>
          <a:stretch>
            <a:fillRect/>
          </a:stretch>
        </p:blipFill>
        <p:spPr>
          <a:xfrm>
            <a:off x="0" y="0"/>
            <a:ext cx="24384000" cy="10680700"/>
          </a:xfrm>
          <a:prstGeom prst="rect">
            <a:avLst/>
          </a:prstGeom>
        </p:spPr>
      </p:pic>
      <p:sp>
        <p:nvSpPr>
          <p:cNvPr id="133" name="¿Cine comunitario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¿Cine comunitario?</a:t>
            </a:r>
          </a:p>
        </p:txBody>
      </p:sp>
      <p:sp>
        <p:nvSpPr>
          <p:cNvPr id="134" name="¿Hecho por niños?…"/>
          <p:cNvSpPr txBox="1">
            <a:spLocks noGrp="1"/>
          </p:cNvSpPr>
          <p:nvPr>
            <p:ph type="body" sz="quarter" idx="1"/>
          </p:nvPr>
        </p:nvSpPr>
        <p:spPr>
          <a:xfrm>
            <a:off x="14719300" y="11280979"/>
            <a:ext cx="9283700" cy="2000431"/>
          </a:xfrm>
          <a:prstGeom prst="rect">
            <a:avLst/>
          </a:prstGeom>
        </p:spPr>
        <p:txBody>
          <a:bodyPr/>
          <a:lstStyle/>
          <a:p>
            <a:r>
              <a:t>¿Hecho por niños?</a:t>
            </a:r>
          </a:p>
          <a:p>
            <a:r>
              <a:t>¿En lenguas originarias?</a:t>
            </a:r>
          </a:p>
        </p:txBody>
      </p:sp>
      <p:pic>
        <p:nvPicPr>
          <p:cNvPr id="135" name="logoCinematequio sin borde.png" descr="logoCinematequio sin bord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51609" y="9391454"/>
            <a:ext cx="2543008" cy="2534209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Grabación del cortometraje “Sundo’o, la leyenda de Jamiltepec”.…"/>
          <p:cNvSpPr txBox="1"/>
          <p:nvPr/>
        </p:nvSpPr>
        <p:spPr>
          <a:xfrm>
            <a:off x="15544227" y="448408"/>
            <a:ext cx="8658646" cy="1197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>
                <a:solidFill>
                  <a:srgbClr val="FFFFFF"/>
                </a:solidFill>
              </a:defRPr>
            </a:pPr>
            <a:r>
              <a:t>Grabación del cortometraje “Sundo’o, la leyenda de Jamiltepec”. </a:t>
            </a:r>
          </a:p>
          <a:p>
            <a:pPr algn="l">
              <a:defRPr sz="2400">
                <a:solidFill>
                  <a:srgbClr val="FFFFFF"/>
                </a:solidFill>
              </a:defRPr>
            </a:pPr>
            <a:r>
              <a:t> XV Aniversario de la Dirección de Educación Indígena e Oaxaca, 2014.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Otras colaboracio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Otras colaboraciones</a:t>
            </a:r>
          </a:p>
        </p:txBody>
      </p:sp>
      <p:sp>
        <p:nvSpPr>
          <p:cNvPr id="214" name="Campamento Audiovisual Itinerante: Talleres de cine comunitario para niños. Santa María Albarradas y San Juan Evangelista Analco, Oaxaca, 2018 y 2019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/>
              <a:t>Campamento Audiovisual Itinerante</a:t>
            </a:r>
            <a:r>
              <a:t>: Talleres de cine comunitario para niños. Santa María Albarradas y San Juan Evangelista Analco, Oaxaca, 2018 y 2019. </a:t>
            </a:r>
          </a:p>
          <a:p>
            <a:r>
              <a:rPr b="1"/>
              <a:t>Festival de Cine y Video Indígena de Morelia</a:t>
            </a:r>
            <a:r>
              <a:t> (15 aniversario), Santa Clara del Cobre, Michoacán, 2019. </a:t>
            </a:r>
          </a:p>
          <a:p>
            <a:r>
              <a:rPr b="1"/>
              <a:t>Festival del Tzentzontle</a:t>
            </a:r>
            <a:r>
              <a:t>. Yautepec, Morelos, 2013 y 2014. </a:t>
            </a:r>
          </a:p>
          <a:p>
            <a:r>
              <a:rPr b="1"/>
              <a:t>Encuentro de Creadores del Mundo Maya</a:t>
            </a:r>
            <a:r>
              <a:t>. Mérida, Yucatán, 2014. </a:t>
            </a:r>
          </a:p>
        </p:txBody>
      </p:sp>
      <p:pic>
        <p:nvPicPr>
          <p:cNvPr id="215" name="76434383-8f5d-461d-92b2-8f5dc7a85dc4.jpg" descr="76434383-8f5d-461d-92b2-8f5dc7a85dc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9924" y="3046805"/>
            <a:ext cx="13626620" cy="76223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onclusio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Conclusiones</a:t>
            </a:r>
          </a:p>
        </p:txBody>
      </p:sp>
      <p:grpSp>
        <p:nvGrpSpPr>
          <p:cNvPr id="220" name="IMG_5821.jpeg"/>
          <p:cNvGrpSpPr/>
          <p:nvPr/>
        </p:nvGrpSpPr>
        <p:grpSpPr>
          <a:xfrm>
            <a:off x="13173272" y="-168984"/>
            <a:ext cx="11350736" cy="7617261"/>
            <a:chOff x="0" y="0"/>
            <a:chExt cx="11350734" cy="7617259"/>
          </a:xfrm>
        </p:grpSpPr>
        <p:pic>
          <p:nvPicPr>
            <p:cNvPr id="219" name="IMG_5821.jpeg" descr="IMG_5821.jpeg"/>
            <p:cNvPicPr>
              <a:picLocks noChangeAspect="1"/>
            </p:cNvPicPr>
            <p:nvPr/>
          </p:nvPicPr>
          <p:blipFill>
            <a:blip r:embed="rId2"/>
            <a:srcRect b="13065"/>
            <a:stretch>
              <a:fillRect/>
            </a:stretch>
          </p:blipFill>
          <p:spPr>
            <a:xfrm>
              <a:off x="165100" y="114300"/>
              <a:ext cx="11020535" cy="718546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8" name="IMG_5821.jpeg" descr="IMG_5821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11350736" cy="7617260"/>
            </a:xfrm>
            <a:prstGeom prst="rect">
              <a:avLst/>
            </a:prstGeom>
            <a:effectLst/>
          </p:spPr>
        </p:pic>
      </p:grpSp>
      <p:grpSp>
        <p:nvGrpSpPr>
          <p:cNvPr id="223" name="vlcsnap-2019-08-08-20h42m11s578.png"/>
          <p:cNvGrpSpPr/>
          <p:nvPr/>
        </p:nvGrpSpPr>
        <p:grpSpPr>
          <a:xfrm rot="360000">
            <a:off x="12595424" y="6471057"/>
            <a:ext cx="11511432" cy="6721243"/>
            <a:chOff x="0" y="0"/>
            <a:chExt cx="11511430" cy="6721242"/>
          </a:xfrm>
        </p:grpSpPr>
        <p:pic>
          <p:nvPicPr>
            <p:cNvPr id="222" name="vlcsnap-2019-08-08-20h42m11s578.png" descr="vlcsnap-2019-08-08-20h42m11s578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099" y="114300"/>
              <a:ext cx="11181232" cy="62894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1" name="vlcsnap-2019-08-08-20h42m11s578.png" descr="vlcsnap-2019-08-08-20h42m11s578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1511431" cy="6721243"/>
            </a:xfrm>
            <a:prstGeom prst="rect">
              <a:avLst/>
            </a:prstGeom>
            <a:effectLst/>
          </p:spPr>
        </p:pic>
      </p:grpSp>
      <p:grpSp>
        <p:nvGrpSpPr>
          <p:cNvPr id="226" name="vlcsnap-2019-08-08-20h44m10s075.png"/>
          <p:cNvGrpSpPr/>
          <p:nvPr/>
        </p:nvGrpSpPr>
        <p:grpSpPr>
          <a:xfrm rot="20836278">
            <a:off x="-1008670" y="7181313"/>
            <a:ext cx="16586201" cy="9575801"/>
            <a:chOff x="0" y="0"/>
            <a:chExt cx="16586200" cy="9575800"/>
          </a:xfrm>
        </p:grpSpPr>
        <p:pic>
          <p:nvPicPr>
            <p:cNvPr id="225" name="vlcsnap-2019-08-08-20h44m10s075.png" descr="vlcsnap-2019-08-08-20h44m10s07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099" y="114299"/>
              <a:ext cx="16256001" cy="91440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4" name="vlcsnap-2019-08-08-20h44m10s075.png" descr="vlcsnap-2019-08-08-20h44m10s075.png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-1"/>
              <a:ext cx="16586201" cy="9575801"/>
            </a:xfrm>
            <a:prstGeom prst="rect">
              <a:avLst/>
            </a:prstGeom>
            <a:effectLst/>
          </p:spPr>
        </p:pic>
      </p:grpSp>
      <p:grpSp>
        <p:nvGrpSpPr>
          <p:cNvPr id="229" name="Hotu Matu'a 02.jpeg"/>
          <p:cNvGrpSpPr/>
          <p:nvPr/>
        </p:nvGrpSpPr>
        <p:grpSpPr>
          <a:xfrm rot="21240000">
            <a:off x="4570262" y="-4213"/>
            <a:ext cx="9084846" cy="5356289"/>
            <a:chOff x="0" y="0"/>
            <a:chExt cx="9084844" cy="5356287"/>
          </a:xfrm>
        </p:grpSpPr>
        <p:pic>
          <p:nvPicPr>
            <p:cNvPr id="228" name="Hotu Matu'a 02.jpeg" descr="Hotu Matu'a 02.jpe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5100" y="114300"/>
              <a:ext cx="8754645" cy="49244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7" name="Hotu Matu'a 02.jpeg" descr="Hotu Matu'a 02.jpeg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9084845" cy="5356288"/>
            </a:xfrm>
            <a:prstGeom prst="rect">
              <a:avLst/>
            </a:prstGeom>
            <a:effectLst/>
          </p:spPr>
        </p:pic>
      </p:grpSp>
      <p:grpSp>
        <p:nvGrpSpPr>
          <p:cNvPr id="232" name="DSC_0021 (5).jpg"/>
          <p:cNvGrpSpPr/>
          <p:nvPr/>
        </p:nvGrpSpPr>
        <p:grpSpPr>
          <a:xfrm rot="240000">
            <a:off x="-4397260" y="-1349988"/>
            <a:ext cx="11034610" cy="7565286"/>
            <a:chOff x="0" y="0"/>
            <a:chExt cx="11034608" cy="7565284"/>
          </a:xfrm>
        </p:grpSpPr>
        <p:pic>
          <p:nvPicPr>
            <p:cNvPr id="231" name="DSC_0021 (5).jpg" descr="DSC_0021 (5)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5100" y="114300"/>
              <a:ext cx="10704409" cy="71334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0" name="DSC_0021 (5).jpg" descr="DSC_0021 (5).jpg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11034609" cy="756528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El cine es una herramienta poderosa para coadyuvar al fortalecimiento y difusión de las culturas y lenguas originaria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08000" indent="-508000" defTabSz="660400">
              <a:spcBef>
                <a:spcPts val="4700"/>
              </a:spcBef>
              <a:defRPr sz="4000"/>
            </a:pPr>
            <a:r>
              <a:t>El cine es una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herramienta poderosa</a:t>
            </a:r>
            <a:r>
              <a:t> para coadyuvar al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fortalecimiento y difusión de las culturas y lenguas originarias</a:t>
            </a:r>
            <a:r>
              <a:t>. </a:t>
            </a:r>
          </a:p>
          <a:p>
            <a:pPr marL="508000" indent="-508000" defTabSz="660400">
              <a:spcBef>
                <a:spcPts val="4700"/>
              </a:spcBef>
              <a:defRPr sz="4000"/>
            </a:pPr>
            <a:r>
              <a:t>La participación comunitaria es capaz de generar procesos de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creación desde su propio contexto</a:t>
            </a:r>
            <a:r>
              <a:t>, sin importar la aparente complejidad técnica. </a:t>
            </a:r>
          </a:p>
          <a:p>
            <a:pPr marL="508000" indent="-508000" defTabSz="660400">
              <a:spcBef>
                <a:spcPts val="4700"/>
              </a:spcBef>
              <a:defRPr sz="4000"/>
            </a:pPr>
            <a:r>
              <a:t>La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riqueza de los relatos</a:t>
            </a:r>
            <a:r>
              <a:t> de las comunidades es muy basto y aún poco valorados como inspiración para la producción cinematográfica.   </a:t>
            </a:r>
          </a:p>
          <a:p>
            <a:pPr marL="508000" indent="-508000" defTabSz="660400">
              <a:spcBef>
                <a:spcPts val="4700"/>
              </a:spcBef>
              <a:defRPr sz="4000"/>
            </a:pPr>
            <a:r>
              <a:t>A la niñez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le gusta conocer historias</a:t>
            </a:r>
            <a:r>
              <a:t> sin importar el idioma en el que se hablen;  les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divierte y motiva </a:t>
            </a:r>
            <a:r>
              <a:t>ver las suyas propias en la pantalla. </a:t>
            </a:r>
          </a:p>
          <a:p>
            <a:pPr marL="508000" indent="-508000" defTabSz="660400">
              <a:spcBef>
                <a:spcPts val="4700"/>
              </a:spcBef>
              <a:defRPr sz="4000"/>
            </a:pPr>
            <a:r>
              <a:t>El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hablar una lengua originaria es un privilegio</a:t>
            </a:r>
            <a:r>
              <a:t> en el contexto de los talleres: los protagonistas son, generalmente,  quienes dominan su lengua materna. </a:t>
            </a:r>
          </a:p>
          <a:p>
            <a:pPr marL="508000" indent="-508000" defTabSz="660400">
              <a:spcBef>
                <a:spcPts val="4700"/>
              </a:spcBef>
              <a:defRPr sz="4000"/>
            </a:pPr>
            <a:r>
              <a:t>La situación en Chile y México se percibe similar: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creciente monolingüismo y aculturación</a:t>
            </a:r>
            <a:r>
              <a:t> que pone a las lenguas y culturas originarias en riesgo (Valparaíso y Rapa Nui). En Brasil, sin embargo, la totalidad de los niños con quienes trabajamos son bilingües. 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DSC_9590.jpg" descr="DSC_9590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2265" t="10875" r="2265" b="806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37" name="logoCinematequio sin borde.png" descr="logoCinematequio sin bord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95396" y="10655170"/>
            <a:ext cx="2793140" cy="2783474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¡Gracias!"/>
          <p:cNvSpPr txBox="1"/>
          <p:nvPr/>
        </p:nvSpPr>
        <p:spPr>
          <a:xfrm>
            <a:off x="2093062" y="11293247"/>
            <a:ext cx="6405793" cy="1507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100">
                <a:solidFill>
                  <a:schemeClr val="accent3">
                    <a:hueOff val="64570"/>
                    <a:satOff val="16327"/>
                    <a:lumOff val="16686"/>
                  </a:schemeClr>
                </a:solidFill>
                <a:effectLst>
                  <a:outerShdw blurRad="12700" dist="63500" dir="3289969" rotWithShape="0">
                    <a:srgbClr val="000000">
                      <a:alpha val="74000"/>
                    </a:srgbClr>
                  </a:outerShdw>
                </a:effectLst>
                <a:latin typeface="KonsensExtrabold"/>
                <a:ea typeface="KonsensExtrabold"/>
                <a:cs typeface="KonsensExtrabold"/>
                <a:sym typeface="KonsensExtrabold"/>
              </a:defRPr>
            </a:lvl1pPr>
          </a:lstStyle>
          <a:p>
            <a:r>
              <a:t>¡Gracias! </a:t>
            </a:r>
          </a:p>
        </p:txBody>
      </p:sp>
      <p:sp>
        <p:nvSpPr>
          <p:cNvPr id="239" name="fb.me/CinemaTequio"/>
          <p:cNvSpPr txBox="1"/>
          <p:nvPr/>
        </p:nvSpPr>
        <p:spPr>
          <a:xfrm>
            <a:off x="17032657" y="11618001"/>
            <a:ext cx="6379211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1">
                    <a:satOff val="20231"/>
                    <a:lumOff val="-16526"/>
                  </a:schemeClr>
                </a:solidFill>
                <a:effectLst>
                  <a:outerShdw blurRad="12700" dist="63500" dir="1437597" rotWithShape="0">
                    <a:srgbClr val="000000">
                      <a:alpha val="71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fb.me/CinemaTequio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artimos de identificar el potencial del cine como: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Partimos de identificar el potencial del cine como: </a:t>
            </a:r>
          </a:p>
        </p:txBody>
      </p:sp>
      <p:sp>
        <p:nvSpPr>
          <p:cNvPr id="139" name="Difusor de información (¡y desinformación!).…"/>
          <p:cNvSpPr txBox="1">
            <a:spLocks noGrp="1"/>
          </p:cNvSpPr>
          <p:nvPr>
            <p:ph type="body" idx="1"/>
          </p:nvPr>
        </p:nvSpPr>
        <p:spPr>
          <a:xfrm>
            <a:off x="1066800" y="3124200"/>
            <a:ext cx="14725240" cy="9372600"/>
          </a:xfrm>
          <a:prstGeom prst="rect">
            <a:avLst/>
          </a:prstGeom>
        </p:spPr>
        <p:txBody>
          <a:bodyPr/>
          <a:lstStyle/>
          <a:p>
            <a:r>
              <a:rPr dirty="0"/>
              <a:t>Difusor de información (¡y desinformación!)</a:t>
            </a:r>
          </a:p>
          <a:p>
            <a:r>
              <a:rPr dirty="0"/>
              <a:t>Promotor de formas de vida y generador de aspiraciones. </a:t>
            </a:r>
          </a:p>
          <a:p>
            <a:r>
              <a:rPr dirty="0"/>
              <a:t>Fomentador de prestigio: los “buenos” y los “malos”.  </a:t>
            </a:r>
          </a:p>
          <a:p>
            <a:r>
              <a:rPr dirty="0"/>
              <a:t>La historia se cuenta de acuerdo con el contexto e intereses de quien la produce. </a:t>
            </a:r>
          </a:p>
        </p:txBody>
      </p:sp>
      <p:pic>
        <p:nvPicPr>
          <p:cNvPr id="140" name="logoCinematequio sin borde.png" descr="logoCinematequio sin bord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764250" y="739224"/>
            <a:ext cx="1677770" cy="1671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83f.jpg" descr="83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645" y="3232149"/>
            <a:ext cx="6400801" cy="9156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hqdefault.jpg" descr="hqdefault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2908" b="2908"/>
          <a:stretch>
            <a:fillRect/>
          </a:stretch>
        </p:blipFill>
        <p:spPr>
          <a:xfrm>
            <a:off x="16069572" y="8300298"/>
            <a:ext cx="7569201" cy="5346701"/>
          </a:xfrm>
          <a:prstGeom prst="rect">
            <a:avLst/>
          </a:prstGeom>
        </p:spPr>
      </p:pic>
      <p:pic>
        <p:nvPicPr>
          <p:cNvPr id="144" name="iu.jpeg" descr="iu.jpeg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l="1881" r="18486"/>
          <a:stretch>
            <a:fillRect/>
          </a:stretch>
        </p:blipFill>
        <p:spPr>
          <a:xfrm>
            <a:off x="16069572" y="2507104"/>
            <a:ext cx="7569201" cy="5346701"/>
          </a:xfrm>
          <a:prstGeom prst="rect">
            <a:avLst/>
          </a:prstGeom>
        </p:spPr>
      </p:pic>
      <p:pic>
        <p:nvPicPr>
          <p:cNvPr id="145" name="aztlan4aw.jpg" descr="aztlan4aw.jpg"/>
          <p:cNvPicPr>
            <a:picLocks noChangeAspect="1"/>
          </p:cNvPicPr>
          <p:nvPr/>
        </p:nvPicPr>
        <p:blipFill>
          <a:blip r:embed="rId4"/>
          <a:srcRect b="39378"/>
          <a:stretch>
            <a:fillRect/>
          </a:stretch>
        </p:blipFill>
        <p:spPr>
          <a:xfrm>
            <a:off x="745227" y="8187929"/>
            <a:ext cx="14480319" cy="5481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hiddenfortress62.jpg" descr="hiddenfortress6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756" y="2323016"/>
            <a:ext cx="14449324" cy="5731566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Inspiración:…"/>
          <p:cNvSpPr txBox="1">
            <a:spLocks noGrp="1"/>
          </p:cNvSpPr>
          <p:nvPr>
            <p:ph type="body" sz="quarter" idx="1"/>
          </p:nvPr>
        </p:nvSpPr>
        <p:spPr>
          <a:xfrm>
            <a:off x="974305" y="549143"/>
            <a:ext cx="14579601" cy="1320801"/>
          </a:xfrm>
          <a:prstGeom prst="rect">
            <a:avLst/>
          </a:prstGeom>
        </p:spPr>
        <p:txBody>
          <a:bodyPr/>
          <a:lstStyle/>
          <a:p>
            <a:pPr>
              <a:defRPr sz="4400"/>
            </a:pPr>
            <a:r>
              <a:t>Inspiración: </a:t>
            </a:r>
          </a:p>
          <a:p>
            <a:r>
              <a:t>Akira </a:t>
            </a:r>
            <a:r>
              <a:rPr b="1"/>
              <a:t>Kurosawa</a:t>
            </a:r>
            <a:r>
              <a:t> / Rafael </a:t>
            </a:r>
            <a:r>
              <a:rPr b="1"/>
              <a:t>Corkidi</a:t>
            </a:r>
            <a:r>
              <a:t> / Tsui</a:t>
            </a:r>
            <a:r>
              <a:rPr b="1"/>
              <a:t> Hark</a:t>
            </a:r>
            <a:r>
              <a:t> / Juan </a:t>
            </a:r>
            <a:r>
              <a:rPr b="1"/>
              <a:t>Mora Catlett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vlcsnap-2010-05-03-22h58m55s53.jpg" descr="vlcsnap-2010-05-03-22h58m55s53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1833" b="11833"/>
          <a:stretch>
            <a:fillRect/>
          </a:stretch>
        </p:blipFill>
        <p:spPr>
          <a:xfrm>
            <a:off x="0" y="0"/>
            <a:ext cx="24384000" cy="10680700"/>
          </a:xfrm>
          <a:prstGeom prst="rect">
            <a:avLst/>
          </a:prstGeom>
        </p:spPr>
      </p:pic>
      <p:sp>
        <p:nvSpPr>
          <p:cNvPr id="150" name="Figuras en la niebl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Figuras en la niebla</a:t>
            </a:r>
          </a:p>
        </p:txBody>
      </p:sp>
      <p:sp>
        <p:nvSpPr>
          <p:cNvPr id="151" name="San José Tenango / Huautla de Jiménez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San José Tenango / Huautla de Jiménez</a:t>
            </a:r>
          </a:p>
        </p:txBody>
      </p:sp>
      <p:pic>
        <p:nvPicPr>
          <p:cNvPr id="152" name="logoCinematequio sin borde.png" descr="logoCinematequio sin bord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3245" y="8754856"/>
            <a:ext cx="1677770" cy="16719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n" descr="Imagen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DSC_0281 (2).jpg" descr="DSC_0281 (2)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33846" r="6848"/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</p:spPr>
      </p:pic>
      <p:sp>
        <p:nvSpPr>
          <p:cNvPr id="157" name="Hasta la fecha, “Figuras en la niebla” permanece inconclusa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  <a:r>
              <a:t>Hasta la fecha, “Figuras en la niebla” permanece inconclusa. </a:t>
            </a:r>
          </a:p>
          <a:p>
            <a:pPr marL="0" indent="0">
              <a:buSzTx/>
              <a:buFontTx/>
              <a:buNone/>
              <a:defRPr b="1"/>
            </a:pPr>
            <a:r>
              <a:t>…</a:t>
            </a:r>
          </a:p>
          <a:p>
            <a:pPr marL="0" indent="0">
              <a:buSzTx/>
              <a:buFontTx/>
              <a:buNone/>
              <a:defRPr b="1"/>
            </a:pPr>
            <a:endParaRPr/>
          </a:p>
          <a:p>
            <a:pPr marL="0" indent="0">
              <a:buSzTx/>
              <a:buFontTx/>
              <a:buNone/>
              <a:defRPr b="1"/>
            </a:pPr>
            <a:endParaRPr/>
          </a:p>
          <a:p>
            <a:pPr marL="0" indent="0">
              <a:buSzTx/>
              <a:buFontTx/>
              <a:buNone/>
              <a:defRPr b="1"/>
            </a:pPr>
            <a:r>
              <a:t>PERO</a:t>
            </a:r>
          </a:p>
          <a:p>
            <a:pPr marL="0" indent="0">
              <a:buSzTx/>
              <a:buFontTx/>
              <a:buNone/>
            </a:pPr>
            <a:r>
              <a:t>¡Consolidamos la metodología de talleres de cine comunitario para niños!</a:t>
            </a:r>
          </a:p>
          <a:p>
            <a:pPr marL="0" indent="0">
              <a:buSzTx/>
              <a:buFontTx/>
              <a:buNone/>
            </a:pPr>
            <a:r>
              <a:rPr b="1"/>
              <a:t>2014</a:t>
            </a:r>
            <a:r>
              <a:t>: La Dirección de Educación Indígena de Oaxaca cumple 15 años y comienza un gran proyecto:</a:t>
            </a:r>
          </a:p>
        </p:txBody>
      </p:sp>
      <p:pic>
        <p:nvPicPr>
          <p:cNvPr id="158" name="logoCinematequio sin borde.png" descr="logoCinematequio sin bord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4310" y="741275"/>
            <a:ext cx="1677771" cy="1671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G_2924 (1).jpeg" descr="IMG_2924 (1).jpe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b="5816"/>
          <a:stretch>
            <a:fillRect/>
          </a:stretch>
        </p:blipFill>
        <p:spPr>
          <a:xfrm>
            <a:off x="16014700" y="6502400"/>
            <a:ext cx="7569200" cy="5346700"/>
          </a:xfrm>
          <a:prstGeom prst="rect">
            <a:avLst/>
          </a:prstGeom>
        </p:spPr>
      </p:pic>
      <p:pic>
        <p:nvPicPr>
          <p:cNvPr id="161" name="DSC_0244.jpeg" descr="DSC_0244.jpeg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l="3579" r="2079"/>
          <a:stretch>
            <a:fillRect/>
          </a:stretch>
        </p:blipFill>
        <p:spPr>
          <a:xfrm>
            <a:off x="16014700" y="709206"/>
            <a:ext cx="7569200" cy="5346701"/>
          </a:xfrm>
          <a:prstGeom prst="rect">
            <a:avLst/>
          </a:prstGeom>
        </p:spPr>
      </p:pic>
      <p:pic>
        <p:nvPicPr>
          <p:cNvPr id="162" name="10433783_724661860924825_1079532360278582321_n.jpg" descr="10433783_724661860924825_1079532360278582321_n.jpg"/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r="1824"/>
          <a:stretch>
            <a:fillRect/>
          </a:stretch>
        </p:blipFill>
        <p:spPr>
          <a:xfrm>
            <a:off x="977900" y="713695"/>
            <a:ext cx="14579600" cy="11137901"/>
          </a:xfrm>
          <a:prstGeom prst="rect">
            <a:avLst/>
          </a:prstGeom>
        </p:spPr>
      </p:pic>
      <p:sp>
        <p:nvSpPr>
          <p:cNvPr id="163" name="24 cortometrajes realizados por todo el estado de Oaxaca, la mayoría en lenguas originarias.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24 cortometrajes realizados por todo el estado de Oaxaca, la mayoría en lenguas originarias. </a:t>
            </a:r>
          </a:p>
        </p:txBody>
      </p:sp>
      <p:pic>
        <p:nvPicPr>
          <p:cNvPr id="164" name="logoCinematequio sin borde.png" descr="logoCinematequio sin bord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282171" y="12004960"/>
            <a:ext cx="1677771" cy="16719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vlcsnap-2017-10-26-21h29m28s135.png" descr="vlcsnap-2017-10-26-21h29m28s135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10184" r="10184"/>
          <a:stretch>
            <a:fillRect/>
          </a:stretch>
        </p:blipFill>
        <p:spPr>
          <a:xfrm>
            <a:off x="16014700" y="6502400"/>
            <a:ext cx="7569200" cy="5346700"/>
          </a:xfrm>
          <a:prstGeom prst="rect">
            <a:avLst/>
          </a:prstGeom>
        </p:spPr>
      </p:pic>
      <p:pic>
        <p:nvPicPr>
          <p:cNvPr id="167" name="IMG_3330.jpeg" descr="IMG_3330.jpeg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b="5816"/>
          <a:stretch>
            <a:fillRect/>
          </a:stretch>
        </p:blipFill>
        <p:spPr>
          <a:xfrm>
            <a:off x="16014700" y="709206"/>
            <a:ext cx="7569200" cy="5346701"/>
          </a:xfrm>
          <a:prstGeom prst="rect">
            <a:avLst/>
          </a:prstGeom>
        </p:spPr>
      </p:pic>
      <p:pic>
        <p:nvPicPr>
          <p:cNvPr id="168" name="IMG_3376.jpg" descr="IMG_3376.jpg"/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l="912" r="912"/>
          <a:stretch>
            <a:fillRect/>
          </a:stretch>
        </p:blipFill>
        <p:spPr>
          <a:xfrm>
            <a:off x="977900" y="713695"/>
            <a:ext cx="14579600" cy="11137901"/>
          </a:xfrm>
          <a:prstGeom prst="rect">
            <a:avLst/>
          </a:prstGeom>
        </p:spPr>
      </p:pic>
      <p:pic>
        <p:nvPicPr>
          <p:cNvPr id="169" name="logoCinematequio sin borde.png" descr="logoCinematequio sin bord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8960703" y="12004960"/>
            <a:ext cx="1677770" cy="16719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768</Words>
  <Application>Microsoft Office PowerPoint</Application>
  <PresentationFormat>Personalizado</PresentationFormat>
  <Paragraphs>58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Helvetica</vt:lpstr>
      <vt:lpstr>Helvetica Neue</vt:lpstr>
      <vt:lpstr>Helvetica Neue Light</vt:lpstr>
      <vt:lpstr>Helvetica Neue Medium</vt:lpstr>
      <vt:lpstr>KonsensExtrabold</vt:lpstr>
      <vt:lpstr>ModernPortfolio</vt:lpstr>
      <vt:lpstr>Experiencias de cine comunitario para el fortalecimiento de la lengua e identidad de pueblos originarios. </vt:lpstr>
      <vt:lpstr>¿Cine comunitario?</vt:lpstr>
      <vt:lpstr>Partimos de identificar el potencial del cine como: </vt:lpstr>
      <vt:lpstr>Presentación de PowerPoint</vt:lpstr>
      <vt:lpstr>Figuras en la niebla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IberCultura Viva: la experiencia internacional</vt:lpstr>
      <vt:lpstr>Presentación de PowerPoint</vt:lpstr>
      <vt:lpstr>Presentación de PowerPoint</vt:lpstr>
      <vt:lpstr>Presentación de PowerPoint</vt:lpstr>
      <vt:lpstr>Presentación de PowerPoint</vt:lpstr>
      <vt:lpstr>Acayucan, Veracruz, 2019:  del zoque-popoluca al nuṅtanjɨyi’</vt:lpstr>
      <vt:lpstr>Presentación de PowerPoint</vt:lpstr>
      <vt:lpstr>Iniciativas comunitarias</vt:lpstr>
      <vt:lpstr>Otras colaboraciones</vt:lpstr>
      <vt:lpstr>Conclusiones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Experiencias de cine comunitario para el fortalecimiento de la lengua e identidad de pueblos originarios.</dc:title>
  <dc:creator>Itzel Vargas</dc:creator>
  <cp:lastModifiedBy>Usuario </cp:lastModifiedBy>
  <cp:revision>2</cp:revision>
  <dcterms:modified xsi:type="dcterms:W3CDTF">2020-02-25T05:14:41Z</dcterms:modified>
</cp:coreProperties>
</file>