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62" r:id="rId4"/>
    <p:sldId id="258" r:id="rId5"/>
    <p:sldId id="272" r:id="rId6"/>
    <p:sldId id="259" r:id="rId7"/>
    <p:sldId id="261" r:id="rId8"/>
    <p:sldId id="271" r:id="rId9"/>
    <p:sldId id="277" r:id="rId10"/>
    <p:sldId id="265" r:id="rId11"/>
    <p:sldId id="266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25109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3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18520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1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0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9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19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46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E5789C1-3FB7-4610-BA14-1345FBAE28ED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84F440-5F1C-4B49-9E1A-76448AD20EDB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02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3218" y="928254"/>
            <a:ext cx="8991600" cy="189807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Los </a:t>
            </a:r>
            <a:r>
              <a:rPr lang="es-ES" sz="3600" dirty="0"/>
              <a:t>registros etnográficos tempranos y su aporte al proceso de revitalización de la lengua mapuche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5194" y="3505200"/>
            <a:ext cx="6801612" cy="2466109"/>
          </a:xfrm>
        </p:spPr>
        <p:txBody>
          <a:bodyPr>
            <a:normAutofit/>
          </a:bodyPr>
          <a:lstStyle/>
          <a:p>
            <a:r>
              <a:rPr lang="es-ES" dirty="0" smtClean="0"/>
              <a:t>Fernando </a:t>
            </a:r>
            <a:r>
              <a:rPr lang="es-ES" dirty="0" err="1" smtClean="0"/>
              <a:t>Wittig</a:t>
            </a:r>
            <a:r>
              <a:rPr lang="es-ES" dirty="0" smtClean="0"/>
              <a:t> González</a:t>
            </a:r>
          </a:p>
          <a:p>
            <a:r>
              <a:rPr lang="es-ES" dirty="0" smtClean="0"/>
              <a:t>Universidad Católica de Temuco - Chile</a:t>
            </a:r>
          </a:p>
          <a:p>
            <a:r>
              <a:rPr lang="es-ES" dirty="0"/>
              <a:t>CONGRESO INTERNACIONAL DE LENGUAS INDÍGENAS EN RIESGO</a:t>
            </a:r>
          </a:p>
          <a:p>
            <a:r>
              <a:rPr lang="es-ES" dirty="0"/>
              <a:t>25 y 26 de febrero de 2019, </a:t>
            </a:r>
            <a:r>
              <a:rPr lang="es-ES" dirty="0" smtClean="0"/>
              <a:t>CDMX</a:t>
            </a:r>
          </a:p>
          <a:p>
            <a:endParaRPr lang="es-ES" dirty="0"/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Micro-aprendizajes </a:t>
            </a:r>
            <a:r>
              <a:rPr lang="es-ES" sz="3600" dirty="0" smtClean="0"/>
              <a:t>posibles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99309" y="1468582"/>
            <a:ext cx="10105303" cy="444264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Diferencias dialectales y sistemas de escritura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Unidades léxicas básicas en usos “más complejos”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Marcadores de discurso (narrativos)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Unidades morfológicas básicas en uso (persona, negación, otras)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Morfemas asociados al discurso narrativo: -(ü)</a:t>
            </a:r>
            <a:r>
              <a:rPr lang="es-ES" dirty="0" err="1" smtClean="0"/>
              <a:t>rke</a:t>
            </a:r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La importancia del discurso directo y sus fórmulas introductorias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La incorporación de préstamos hispanos como fenómeno propio del contacto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Elementos de la historia y el conocimiento mapuche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Lectura crítica o al menos “sospechosa” de la traducción oficial</a:t>
            </a:r>
          </a:p>
          <a:p>
            <a:pPr marL="457200" indent="-457200">
              <a:buFont typeface="+mj-lt"/>
              <a:buAutoNum type="arabicPeriod"/>
            </a:pPr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434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Micro-aprendizajes </a:t>
            </a:r>
            <a:r>
              <a:rPr lang="es-ES" sz="3600" dirty="0" smtClean="0"/>
              <a:t>posibles (II)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20982"/>
            <a:ext cx="9601200" cy="424641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Notación fonética de “rasgos distintivos” de la lengua y las variaciones dialectales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Práctica de la lectura y dramatización en voz alta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Recursos de recurrencia textual (participantes</a:t>
            </a:r>
            <a:r>
              <a:rPr lang="es-ES" dirty="0"/>
              <a:t>, objetos, lugares, etc</a:t>
            </a:r>
            <a:r>
              <a:rPr lang="es-ES" dirty="0" smtClean="0"/>
              <a:t>.)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Análisis morfológico para </a:t>
            </a:r>
            <a:r>
              <a:rPr lang="es-ES" dirty="0"/>
              <a:t>la consulta </a:t>
            </a:r>
            <a:r>
              <a:rPr lang="es-ES" dirty="0" smtClean="0"/>
              <a:t>léxica (ensayo-error)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Expresiones léxico-gramaticales en desuso o de baja frecuencia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Reconocer y expresar el argumento central e ideas secundarias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Elementos de la historia y conocimiento mapuche, considerando información textual, inferencial y conocimientos previos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Evaluar la traducción oficial y proponer alternativas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975" y="1000125"/>
            <a:ext cx="649605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/>
              <a:t>MAPUZUGUN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9818" y="1343891"/>
            <a:ext cx="10534794" cy="4567331"/>
          </a:xfrm>
        </p:spPr>
        <p:txBody>
          <a:bodyPr/>
          <a:lstStyle/>
          <a:p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DIVERSOS FACTORES DE RIESGO, </a:t>
            </a:r>
          </a:p>
          <a:p>
            <a:pPr algn="ctr"/>
            <a:r>
              <a:rPr lang="es-ES" dirty="0" smtClean="0"/>
              <a:t>PERO</a:t>
            </a:r>
          </a:p>
          <a:p>
            <a:pPr algn="ctr"/>
            <a:r>
              <a:rPr lang="es-ES" dirty="0" smtClean="0"/>
              <a:t>MÚLTIPLES AGENTES REVITALIZADORES:</a:t>
            </a:r>
          </a:p>
          <a:p>
            <a:pPr algn="ctr"/>
            <a:r>
              <a:rPr lang="es-ES" dirty="0" smtClean="0"/>
              <a:t>Escuela – EIB</a:t>
            </a:r>
          </a:p>
          <a:p>
            <a:pPr algn="ctr"/>
            <a:r>
              <a:rPr lang="es-ES" dirty="0" smtClean="0"/>
              <a:t>Cursos y Talleres de Lengua</a:t>
            </a:r>
          </a:p>
          <a:p>
            <a:pPr algn="ctr"/>
            <a:r>
              <a:rPr lang="es-ES" dirty="0" smtClean="0"/>
              <a:t>Internados Lingüísticos</a:t>
            </a:r>
          </a:p>
          <a:p>
            <a:pPr algn="ctr"/>
            <a:r>
              <a:rPr lang="es-ES" dirty="0" smtClean="0"/>
              <a:t>Activismo Digital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13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70709"/>
          </a:xfrm>
        </p:spPr>
        <p:txBody>
          <a:bodyPr>
            <a:normAutofit/>
          </a:bodyPr>
          <a:lstStyle/>
          <a:p>
            <a:pPr algn="ctr"/>
            <a:r>
              <a:rPr lang="es-ES" sz="3600" dirty="0"/>
              <a:t>UCT – Vínculos con el Territorio</a:t>
            </a:r>
            <a:br>
              <a:rPr lang="es-ES" sz="3600" dirty="0"/>
            </a:b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42655" y="1745673"/>
            <a:ext cx="9661957" cy="4641271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Proyectos Institucionales y Programas Académicos promueven una </a:t>
            </a:r>
            <a:r>
              <a:rPr lang="es-ES" b="1" dirty="0" smtClean="0"/>
              <a:t>INTERCULTURALIDAD</a:t>
            </a:r>
            <a:r>
              <a:rPr lang="es-ES" dirty="0" smtClean="0"/>
              <a:t> de carácter </a:t>
            </a:r>
            <a:r>
              <a:rPr lang="es-ES" b="1" dirty="0" smtClean="0"/>
              <a:t>RELACIONAL</a:t>
            </a:r>
            <a:r>
              <a:rPr lang="es-ES" dirty="0" smtClean="0"/>
              <a:t> con énfasis en lo </a:t>
            </a:r>
            <a:r>
              <a:rPr lang="es-ES" b="1" dirty="0" smtClean="0"/>
              <a:t>INTERÉTNICO</a:t>
            </a:r>
          </a:p>
          <a:p>
            <a:endParaRPr lang="es-ES" dirty="0" smtClean="0"/>
          </a:p>
          <a:p>
            <a:r>
              <a:rPr lang="es-ES" dirty="0" smtClean="0"/>
              <a:t>Pedagogía Básica Intercultural en Contexto Mapuche</a:t>
            </a:r>
          </a:p>
          <a:p>
            <a:r>
              <a:rPr lang="es-ES" dirty="0" smtClean="0"/>
              <a:t>Licenciaturas relacionadas: Educación, Ciencias </a:t>
            </a:r>
            <a:r>
              <a:rPr lang="es-ES" dirty="0"/>
              <a:t>S</a:t>
            </a:r>
            <a:r>
              <a:rPr lang="es-ES" dirty="0" smtClean="0"/>
              <a:t>ociales, Lenguas</a:t>
            </a:r>
          </a:p>
          <a:p>
            <a:r>
              <a:rPr lang="es-ES" dirty="0" smtClean="0"/>
              <a:t>Diploma en Conocimiento Mapuche</a:t>
            </a:r>
          </a:p>
          <a:p>
            <a:r>
              <a:rPr lang="es-ES" dirty="0" smtClean="0"/>
              <a:t>Posgrados en Estudios Interculturales</a:t>
            </a:r>
          </a:p>
          <a:p>
            <a:pPr lvl="1"/>
            <a:r>
              <a:rPr lang="es-ES" dirty="0" smtClean="0"/>
              <a:t>- Lengua </a:t>
            </a:r>
            <a:r>
              <a:rPr lang="es-ES" dirty="0"/>
              <a:t>y Conocimiento Mapuche; </a:t>
            </a:r>
            <a:endParaRPr lang="es-ES" dirty="0" smtClean="0"/>
          </a:p>
          <a:p>
            <a:pPr lvl="1"/>
            <a:r>
              <a:rPr lang="es-ES" dirty="0" smtClean="0"/>
              <a:t>- Enfoques </a:t>
            </a:r>
            <a:r>
              <a:rPr lang="es-ES" dirty="0"/>
              <a:t>Metodológicos para el Estudio del Texto </a:t>
            </a:r>
            <a:r>
              <a:rPr lang="es-ES" dirty="0" smtClean="0"/>
              <a:t>Mapuche</a:t>
            </a:r>
          </a:p>
          <a:p>
            <a:pPr marL="457200" lvl="1" indent="0">
              <a:buNone/>
            </a:pPr>
            <a:endParaRPr lang="es-ES" dirty="0"/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59873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/>
              <a:t>¿Revitalización y textos etnográficos?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413165"/>
            <a:ext cx="9601200" cy="44542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Amplio repertorio de Géneros Discursivos y Variedades Dialectales</a:t>
            </a:r>
          </a:p>
          <a:p>
            <a:r>
              <a:rPr lang="es-ES" dirty="0" smtClean="0"/>
              <a:t>Estado y Continuidad de la Lengua</a:t>
            </a:r>
          </a:p>
          <a:p>
            <a:r>
              <a:rPr lang="es-ES" dirty="0" smtClean="0"/>
              <a:t>Base documental del conocimiento mapuche expresado en algunas de sus tradiciones discursivas</a:t>
            </a:r>
          </a:p>
          <a:p>
            <a:r>
              <a:rPr lang="es-ES" i="0" dirty="0" smtClean="0"/>
              <a:t>Escritura </a:t>
            </a:r>
            <a:r>
              <a:rPr lang="es-ES" i="0" dirty="0"/>
              <a:t>como complemento a la Memoria y al Discurso </a:t>
            </a:r>
            <a:r>
              <a:rPr lang="es-ES" i="0" dirty="0" smtClean="0"/>
              <a:t>Oral</a:t>
            </a:r>
          </a:p>
          <a:p>
            <a:r>
              <a:rPr lang="es-ES" dirty="0" smtClean="0"/>
              <a:t>Nuevos escenarios para la </a:t>
            </a:r>
            <a:r>
              <a:rPr lang="es-ES" dirty="0" err="1" smtClean="0"/>
              <a:t>Literacidad</a:t>
            </a:r>
            <a:r>
              <a:rPr lang="es-ES" dirty="0" smtClean="0"/>
              <a:t> en </a:t>
            </a:r>
            <a:r>
              <a:rPr lang="es-ES" dirty="0"/>
              <a:t>L</a:t>
            </a:r>
            <a:r>
              <a:rPr lang="es-ES" dirty="0" smtClean="0"/>
              <a:t>enguas </a:t>
            </a:r>
            <a:r>
              <a:rPr lang="es-ES" dirty="0"/>
              <a:t>I</a:t>
            </a:r>
            <a:r>
              <a:rPr lang="es-ES" dirty="0" smtClean="0"/>
              <a:t>ndígenas</a:t>
            </a:r>
          </a:p>
          <a:p>
            <a:r>
              <a:rPr lang="es-ES" i="0" dirty="0" smtClean="0"/>
              <a:t>Necesidad de implementar Estrategias de Mediación Lectora</a:t>
            </a:r>
            <a:endParaRPr lang="es-ES" i="0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40963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091" y="3823856"/>
            <a:ext cx="4461164" cy="253208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24" y="1080655"/>
            <a:ext cx="4179003" cy="497378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491" y="915461"/>
            <a:ext cx="5347854" cy="283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35182"/>
          </a:xfrm>
        </p:spPr>
        <p:txBody>
          <a:bodyPr>
            <a:normAutofit/>
          </a:bodyPr>
          <a:lstStyle/>
          <a:p>
            <a:pPr algn="ctr"/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20982"/>
            <a:ext cx="9601200" cy="4246418"/>
          </a:xfrm>
        </p:spPr>
        <p:txBody>
          <a:bodyPr>
            <a:normAutofit/>
          </a:bodyPr>
          <a:lstStyle/>
          <a:p>
            <a:pPr algn="ctr"/>
            <a:r>
              <a:rPr lang="es-CL" b="1" dirty="0"/>
              <a:t>Lenz</a:t>
            </a:r>
            <a:r>
              <a:rPr lang="es-CL" dirty="0"/>
              <a:t>: ESTUDIOS ARAUCANOS (1895-1897)</a:t>
            </a:r>
          </a:p>
          <a:p>
            <a:pPr algn="ctr"/>
            <a:r>
              <a:rPr lang="es-CL" b="1" dirty="0"/>
              <a:t>Augusta</a:t>
            </a:r>
            <a:r>
              <a:rPr lang="es-CL" dirty="0"/>
              <a:t>: LECTURAS ARAUCANAS (1910)</a:t>
            </a:r>
          </a:p>
          <a:p>
            <a:pPr algn="ctr"/>
            <a:r>
              <a:rPr lang="es-CL" b="1" dirty="0"/>
              <a:t>Guevara</a:t>
            </a:r>
            <a:r>
              <a:rPr lang="es-CL" dirty="0"/>
              <a:t>: FOLKOLRE ARAUCANO (1911)</a:t>
            </a:r>
          </a:p>
          <a:p>
            <a:pPr algn="ctr"/>
            <a:r>
              <a:rPr lang="es-CL" b="1" dirty="0"/>
              <a:t>Guevara</a:t>
            </a:r>
            <a:r>
              <a:rPr lang="es-CL" dirty="0"/>
              <a:t> - </a:t>
            </a:r>
            <a:r>
              <a:rPr lang="es-CL" b="1" dirty="0" err="1"/>
              <a:t>Manquilef</a:t>
            </a:r>
            <a:r>
              <a:rPr lang="es-CL" dirty="0"/>
              <a:t>: LAS ÚLTIMAS FAMILIAS ARAUCANAS (1912)</a:t>
            </a:r>
          </a:p>
          <a:p>
            <a:pPr algn="ctr"/>
            <a:r>
              <a:rPr lang="es-CL" b="1" dirty="0" err="1"/>
              <a:t>Manquilef</a:t>
            </a:r>
            <a:r>
              <a:rPr lang="es-CL" dirty="0"/>
              <a:t>: COMENTARIOS DEL PUEBLO ARAUCANO I y II (1911)</a:t>
            </a:r>
          </a:p>
          <a:p>
            <a:pPr algn="ctr"/>
            <a:r>
              <a:rPr lang="es-CL" b="1" dirty="0" smtClean="0"/>
              <a:t>Pascual </a:t>
            </a:r>
            <a:r>
              <a:rPr lang="es-CL" b="1" dirty="0"/>
              <a:t>Coña- </a:t>
            </a:r>
            <a:r>
              <a:rPr lang="es-CL" b="1" dirty="0" err="1"/>
              <a:t>Moesbach</a:t>
            </a:r>
            <a:r>
              <a:rPr lang="es-CL" b="1" dirty="0"/>
              <a:t> </a:t>
            </a:r>
            <a:r>
              <a:rPr lang="es-CL" dirty="0" smtClean="0"/>
              <a:t>: </a:t>
            </a:r>
            <a:r>
              <a:rPr lang="es-CL" dirty="0"/>
              <a:t>TESTIMONIO DE UN CACIQUE MAPUCHE (1930</a:t>
            </a:r>
            <a:r>
              <a:rPr lang="es-CL" dirty="0" smtClean="0"/>
              <a:t>)</a:t>
            </a:r>
          </a:p>
          <a:p>
            <a:pPr algn="ctr"/>
            <a:endParaRPr lang="es-CL" dirty="0"/>
          </a:p>
          <a:p>
            <a:pPr algn="ctr"/>
            <a:r>
              <a:rPr lang="es-CL" dirty="0" smtClean="0"/>
              <a:t>Acceso en formato físico y a través de medios digitales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90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9800503" cy="128089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Estudios </a:t>
            </a:r>
            <a:r>
              <a:rPr lang="es-ES" sz="3600" dirty="0"/>
              <a:t>Araucanos</a:t>
            </a:r>
            <a:r>
              <a:rPr lang="es-ES" sz="3600" dirty="0" smtClean="0"/>
              <a:t>: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427018"/>
            <a:ext cx="10133012" cy="486294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dirty="0" smtClean="0"/>
              <a:t>REGISTRO ETNOGRÁFICO DE LA LENGUA EN 4 DIALECTOS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Viaje </a:t>
            </a:r>
            <a:r>
              <a:rPr lang="es-ES" b="1" dirty="0"/>
              <a:t>al país de los Manzanos</a:t>
            </a:r>
            <a:r>
              <a:rPr lang="es-ES" dirty="0"/>
              <a:t> </a:t>
            </a:r>
            <a:r>
              <a:rPr lang="es-ES" dirty="0" smtClean="0"/>
              <a:t>relatado por </a:t>
            </a:r>
            <a:r>
              <a:rPr lang="es-ES" b="1" dirty="0" smtClean="0"/>
              <a:t>Domingo </a:t>
            </a:r>
            <a:r>
              <a:rPr lang="es-ES" b="1" dirty="0" err="1" smtClean="0"/>
              <a:t>Quintuprai</a:t>
            </a:r>
            <a:endParaRPr lang="en-US" dirty="0"/>
          </a:p>
          <a:p>
            <a:pPr algn="ctr"/>
            <a:r>
              <a:rPr lang="es-ES" b="1" dirty="0"/>
              <a:t>Trozos menores</a:t>
            </a:r>
            <a:r>
              <a:rPr lang="es-ES" dirty="0"/>
              <a:t> </a:t>
            </a:r>
            <a:r>
              <a:rPr lang="es-ES" dirty="0" smtClean="0"/>
              <a:t>descripciones misceláneas</a:t>
            </a:r>
            <a:endParaRPr lang="en-US" dirty="0"/>
          </a:p>
          <a:p>
            <a:pPr algn="ctr"/>
            <a:r>
              <a:rPr lang="es-ES" b="1" dirty="0"/>
              <a:t>Diálogos</a:t>
            </a:r>
            <a:r>
              <a:rPr lang="es-ES" dirty="0"/>
              <a:t> </a:t>
            </a:r>
            <a:r>
              <a:rPr lang="es-ES" dirty="0" err="1" smtClean="0"/>
              <a:t>elicitaciones</a:t>
            </a:r>
            <a:r>
              <a:rPr lang="es-ES" dirty="0" smtClean="0"/>
              <a:t> de enunciados, pregunta-respuesta</a:t>
            </a:r>
            <a:endParaRPr lang="en-US" dirty="0"/>
          </a:p>
          <a:p>
            <a:pPr algn="ctr"/>
            <a:r>
              <a:rPr lang="es-ES" b="1" dirty="0"/>
              <a:t>Cantos Araucanos </a:t>
            </a:r>
            <a:r>
              <a:rPr lang="es-ES" dirty="0" smtClean="0"/>
              <a:t>sobre</a:t>
            </a:r>
            <a:r>
              <a:rPr lang="es-ES" b="1" dirty="0" smtClean="0"/>
              <a:t> </a:t>
            </a:r>
            <a:r>
              <a:rPr lang="es-ES" dirty="0" smtClean="0"/>
              <a:t>diversos tópicos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s-ES" b="1" dirty="0"/>
              <a:t>Cuentos Araucanos </a:t>
            </a:r>
            <a:r>
              <a:rPr lang="es-ES" dirty="0" smtClean="0"/>
              <a:t>relatados por</a:t>
            </a:r>
            <a:r>
              <a:rPr lang="es-ES" b="1" dirty="0" smtClean="0"/>
              <a:t> </a:t>
            </a:r>
            <a:r>
              <a:rPr lang="es-ES" b="1" dirty="0" err="1"/>
              <a:t>Calvun</a:t>
            </a:r>
            <a:r>
              <a:rPr lang="es-ES" b="1" dirty="0"/>
              <a:t> o Segundo Jara: </a:t>
            </a:r>
            <a:endParaRPr lang="en-US" b="1" dirty="0"/>
          </a:p>
          <a:p>
            <a:pPr algn="ctr"/>
            <a:r>
              <a:rPr lang="es-ES" dirty="0" smtClean="0"/>
              <a:t>Cuentos de Animales / </a:t>
            </a:r>
            <a:r>
              <a:rPr lang="es-ES" b="1" dirty="0" err="1" smtClean="0"/>
              <a:t>Epew</a:t>
            </a:r>
            <a:endParaRPr lang="en-US" b="1" dirty="0" smtClean="0"/>
          </a:p>
          <a:p>
            <a:pPr algn="ctr"/>
            <a:r>
              <a:rPr lang="es-ES" dirty="0" smtClean="0"/>
              <a:t>Cuentos Míticos / </a:t>
            </a:r>
            <a:r>
              <a:rPr lang="es-ES" b="1" dirty="0" err="1" smtClean="0"/>
              <a:t>Piam</a:t>
            </a:r>
            <a:r>
              <a:rPr lang="es-ES" dirty="0" smtClean="0"/>
              <a:t> </a:t>
            </a:r>
            <a:endParaRPr lang="en-US" dirty="0" smtClean="0"/>
          </a:p>
          <a:p>
            <a:pPr algn="ctr"/>
            <a:r>
              <a:rPr lang="es-ES" dirty="0" smtClean="0"/>
              <a:t>Cuentos Históricos / </a:t>
            </a:r>
            <a:r>
              <a:rPr lang="es-ES" b="1" dirty="0" err="1" smtClean="0"/>
              <a:t>Nütram</a:t>
            </a:r>
            <a:endParaRPr lang="en-US" b="1" dirty="0" smtClean="0"/>
          </a:p>
          <a:p>
            <a:pPr algn="ctr"/>
            <a:r>
              <a:rPr lang="es-ES" dirty="0" smtClean="0"/>
              <a:t>Cuentos de Origen Europeo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683" y="375476"/>
            <a:ext cx="3645724" cy="596850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734" y="1043045"/>
            <a:ext cx="6218459" cy="46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1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Estrategias didácticas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07127"/>
            <a:ext cx="9601200" cy="47798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b="1" dirty="0" smtClean="0"/>
              <a:t>Talleres </a:t>
            </a:r>
            <a:r>
              <a:rPr lang="es-ES" b="1" dirty="0"/>
              <a:t>de análisis textual en contexto </a:t>
            </a:r>
            <a:r>
              <a:rPr lang="es-ES" b="1" dirty="0" smtClean="0"/>
              <a:t>universitario</a:t>
            </a:r>
            <a:endParaRPr lang="en-US" b="1" dirty="0"/>
          </a:p>
          <a:p>
            <a:r>
              <a:rPr lang="es-ES" dirty="0" smtClean="0"/>
              <a:t>Documentación sobre géneros </a:t>
            </a:r>
            <a:r>
              <a:rPr lang="es-ES" dirty="0"/>
              <a:t>discursivos </a:t>
            </a:r>
            <a:r>
              <a:rPr lang="es-ES" dirty="0" smtClean="0"/>
              <a:t>tradicionales </a:t>
            </a:r>
          </a:p>
          <a:p>
            <a:r>
              <a:rPr lang="es-ES" dirty="0" smtClean="0"/>
              <a:t>Lectura visual del texto</a:t>
            </a:r>
            <a:endParaRPr lang="en-US" dirty="0"/>
          </a:p>
          <a:p>
            <a:r>
              <a:rPr lang="es-ES" dirty="0" err="1" smtClean="0"/>
              <a:t>Mapuzugun</a:t>
            </a:r>
            <a:r>
              <a:rPr lang="es-ES" dirty="0" smtClean="0"/>
              <a:t> como lengua en contacto (préstamos y traducción)</a:t>
            </a:r>
          </a:p>
          <a:p>
            <a:r>
              <a:rPr lang="es-ES" dirty="0" smtClean="0"/>
              <a:t>Materiales de consulta (bibliográfico y audiovisual)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s-ES" b="1" dirty="0" smtClean="0"/>
              <a:t>Talleres </a:t>
            </a:r>
            <a:r>
              <a:rPr lang="es-ES" b="1" dirty="0"/>
              <a:t>de comprensión lectora en cursos </a:t>
            </a:r>
            <a:r>
              <a:rPr lang="es-ES" b="1" dirty="0" smtClean="0"/>
              <a:t>de </a:t>
            </a:r>
            <a:r>
              <a:rPr lang="es-ES" b="1" dirty="0"/>
              <a:t>nivel intermedio</a:t>
            </a:r>
            <a:endParaRPr lang="en-US" b="1" dirty="0"/>
          </a:p>
          <a:p>
            <a:r>
              <a:rPr lang="es-ES" dirty="0" smtClean="0"/>
              <a:t>Activación de conocimientos previos</a:t>
            </a:r>
          </a:p>
          <a:p>
            <a:r>
              <a:rPr lang="es-ES" dirty="0" smtClean="0"/>
              <a:t>Lectura en silencio y en voz alta</a:t>
            </a:r>
          </a:p>
          <a:p>
            <a:r>
              <a:rPr lang="es-ES" dirty="0" smtClean="0"/>
              <a:t>Reconocimiento de unidades léxicas y estructuras gramaticales</a:t>
            </a:r>
            <a:endParaRPr lang="en-US" dirty="0"/>
          </a:p>
          <a:p>
            <a:r>
              <a:rPr lang="es-ES" dirty="0" smtClean="0"/>
              <a:t>Niveles de comprensión lectora: textual, contextual e inferencial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168</TotalTime>
  <Words>553</Words>
  <Application>Microsoft Office PowerPoint</Application>
  <PresentationFormat>Panorámica</PresentationFormat>
  <Paragraphs>87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Franklin Gothic Book</vt:lpstr>
      <vt:lpstr>Crop</vt:lpstr>
      <vt:lpstr>Los registros etnográficos tempranos y su aporte al proceso de revitalización de la lengua mapuche</vt:lpstr>
      <vt:lpstr>MAPUZUGUN</vt:lpstr>
      <vt:lpstr>UCT – Vínculos con el Territorio </vt:lpstr>
      <vt:lpstr>¿Revitalización y textos etnográficos?</vt:lpstr>
      <vt:lpstr>Presentación de PowerPoint</vt:lpstr>
      <vt:lpstr>Presentación de PowerPoint</vt:lpstr>
      <vt:lpstr>Estudios Araucanos: </vt:lpstr>
      <vt:lpstr>Presentación de PowerPoint</vt:lpstr>
      <vt:lpstr>Estrategias didácticas</vt:lpstr>
      <vt:lpstr>Micro-aprendizajes posibles</vt:lpstr>
      <vt:lpstr>Micro-aprendizajes posibles (II)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registros etnográficos tempranos y su aporte al proceso de revitalización de la lengua mapuche</dc:title>
  <dc:creator>Fernando</dc:creator>
  <cp:lastModifiedBy>Fernando</cp:lastModifiedBy>
  <cp:revision>20</cp:revision>
  <dcterms:created xsi:type="dcterms:W3CDTF">2020-02-25T01:23:03Z</dcterms:created>
  <dcterms:modified xsi:type="dcterms:W3CDTF">2020-02-25T15:58:19Z</dcterms:modified>
</cp:coreProperties>
</file>