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mp4" ContentType="video/unknown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5" r:id="rId1"/>
  </p:sldMasterIdLst>
  <p:notesMasterIdLst>
    <p:notesMasterId r:id="rId14"/>
  </p:notesMasterIdLst>
  <p:sldIdLst>
    <p:sldId id="256" r:id="rId2"/>
    <p:sldId id="258" r:id="rId3"/>
    <p:sldId id="257" r:id="rId4"/>
    <p:sldId id="259" r:id="rId5"/>
    <p:sldId id="260" r:id="rId6"/>
    <p:sldId id="262" r:id="rId7"/>
    <p:sldId id="261" r:id="rId8"/>
    <p:sldId id="263" r:id="rId9"/>
    <p:sldId id="264" r:id="rId10"/>
    <p:sldId id="265" r:id="rId11"/>
    <p:sldId id="266" r:id="rId12"/>
    <p:sldId id="267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89" d="100"/>
          <a:sy n="89" d="100"/>
        </p:scale>
        <p:origin x="-160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notesMaster" Target="notesMasters/notesMaster1.xml"/><Relationship Id="rId15" Type="http://schemas.openxmlformats.org/officeDocument/2006/relationships/printerSettings" Target="printerSettings/printerSettings1.bin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B052C1-C37D-6945-901C-12796B53B5DD}" type="datetimeFigureOut">
              <a:rPr lang="en-US" smtClean="0"/>
              <a:t>25/02/20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0EF2DB-8B92-B84E-8498-571FDF70CC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5161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0EF2DB-8B92-B84E-8498-571FDF70CCE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4026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24/02/20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0B41D-FD10-4A38-B39B-626510BD49B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24/02/20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24/02/20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24/02/20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24/02/20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24/02/20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24/02/20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24/02/20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24/02/20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24/02/20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_tradnl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24/02/20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CEC41E-48BD-4881-B6FF-D82EEBBCD904}" type="datetimeFigureOut">
              <a:rPr lang="en-US" smtClean="0"/>
              <a:t>24/02/20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Relationship Id="rId3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56281490_1258596314289773_5959138282771054592_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7180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6902" y="381000"/>
            <a:ext cx="7196328" cy="1327009"/>
          </a:xfrm>
        </p:spPr>
        <p:txBody>
          <a:bodyPr>
            <a:normAutofit/>
          </a:bodyPr>
          <a:lstStyle/>
          <a:p>
            <a:r>
              <a:rPr lang="en-US" sz="2400" b="1" dirty="0" err="1" smtClean="0"/>
              <a:t>Lengua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Kichwa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como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elemento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para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vivir</a:t>
            </a:r>
            <a:r>
              <a:rPr lang="en-US" sz="2400" b="1" dirty="0" smtClean="0"/>
              <a:t> en  </a:t>
            </a:r>
            <a:r>
              <a:rPr lang="en-US" sz="2400" b="1" dirty="0" smtClean="0"/>
              <a:t>“</a:t>
            </a:r>
            <a:r>
              <a:rPr lang="en-US" sz="2400" b="1" dirty="0" err="1" smtClean="0"/>
              <a:t>Ishkay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Yachay</a:t>
            </a:r>
            <a:r>
              <a:rPr lang="en-US" sz="2400" b="1" dirty="0" smtClean="0"/>
              <a:t>” (Dos </a:t>
            </a:r>
            <a:r>
              <a:rPr lang="en-US" sz="2400" b="1" dirty="0" err="1" smtClean="0"/>
              <a:t>cosmovisiones</a:t>
            </a:r>
            <a:r>
              <a:rPr lang="en-US" sz="2400" b="1" dirty="0" smtClean="0"/>
              <a:t>. </a:t>
            </a:r>
            <a:r>
              <a:rPr lang="en-US" sz="2400" b="1" dirty="0" err="1" smtClean="0"/>
              <a:t>Propuesta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pedagogica</a:t>
            </a:r>
            <a:r>
              <a:rPr lang="en-US" sz="2400" b="1" dirty="0" smtClean="0"/>
              <a:t>)</a:t>
            </a:r>
            <a:endParaRPr lang="en-US" sz="24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6902" y="5879143"/>
            <a:ext cx="6798591" cy="987552"/>
          </a:xfrm>
        </p:spPr>
        <p:txBody>
          <a:bodyPr>
            <a:normAutofit/>
          </a:bodyPr>
          <a:lstStyle/>
          <a:p>
            <a:r>
              <a:rPr lang="en-US" sz="1600" dirty="0" smtClean="0">
                <a:solidFill>
                  <a:srgbClr val="FFFFFF"/>
                </a:solidFill>
              </a:rPr>
              <a:t>CENTRO EDUCATIVO COMUNITARIO  INTERCULTURAL BILINGUE YACHAY WASI</a:t>
            </a:r>
          </a:p>
          <a:p>
            <a:r>
              <a:rPr lang="en-US" sz="1600" dirty="0" smtClean="0">
                <a:solidFill>
                  <a:srgbClr val="FFFFFF"/>
                </a:solidFill>
              </a:rPr>
              <a:t>QUITO - ECUADOR</a:t>
            </a:r>
            <a:endParaRPr lang="en-US" sz="1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3584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“La </a:t>
            </a:r>
            <a:r>
              <a:rPr lang="en-US" dirty="0" err="1" smtClean="0"/>
              <a:t>enseñanza</a:t>
            </a:r>
            <a:r>
              <a:rPr lang="en-US" dirty="0" smtClean="0"/>
              <a:t> </a:t>
            </a:r>
            <a:r>
              <a:rPr lang="en-US" dirty="0" err="1" smtClean="0"/>
              <a:t>es</a:t>
            </a:r>
            <a:r>
              <a:rPr lang="en-US" dirty="0" smtClean="0"/>
              <a:t> </a:t>
            </a:r>
            <a:r>
              <a:rPr lang="en-US" dirty="0" err="1" smtClean="0"/>
              <a:t>estar</a:t>
            </a:r>
            <a:r>
              <a:rPr lang="en-US" dirty="0" smtClean="0"/>
              <a:t> </a:t>
            </a:r>
            <a:r>
              <a:rPr lang="en-US" dirty="0" err="1" smtClean="0"/>
              <a:t>contento</a:t>
            </a:r>
            <a:r>
              <a:rPr lang="en-US" dirty="0" smtClean="0"/>
              <a:t>, </a:t>
            </a:r>
            <a:r>
              <a:rPr lang="en-US" dirty="0" err="1" smtClean="0"/>
              <a:t>contenta</a:t>
            </a:r>
            <a:r>
              <a:rPr lang="en-US" dirty="0" smtClean="0"/>
              <a:t>”</a:t>
            </a:r>
            <a:endParaRPr lang="en-US" dirty="0"/>
          </a:p>
        </p:txBody>
      </p:sp>
      <p:pic>
        <p:nvPicPr>
          <p:cNvPr id="4" name="10000000_191388285207225_8963176066634532297_n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9275" y="1600200"/>
            <a:ext cx="8045450" cy="4525963"/>
          </a:xfrm>
        </p:spPr>
      </p:pic>
    </p:spTree>
    <p:extLst>
      <p:ext uri="{BB962C8B-B14F-4D97-AF65-F5344CB8AC3E}">
        <p14:creationId xmlns:p14="http://schemas.microsoft.com/office/powerpoint/2010/main" val="2584490597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70"/>
            <a:ext cx="8229600" cy="4525963"/>
          </a:xfrm>
        </p:spPr>
        <p:txBody>
          <a:bodyPr>
            <a:normAutofit/>
          </a:bodyPr>
          <a:lstStyle/>
          <a:p>
            <a:r>
              <a:rPr lang="es-ES_tradnl" sz="2000" dirty="0" smtClean="0"/>
              <a:t>Es necesario abrir </a:t>
            </a:r>
            <a:r>
              <a:rPr lang="es-ES_tradnl" sz="2000" dirty="0"/>
              <a:t>nuestra </a:t>
            </a:r>
            <a:r>
              <a:rPr lang="es-ES_tradnl" sz="2000" dirty="0" smtClean="0"/>
              <a:t>memoria </a:t>
            </a:r>
            <a:r>
              <a:rPr lang="es-ES_tradnl" sz="2000" dirty="0"/>
              <a:t>y re-conocer la historia, digerirla, y evaporar de nuestro pensamiento y sentimiento la </a:t>
            </a:r>
            <a:r>
              <a:rPr lang="es-ES_tradnl" sz="2000" dirty="0" smtClean="0"/>
              <a:t>metáfora raigal </a:t>
            </a:r>
            <a:r>
              <a:rPr lang="es-ES_tradnl" sz="2000" dirty="0"/>
              <a:t>de “pueblos sumisos, conquistados”. El docente indígena no está exento de estos traumas</a:t>
            </a:r>
            <a:r>
              <a:rPr lang="es-ES_tradnl" sz="2000" dirty="0" smtClean="0"/>
              <a:t>.</a:t>
            </a:r>
          </a:p>
          <a:p>
            <a:pPr algn="ctr"/>
            <a:r>
              <a:rPr lang="es-ES_tradnl" sz="2000" dirty="0" smtClean="0"/>
              <a:t>El verbo crea al mundo a partir de la nada en un acto de expresión máxima  de poder.</a:t>
            </a:r>
          </a:p>
          <a:p>
            <a:pPr marL="0" indent="0">
              <a:buNone/>
            </a:pPr>
            <a:endParaRPr lang="es-ES_tradnl" sz="2000" dirty="0" smtClean="0"/>
          </a:p>
          <a:p>
            <a:endParaRPr lang="es-ES_tradnl" sz="2000" dirty="0"/>
          </a:p>
          <a:p>
            <a:endParaRPr lang="es-ES_tradnl" sz="2000" dirty="0"/>
          </a:p>
          <a:p>
            <a:endParaRPr lang="en-US" sz="2000" dirty="0"/>
          </a:p>
        </p:txBody>
      </p:sp>
      <p:pic>
        <p:nvPicPr>
          <p:cNvPr id="4" name="Picture 3" descr="42696570_1140584829424256_2005645028814225408_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496" y="2660374"/>
            <a:ext cx="7154301" cy="4020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4639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err="1" smtClean="0"/>
              <a:t>Calendario</a:t>
            </a:r>
            <a:r>
              <a:rPr lang="en-US" sz="2400" dirty="0" smtClean="0"/>
              <a:t> Ritual </a:t>
            </a:r>
            <a:r>
              <a:rPr lang="en-US" sz="2400" dirty="0" err="1" smtClean="0"/>
              <a:t>Agrofestivo</a:t>
            </a:r>
            <a:r>
              <a:rPr lang="en-US" sz="2400" dirty="0" smtClean="0"/>
              <a:t> </a:t>
            </a:r>
            <a:r>
              <a:rPr lang="en-US" sz="2400" dirty="0" err="1" smtClean="0"/>
              <a:t>Comunitario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err="1" smtClean="0"/>
              <a:t>Comunidad</a:t>
            </a:r>
            <a:r>
              <a:rPr lang="en-US" sz="2400" dirty="0" smtClean="0"/>
              <a:t> </a:t>
            </a:r>
            <a:r>
              <a:rPr lang="en-US" sz="2400" dirty="0" err="1" smtClean="0"/>
              <a:t>Agato</a:t>
            </a:r>
            <a:r>
              <a:rPr lang="en-US" sz="2400" dirty="0" smtClean="0"/>
              <a:t> - </a:t>
            </a:r>
            <a:r>
              <a:rPr lang="en-US" sz="2400" dirty="0" err="1" smtClean="0"/>
              <a:t>Otavalo</a:t>
            </a:r>
            <a:r>
              <a:rPr lang="en-US" sz="2400" dirty="0" smtClean="0"/>
              <a:t> </a:t>
            </a:r>
            <a:endParaRPr lang="en-US" sz="2400" dirty="0"/>
          </a:p>
        </p:txBody>
      </p:sp>
      <p:pic>
        <p:nvPicPr>
          <p:cNvPr id="4" name="Content Placeholder 3" descr="calendario san jose Maiz--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10" b="1741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985224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xmlns:p14="http://schemas.microsoft.com/office/powerpoint/2010/main" spd="slow">
        <p:checker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555313"/>
          </a:xfrm>
        </p:spPr>
        <p:txBody>
          <a:bodyPr>
            <a:normAutofit/>
          </a:bodyPr>
          <a:lstStyle/>
          <a:p>
            <a:r>
              <a:rPr lang="en-US" sz="1600" dirty="0" smtClean="0">
                <a:solidFill>
                  <a:srgbClr val="FFFFFF"/>
                </a:solidFill>
              </a:rPr>
              <a:t>CECIB</a:t>
            </a:r>
            <a:r>
              <a:rPr lang="en-US" sz="1600" dirty="0" smtClean="0">
                <a:solidFill>
                  <a:srgbClr val="FFFFFF"/>
                </a:solidFill>
                <a:latin typeface="+mn-lt"/>
                <a:cs typeface="Gujarati Sangam MN"/>
              </a:rPr>
              <a:t> “YACHAY WASI” </a:t>
            </a:r>
            <a:r>
              <a:rPr lang="en-US" sz="1600" dirty="0" err="1" smtClean="0">
                <a:solidFill>
                  <a:srgbClr val="FFFFFF"/>
                </a:solidFill>
                <a:latin typeface="+mn-lt"/>
                <a:cs typeface="Gujarati Sangam MN"/>
              </a:rPr>
              <a:t>es</a:t>
            </a:r>
            <a:r>
              <a:rPr lang="en-US" sz="1600" dirty="0" smtClean="0">
                <a:solidFill>
                  <a:srgbClr val="FFFFFF"/>
                </a:solidFill>
                <a:latin typeface="+mn-lt"/>
                <a:cs typeface="Gujarati Sangam MN"/>
              </a:rPr>
              <a:t> </a:t>
            </a:r>
            <a:r>
              <a:rPr lang="en-US" sz="1600" dirty="0" err="1" smtClean="0">
                <a:solidFill>
                  <a:srgbClr val="FFFFFF"/>
                </a:solidFill>
                <a:latin typeface="+mn-lt"/>
                <a:cs typeface="Gujarati Sangam MN"/>
              </a:rPr>
              <a:t>una</a:t>
            </a:r>
            <a:r>
              <a:rPr lang="en-US" sz="1600" dirty="0" smtClean="0">
                <a:solidFill>
                  <a:srgbClr val="FFFFFF"/>
                </a:solidFill>
                <a:latin typeface="+mn-lt"/>
                <a:cs typeface="Gujarati Sangam MN"/>
              </a:rPr>
              <a:t> </a:t>
            </a:r>
            <a:r>
              <a:rPr lang="en-US" sz="1600" dirty="0" err="1" smtClean="0">
                <a:solidFill>
                  <a:srgbClr val="FFFFFF"/>
                </a:solidFill>
                <a:latin typeface="+mn-lt"/>
                <a:cs typeface="Gujarati Sangam MN"/>
              </a:rPr>
              <a:t>instituci</a:t>
            </a:r>
            <a:r>
              <a:rPr lang="en-US" sz="1600" dirty="0" err="1" smtClean="0">
                <a:solidFill>
                  <a:srgbClr val="FFFFFF"/>
                </a:solidFill>
                <a:latin typeface="+mn-lt"/>
                <a:cs typeface="Gujarati Sangam MN"/>
              </a:rPr>
              <a:t>ón</a:t>
            </a:r>
            <a:r>
              <a:rPr lang="en-US" sz="1600" dirty="0" smtClean="0">
                <a:solidFill>
                  <a:srgbClr val="FFFFFF"/>
                </a:solidFill>
                <a:latin typeface="+mn-lt"/>
                <a:cs typeface="Gujarati Sangam MN"/>
              </a:rPr>
              <a:t> </a:t>
            </a:r>
            <a:r>
              <a:rPr lang="en-US" sz="1600" dirty="0" err="1" smtClean="0">
                <a:solidFill>
                  <a:srgbClr val="FFFFFF"/>
                </a:solidFill>
                <a:latin typeface="+mn-lt"/>
                <a:cs typeface="Gujarati Sangam MN"/>
              </a:rPr>
              <a:t>educativa</a:t>
            </a:r>
            <a:r>
              <a:rPr lang="en-US" sz="1600" dirty="0" smtClean="0">
                <a:solidFill>
                  <a:srgbClr val="FFFFFF"/>
                </a:solidFill>
                <a:latin typeface="+mn-lt"/>
                <a:cs typeface="Gujarati Sangam MN"/>
              </a:rPr>
              <a:t> </a:t>
            </a:r>
            <a:r>
              <a:rPr lang="en-US" sz="1600" dirty="0" err="1" smtClean="0">
                <a:solidFill>
                  <a:srgbClr val="FFFFFF"/>
                </a:solidFill>
                <a:latin typeface="+mn-lt"/>
                <a:cs typeface="Gujarati Sangam MN"/>
              </a:rPr>
              <a:t>fiscomisional</a:t>
            </a:r>
            <a:r>
              <a:rPr lang="en-US" sz="1600" dirty="0" smtClean="0">
                <a:solidFill>
                  <a:srgbClr val="FFFFFF"/>
                </a:solidFill>
                <a:latin typeface="+mn-lt"/>
                <a:cs typeface="Gujarati Sangam MN"/>
              </a:rPr>
              <a:t> (</a:t>
            </a:r>
            <a:r>
              <a:rPr lang="en-US" sz="1600" dirty="0" err="1" smtClean="0">
                <a:solidFill>
                  <a:srgbClr val="FFFFFF"/>
                </a:solidFill>
                <a:latin typeface="+mn-lt"/>
                <a:cs typeface="Gujarati Sangam MN"/>
              </a:rPr>
              <a:t>misional</a:t>
            </a:r>
            <a:r>
              <a:rPr lang="en-US" sz="1600" dirty="0" smtClean="0">
                <a:solidFill>
                  <a:srgbClr val="FFFFFF"/>
                </a:solidFill>
                <a:latin typeface="+mn-lt"/>
                <a:cs typeface="Gujarati Sangam MN"/>
              </a:rPr>
              <a:t> </a:t>
            </a:r>
            <a:r>
              <a:rPr lang="en-US" sz="1600" dirty="0" err="1" smtClean="0">
                <a:solidFill>
                  <a:srgbClr val="FFFFFF"/>
                </a:solidFill>
                <a:latin typeface="+mn-lt"/>
                <a:cs typeface="Gujarati Sangam MN"/>
              </a:rPr>
              <a:t>desde</a:t>
            </a:r>
            <a:r>
              <a:rPr lang="en-US" sz="1600" dirty="0" smtClean="0">
                <a:solidFill>
                  <a:srgbClr val="FFFFFF"/>
                </a:solidFill>
                <a:latin typeface="+mn-lt"/>
                <a:cs typeface="Gujarati Sangam MN"/>
              </a:rPr>
              <a:t> la </a:t>
            </a:r>
            <a:r>
              <a:rPr lang="en-US" sz="1600" dirty="0" err="1" smtClean="0">
                <a:solidFill>
                  <a:srgbClr val="FFFFFF"/>
                </a:solidFill>
                <a:latin typeface="+mn-lt"/>
                <a:cs typeface="Gujarati Sangam MN"/>
              </a:rPr>
              <a:t>espiritualidad</a:t>
            </a:r>
            <a:r>
              <a:rPr lang="en-US" sz="1600" dirty="0" smtClean="0">
                <a:solidFill>
                  <a:srgbClr val="FFFFFF"/>
                </a:solidFill>
                <a:latin typeface="+mn-lt"/>
                <a:cs typeface="Gujarati Sangam MN"/>
              </a:rPr>
              <a:t> </a:t>
            </a:r>
            <a:r>
              <a:rPr lang="en-US" sz="1600" dirty="0" err="1" smtClean="0">
                <a:solidFill>
                  <a:srgbClr val="FFFFFF"/>
                </a:solidFill>
                <a:latin typeface="+mn-lt"/>
                <a:cs typeface="Gujarati Sangam MN"/>
              </a:rPr>
              <a:t>andina</a:t>
            </a:r>
            <a:r>
              <a:rPr lang="en-US" sz="1600" dirty="0" smtClean="0">
                <a:solidFill>
                  <a:srgbClr val="FFFFFF"/>
                </a:solidFill>
                <a:latin typeface="+mn-lt"/>
                <a:cs typeface="Gujarati Sangam MN"/>
              </a:rPr>
              <a:t>), </a:t>
            </a:r>
            <a:r>
              <a:rPr lang="en-US" sz="1600" dirty="0" err="1" smtClean="0">
                <a:solidFill>
                  <a:srgbClr val="FFFFFF"/>
                </a:solidFill>
                <a:latin typeface="+mn-lt"/>
                <a:cs typeface="Gujarati Sangam MN"/>
              </a:rPr>
              <a:t>que</a:t>
            </a:r>
            <a:r>
              <a:rPr lang="en-US" sz="1600" dirty="0" smtClean="0">
                <a:solidFill>
                  <a:srgbClr val="FFFFFF"/>
                </a:solidFill>
                <a:latin typeface="+mn-lt"/>
                <a:cs typeface="Gujarati Sangam MN"/>
              </a:rPr>
              <a:t> </a:t>
            </a:r>
            <a:r>
              <a:rPr lang="en-US" sz="1600" dirty="0" err="1" smtClean="0">
                <a:solidFill>
                  <a:srgbClr val="FFFFFF"/>
                </a:solidFill>
                <a:latin typeface="+mn-lt"/>
                <a:cs typeface="Gujarati Sangam MN"/>
              </a:rPr>
              <a:t>atiende</a:t>
            </a:r>
            <a:r>
              <a:rPr lang="en-US" sz="1600" dirty="0" smtClean="0">
                <a:solidFill>
                  <a:srgbClr val="FFFFFF"/>
                </a:solidFill>
                <a:latin typeface="+mn-lt"/>
                <a:cs typeface="Gujarati Sangam MN"/>
              </a:rPr>
              <a:t> a </a:t>
            </a:r>
            <a:r>
              <a:rPr lang="en-US" sz="1600" dirty="0" err="1" smtClean="0">
                <a:solidFill>
                  <a:srgbClr val="FFFFFF"/>
                </a:solidFill>
                <a:latin typeface="+mn-lt"/>
                <a:cs typeface="Gujarati Sangam MN"/>
              </a:rPr>
              <a:t>una</a:t>
            </a:r>
            <a:r>
              <a:rPr lang="en-US" sz="1600" dirty="0" smtClean="0">
                <a:solidFill>
                  <a:srgbClr val="FFFFFF"/>
                </a:solidFill>
                <a:latin typeface="+mn-lt"/>
                <a:cs typeface="Gujarati Sangam MN"/>
              </a:rPr>
              <a:t> </a:t>
            </a:r>
            <a:r>
              <a:rPr lang="en-US" sz="1600" dirty="0" err="1" smtClean="0">
                <a:solidFill>
                  <a:srgbClr val="FFFFFF"/>
                </a:solidFill>
                <a:latin typeface="+mn-lt"/>
                <a:cs typeface="Gujarati Sangam MN"/>
              </a:rPr>
              <a:t>población</a:t>
            </a:r>
            <a:r>
              <a:rPr lang="en-US" sz="1600" dirty="0" smtClean="0">
                <a:solidFill>
                  <a:srgbClr val="FFFFFF"/>
                </a:solidFill>
                <a:latin typeface="+mn-lt"/>
                <a:cs typeface="Gujarati Sangam MN"/>
              </a:rPr>
              <a:t> </a:t>
            </a:r>
            <a:r>
              <a:rPr lang="en-US" sz="1600" dirty="0" err="1" smtClean="0">
                <a:solidFill>
                  <a:srgbClr val="FFFFFF"/>
                </a:solidFill>
                <a:latin typeface="+mn-lt"/>
                <a:cs typeface="Gujarati Sangam MN"/>
              </a:rPr>
              <a:t>estudiantil</a:t>
            </a:r>
            <a:r>
              <a:rPr lang="en-US" sz="1600" dirty="0" smtClean="0">
                <a:solidFill>
                  <a:srgbClr val="FFFFFF"/>
                </a:solidFill>
                <a:latin typeface="+mn-lt"/>
                <a:cs typeface="Gujarati Sangam MN"/>
              </a:rPr>
              <a:t> de </a:t>
            </a:r>
            <a:r>
              <a:rPr lang="en-US" sz="1600" dirty="0" err="1" smtClean="0">
                <a:solidFill>
                  <a:srgbClr val="FFFFFF"/>
                </a:solidFill>
                <a:latin typeface="+mn-lt"/>
                <a:cs typeface="Gujarati Sangam MN"/>
              </a:rPr>
              <a:t>diversidad</a:t>
            </a:r>
            <a:r>
              <a:rPr lang="en-US" sz="1600" dirty="0" smtClean="0">
                <a:solidFill>
                  <a:srgbClr val="FFFFFF"/>
                </a:solidFill>
                <a:latin typeface="+mn-lt"/>
                <a:cs typeface="Gujarati Sangam MN"/>
              </a:rPr>
              <a:t> cultural </a:t>
            </a:r>
            <a:r>
              <a:rPr lang="en-US" sz="1600" dirty="0" err="1" smtClean="0">
                <a:solidFill>
                  <a:srgbClr val="FFFFFF"/>
                </a:solidFill>
                <a:latin typeface="+mn-lt"/>
                <a:cs typeface="Gujarati Sangam MN"/>
              </a:rPr>
              <a:t>migrante</a:t>
            </a:r>
            <a:r>
              <a:rPr lang="en-US" sz="1600" dirty="0" smtClean="0">
                <a:solidFill>
                  <a:srgbClr val="FFFFFF"/>
                </a:solidFill>
                <a:latin typeface="+mn-lt"/>
                <a:cs typeface="Gujarati Sangam MN"/>
              </a:rPr>
              <a:t> </a:t>
            </a:r>
            <a:r>
              <a:rPr lang="en-US" sz="1600" dirty="0" err="1" smtClean="0">
                <a:solidFill>
                  <a:srgbClr val="FFFFFF"/>
                </a:solidFill>
                <a:latin typeface="+mn-lt"/>
                <a:cs typeface="Gujarati Sangam MN"/>
              </a:rPr>
              <a:t>campesina</a:t>
            </a:r>
            <a:r>
              <a:rPr lang="en-US" sz="1600" dirty="0" smtClean="0">
                <a:solidFill>
                  <a:srgbClr val="FFFFFF"/>
                </a:solidFill>
                <a:latin typeface="+mn-lt"/>
                <a:cs typeface="Gujarati Sangam MN"/>
              </a:rPr>
              <a:t> </a:t>
            </a:r>
            <a:r>
              <a:rPr lang="en-US" sz="1600" dirty="0" err="1" smtClean="0">
                <a:solidFill>
                  <a:srgbClr val="FFFFFF"/>
                </a:solidFill>
                <a:latin typeface="+mn-lt"/>
                <a:cs typeface="Gujarati Sangam MN"/>
              </a:rPr>
              <a:t>indígena</a:t>
            </a:r>
            <a:r>
              <a:rPr lang="en-US" sz="1600" dirty="0" smtClean="0">
                <a:solidFill>
                  <a:srgbClr val="FFFFFF"/>
                </a:solidFill>
                <a:latin typeface="+mn-lt"/>
                <a:cs typeface="Gujarati Sangam MN"/>
              </a:rPr>
              <a:t>, de 1ero a 7mo de </a:t>
            </a:r>
            <a:r>
              <a:rPr lang="en-US" sz="1600" dirty="0" err="1" smtClean="0">
                <a:solidFill>
                  <a:srgbClr val="FFFFFF"/>
                </a:solidFill>
                <a:latin typeface="+mn-lt"/>
                <a:cs typeface="Gujarati Sangam MN"/>
              </a:rPr>
              <a:t>básica</a:t>
            </a:r>
            <a:r>
              <a:rPr lang="en-US" sz="1600" dirty="0" smtClean="0">
                <a:solidFill>
                  <a:srgbClr val="FFFFFF"/>
                </a:solidFill>
                <a:latin typeface="+mn-lt"/>
                <a:cs typeface="Gujarati Sangam MN"/>
              </a:rPr>
              <a:t>. </a:t>
            </a:r>
            <a:r>
              <a:rPr lang="en-US" sz="1600" dirty="0" err="1" smtClean="0">
                <a:solidFill>
                  <a:srgbClr val="FFFFFF"/>
                </a:solidFill>
                <a:latin typeface="+mn-lt"/>
                <a:cs typeface="Gujarati Sangam MN"/>
              </a:rPr>
              <a:t>Fue</a:t>
            </a:r>
            <a:r>
              <a:rPr lang="en-US" sz="1600" dirty="0" smtClean="0">
                <a:solidFill>
                  <a:srgbClr val="FFFFFF"/>
                </a:solidFill>
                <a:latin typeface="+mn-lt"/>
                <a:cs typeface="Gujarati Sangam MN"/>
              </a:rPr>
              <a:t> </a:t>
            </a:r>
            <a:r>
              <a:rPr lang="en-US" sz="1600" dirty="0" err="1" smtClean="0">
                <a:solidFill>
                  <a:srgbClr val="FFFFFF"/>
                </a:solidFill>
                <a:latin typeface="+mn-lt"/>
                <a:cs typeface="Gujarati Sangam MN"/>
              </a:rPr>
              <a:t>fundada</a:t>
            </a:r>
            <a:r>
              <a:rPr lang="en-US" sz="1600" dirty="0" smtClean="0">
                <a:solidFill>
                  <a:srgbClr val="FFFFFF"/>
                </a:solidFill>
                <a:latin typeface="+mn-lt"/>
                <a:cs typeface="Gujarati Sangam MN"/>
              </a:rPr>
              <a:t> </a:t>
            </a:r>
            <a:r>
              <a:rPr lang="en-US" sz="1600" dirty="0" err="1" smtClean="0">
                <a:solidFill>
                  <a:srgbClr val="FFFFFF"/>
                </a:solidFill>
                <a:latin typeface="+mn-lt"/>
                <a:cs typeface="Gujarati Sangam MN"/>
              </a:rPr>
              <a:t>para</a:t>
            </a:r>
            <a:r>
              <a:rPr lang="en-US" sz="1600" dirty="0" smtClean="0">
                <a:solidFill>
                  <a:srgbClr val="FFFFFF"/>
                </a:solidFill>
                <a:latin typeface="+mn-lt"/>
                <a:cs typeface="Gujarati Sangam MN"/>
              </a:rPr>
              <a:t> la </a:t>
            </a:r>
            <a:r>
              <a:rPr lang="en-US" sz="1600" dirty="0" err="1" smtClean="0">
                <a:solidFill>
                  <a:srgbClr val="FFFFFF"/>
                </a:solidFill>
                <a:latin typeface="+mn-lt"/>
                <a:cs typeface="Gujarati Sangam MN"/>
              </a:rPr>
              <a:t>vigorización</a:t>
            </a:r>
            <a:r>
              <a:rPr lang="en-US" sz="1600" dirty="0" smtClean="0">
                <a:solidFill>
                  <a:srgbClr val="FFFFFF"/>
                </a:solidFill>
                <a:latin typeface="+mn-lt"/>
                <a:cs typeface="Gujarati Sangam MN"/>
              </a:rPr>
              <a:t> del </a:t>
            </a:r>
            <a:r>
              <a:rPr lang="en-US" sz="1600" dirty="0" err="1" smtClean="0">
                <a:solidFill>
                  <a:srgbClr val="FFFFFF"/>
                </a:solidFill>
                <a:latin typeface="+mn-lt"/>
                <a:cs typeface="Gujarati Sangam MN"/>
              </a:rPr>
              <a:t>indioma</a:t>
            </a:r>
            <a:r>
              <a:rPr lang="en-US" sz="1600" dirty="0" smtClean="0">
                <a:solidFill>
                  <a:srgbClr val="FFFFFF"/>
                </a:solidFill>
                <a:latin typeface="+mn-lt"/>
                <a:cs typeface="Gujarati Sangam MN"/>
              </a:rPr>
              <a:t> </a:t>
            </a:r>
            <a:r>
              <a:rPr lang="en-US" sz="1600" dirty="0" err="1" smtClean="0">
                <a:solidFill>
                  <a:srgbClr val="FFFFFF"/>
                </a:solidFill>
                <a:latin typeface="+mn-lt"/>
                <a:cs typeface="Gujarati Sangam MN"/>
              </a:rPr>
              <a:t>indígena</a:t>
            </a:r>
            <a:r>
              <a:rPr lang="en-US" sz="1600" dirty="0" smtClean="0">
                <a:solidFill>
                  <a:srgbClr val="FFFFFF"/>
                </a:solidFill>
                <a:latin typeface="+mn-lt"/>
                <a:cs typeface="Gujarati Sangam MN"/>
              </a:rPr>
              <a:t> </a:t>
            </a:r>
            <a:r>
              <a:rPr lang="en-US" sz="1600" dirty="0" err="1" smtClean="0">
                <a:solidFill>
                  <a:srgbClr val="FFFFFF"/>
                </a:solidFill>
                <a:latin typeface="+mn-lt"/>
                <a:cs typeface="Gujarati Sangam MN"/>
              </a:rPr>
              <a:t>Kichwa</a:t>
            </a:r>
            <a:r>
              <a:rPr lang="en-US" sz="1600" dirty="0" smtClean="0">
                <a:solidFill>
                  <a:srgbClr val="FFFFFF"/>
                </a:solidFill>
                <a:latin typeface="+mn-lt"/>
                <a:cs typeface="Gujarati Sangam MN"/>
              </a:rPr>
              <a:t>, </a:t>
            </a:r>
            <a:r>
              <a:rPr lang="en-US" sz="1600" dirty="0" err="1" smtClean="0">
                <a:solidFill>
                  <a:srgbClr val="FFFFFF"/>
                </a:solidFill>
                <a:latin typeface="+mn-lt"/>
                <a:cs typeface="Gujarati Sangam MN"/>
              </a:rPr>
              <a:t>sus</a:t>
            </a:r>
            <a:r>
              <a:rPr lang="en-US" sz="1600" dirty="0" smtClean="0">
                <a:solidFill>
                  <a:srgbClr val="FFFFFF"/>
                </a:solidFill>
                <a:latin typeface="+mn-lt"/>
                <a:cs typeface="Gujarati Sangam MN"/>
              </a:rPr>
              <a:t> </a:t>
            </a:r>
            <a:r>
              <a:rPr lang="en-US" sz="1600" dirty="0" err="1" smtClean="0">
                <a:solidFill>
                  <a:srgbClr val="FFFFFF"/>
                </a:solidFill>
                <a:latin typeface="+mn-lt"/>
                <a:cs typeface="Gujarati Sangam MN"/>
              </a:rPr>
              <a:t>saberes</a:t>
            </a:r>
            <a:r>
              <a:rPr lang="en-US" sz="1600" dirty="0" smtClean="0">
                <a:solidFill>
                  <a:srgbClr val="FFFFFF"/>
                </a:solidFill>
                <a:latin typeface="+mn-lt"/>
                <a:cs typeface="Gujarati Sangam MN"/>
              </a:rPr>
              <a:t> </a:t>
            </a:r>
            <a:r>
              <a:rPr lang="en-US" sz="1600" dirty="0" err="1" smtClean="0">
                <a:solidFill>
                  <a:srgbClr val="FFFFFF"/>
                </a:solidFill>
                <a:latin typeface="+mn-lt"/>
                <a:cs typeface="Gujarati Sangam MN"/>
              </a:rPr>
              <a:t>ancestrales</a:t>
            </a:r>
            <a:r>
              <a:rPr lang="en-US" sz="1600" dirty="0" smtClean="0">
                <a:solidFill>
                  <a:srgbClr val="FFFFFF"/>
                </a:solidFill>
                <a:latin typeface="+mn-lt"/>
                <a:cs typeface="Gujarati Sangam MN"/>
              </a:rPr>
              <a:t> y en </a:t>
            </a:r>
            <a:r>
              <a:rPr lang="en-US" sz="1600" dirty="0" err="1" smtClean="0">
                <a:solidFill>
                  <a:srgbClr val="FFFFFF"/>
                </a:solidFill>
                <a:latin typeface="+mn-lt"/>
                <a:cs typeface="Gujarati Sangam MN"/>
              </a:rPr>
              <a:t>consenso</a:t>
            </a:r>
            <a:r>
              <a:rPr lang="en-US" sz="1600" dirty="0" smtClean="0">
                <a:solidFill>
                  <a:srgbClr val="FFFFFF"/>
                </a:solidFill>
                <a:latin typeface="+mn-lt"/>
                <a:cs typeface="Gujarati Sangam MN"/>
              </a:rPr>
              <a:t> con el </a:t>
            </a:r>
            <a:r>
              <a:rPr lang="en-US" sz="1600" dirty="0" err="1" smtClean="0">
                <a:solidFill>
                  <a:srgbClr val="FFFFFF"/>
                </a:solidFill>
                <a:latin typeface="+mn-lt"/>
                <a:cs typeface="Gujarati Sangam MN"/>
              </a:rPr>
              <a:t>idioma</a:t>
            </a:r>
            <a:r>
              <a:rPr lang="en-US" sz="1600" dirty="0" smtClean="0">
                <a:solidFill>
                  <a:srgbClr val="FFFFFF"/>
                </a:solidFill>
                <a:latin typeface="+mn-lt"/>
                <a:cs typeface="Gujarati Sangam MN"/>
              </a:rPr>
              <a:t> </a:t>
            </a:r>
            <a:r>
              <a:rPr lang="en-US" sz="1600" dirty="0" err="1" smtClean="0">
                <a:solidFill>
                  <a:srgbClr val="FFFFFF"/>
                </a:solidFill>
                <a:latin typeface="+mn-lt"/>
                <a:cs typeface="Gujarati Sangam MN"/>
              </a:rPr>
              <a:t>Español</a:t>
            </a:r>
            <a:r>
              <a:rPr lang="en-US" sz="1600" dirty="0" smtClean="0">
                <a:solidFill>
                  <a:srgbClr val="FFFFFF"/>
                </a:solidFill>
                <a:latin typeface="+mn-lt"/>
                <a:cs typeface="Gujarati Sangam MN"/>
              </a:rPr>
              <a:t> y </a:t>
            </a:r>
            <a:r>
              <a:rPr lang="en-US" sz="1600" dirty="0" err="1" smtClean="0">
                <a:solidFill>
                  <a:srgbClr val="FFFFFF"/>
                </a:solidFill>
                <a:latin typeface="+mn-lt"/>
                <a:cs typeface="Gujarati Sangam MN"/>
              </a:rPr>
              <a:t>sus</a:t>
            </a:r>
            <a:r>
              <a:rPr lang="en-US" sz="1600" dirty="0" smtClean="0">
                <a:solidFill>
                  <a:srgbClr val="FFFFFF"/>
                </a:solidFill>
                <a:latin typeface="+mn-lt"/>
                <a:cs typeface="Gujarati Sangam MN"/>
              </a:rPr>
              <a:t> </a:t>
            </a:r>
            <a:r>
              <a:rPr lang="en-US" sz="1600" dirty="0" err="1" smtClean="0">
                <a:solidFill>
                  <a:srgbClr val="FFFFFF"/>
                </a:solidFill>
                <a:latin typeface="+mn-lt"/>
                <a:cs typeface="Gujarati Sangam MN"/>
              </a:rPr>
              <a:t>conocimientos</a:t>
            </a:r>
            <a:r>
              <a:rPr lang="en-US" sz="1600" dirty="0" smtClean="0">
                <a:solidFill>
                  <a:srgbClr val="FFFFFF"/>
                </a:solidFill>
                <a:latin typeface="+mn-lt"/>
                <a:cs typeface="Gujarati Sangam MN"/>
              </a:rPr>
              <a:t>.</a:t>
            </a:r>
            <a:endParaRPr lang="en-US" sz="1600" dirty="0">
              <a:solidFill>
                <a:srgbClr val="FFFFFF"/>
              </a:solidFill>
              <a:latin typeface="+mn-lt"/>
              <a:cs typeface="Gujarati Sangam MN"/>
            </a:endParaRPr>
          </a:p>
        </p:txBody>
      </p:sp>
      <p:pic>
        <p:nvPicPr>
          <p:cNvPr id="4" name="Content Placeholder 3" descr="54523682_1254326894716715_7003716265218932736_n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53" b="8753"/>
          <a:stretch>
            <a:fillRect/>
          </a:stretch>
        </p:blipFill>
        <p:spPr>
          <a:xfrm>
            <a:off x="457200" y="1417638"/>
            <a:ext cx="8005370" cy="4402645"/>
          </a:xfrm>
        </p:spPr>
      </p:pic>
      <p:sp>
        <p:nvSpPr>
          <p:cNvPr id="6" name="TextBox 5"/>
          <p:cNvSpPr txBox="1"/>
          <p:nvPr/>
        </p:nvSpPr>
        <p:spPr>
          <a:xfrm>
            <a:off x="457200" y="5930851"/>
            <a:ext cx="70212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El </a:t>
            </a:r>
            <a:r>
              <a:rPr lang="en-US" dirty="0" err="1" smtClean="0"/>
              <a:t>renacer</a:t>
            </a:r>
            <a:r>
              <a:rPr lang="en-US" dirty="0" smtClean="0"/>
              <a:t> de la </a:t>
            </a:r>
            <a:r>
              <a:rPr lang="en-US" dirty="0" err="1" smtClean="0"/>
              <a:t>educaci</a:t>
            </a:r>
            <a:r>
              <a:rPr lang="en-US" dirty="0" err="1" smtClean="0"/>
              <a:t>ón</a:t>
            </a:r>
            <a:r>
              <a:rPr lang="en-US" dirty="0" smtClean="0"/>
              <a:t> </a:t>
            </a:r>
            <a:r>
              <a:rPr lang="en-US" dirty="0" err="1" smtClean="0"/>
              <a:t>comunitaria</a:t>
            </a:r>
            <a:r>
              <a:rPr lang="en-US" dirty="0" smtClean="0"/>
              <a:t> </a:t>
            </a:r>
            <a:r>
              <a:rPr lang="en-US" dirty="0" err="1" smtClean="0"/>
              <a:t>kichwa</a:t>
            </a:r>
            <a:r>
              <a:rPr lang="en-US" dirty="0" smtClean="0"/>
              <a:t>, la </a:t>
            </a:r>
            <a:r>
              <a:rPr lang="en-US" dirty="0" err="1" smtClean="0"/>
              <a:t>espiritualidad</a:t>
            </a:r>
            <a:r>
              <a:rPr lang="en-US" dirty="0" smtClean="0"/>
              <a:t> y la </a:t>
            </a:r>
            <a:r>
              <a:rPr lang="en-US" dirty="0" err="1" smtClean="0"/>
              <a:t>diversidad</a:t>
            </a:r>
            <a:r>
              <a:rPr lang="en-US" dirty="0" smtClean="0"/>
              <a:t> </a:t>
            </a:r>
            <a:r>
              <a:rPr lang="en-US" dirty="0" err="1" smtClean="0"/>
              <a:t>biocultural</a:t>
            </a:r>
            <a:r>
              <a:rPr lang="en-US" dirty="0" smtClean="0"/>
              <a:t>, en </a:t>
            </a:r>
            <a:r>
              <a:rPr lang="en-US" dirty="0" err="1" smtClean="0"/>
              <a:t>tiempos</a:t>
            </a:r>
            <a:r>
              <a:rPr lang="en-US" dirty="0" smtClean="0"/>
              <a:t> de crisis </a:t>
            </a:r>
            <a:r>
              <a:rPr lang="en-US" dirty="0" err="1" smtClean="0"/>
              <a:t>climática</a:t>
            </a:r>
            <a:r>
              <a:rPr lang="en-US" dirty="0" smtClean="0"/>
              <a:t> y de </a:t>
            </a:r>
            <a:r>
              <a:rPr lang="en-US" dirty="0" err="1" smtClean="0"/>
              <a:t>valores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01710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xmlns:p14="http://schemas.microsoft.com/office/powerpoint/2010/main"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176" y="1848815"/>
            <a:ext cx="7612063" cy="1417638"/>
          </a:xfrm>
        </p:spPr>
        <p:txBody>
          <a:bodyPr>
            <a:normAutofit fontScale="90000"/>
          </a:bodyPr>
          <a:lstStyle/>
          <a:p>
            <a:r>
              <a:rPr lang="es-ES_tradnl" sz="3600" dirty="0">
                <a:solidFill>
                  <a:srgbClr val="FFFFFF"/>
                </a:solidFill>
              </a:rPr>
              <a:t>¿Dónde está la sabiduría que perdimos en el conocimiento, dónde está  el conocimiento que perdimos </a:t>
            </a:r>
            <a:r>
              <a:rPr lang="es-ES_tradnl" sz="3600" dirty="0"/>
              <a:t>en la información? 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998664122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_tradnl" sz="2000" dirty="0"/>
              <a:t>El aprendizaje corriente , el no escolarizado se halla asociado a un saber hacer de y con los sentidos, a un saber encarnado y no abstracto...</a:t>
            </a:r>
            <a:endParaRPr lang="en-US" sz="2000" dirty="0"/>
          </a:p>
        </p:txBody>
      </p:sp>
      <p:pic>
        <p:nvPicPr>
          <p:cNvPr id="4" name="Content Placeholder 3" descr="20292877_870616769754398_418225908814725196_n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55" b="855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38827929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_tradnl" sz="2000" dirty="0"/>
              <a:t>Las emociones y los sentidos no son vivenciados como informadores  si no como que en ellos también reposa el saber.</a:t>
            </a:r>
            <a:endParaRPr lang="en-US" sz="2000" dirty="0"/>
          </a:p>
        </p:txBody>
      </p:sp>
      <p:pic>
        <p:nvPicPr>
          <p:cNvPr id="4" name="10000000_392978924828545_2027232043259236457_n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9275" y="1600200"/>
            <a:ext cx="8045450" cy="4525963"/>
          </a:xfrm>
        </p:spPr>
      </p:pic>
      <p:sp>
        <p:nvSpPr>
          <p:cNvPr id="5" name="TextBox 4"/>
          <p:cNvSpPr txBox="1"/>
          <p:nvPr/>
        </p:nvSpPr>
        <p:spPr>
          <a:xfrm>
            <a:off x="3539687" y="1232972"/>
            <a:ext cx="23762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“</a:t>
            </a:r>
            <a:r>
              <a:rPr lang="en-US" dirty="0" err="1" smtClean="0"/>
              <a:t>Manifestaci</a:t>
            </a:r>
            <a:r>
              <a:rPr lang="en-US" dirty="0" err="1" smtClean="0"/>
              <a:t>ón</a:t>
            </a:r>
            <a:r>
              <a:rPr lang="en-US" dirty="0" smtClean="0"/>
              <a:t> verbal”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16468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xmlns:p14="http://schemas.microsoft.com/office/powerpoint/2010/main" spd="slow">
        <p:circl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000" dirty="0" smtClean="0"/>
              <a:t>Un pueblo </a:t>
            </a:r>
            <a:r>
              <a:rPr lang="en-US" sz="2000" dirty="0" err="1" smtClean="0"/>
              <a:t>tiene</a:t>
            </a:r>
            <a:r>
              <a:rPr lang="en-US" sz="2000" dirty="0" smtClean="0"/>
              <a:t> </a:t>
            </a:r>
            <a:r>
              <a:rPr lang="en-US" sz="2000" dirty="0" err="1" smtClean="0"/>
              <a:t>identidad</a:t>
            </a:r>
            <a:r>
              <a:rPr lang="en-US" sz="2000" dirty="0" smtClean="0"/>
              <a:t> no solo </a:t>
            </a:r>
            <a:r>
              <a:rPr lang="en-US" sz="2000" dirty="0" err="1" smtClean="0"/>
              <a:t>si</a:t>
            </a:r>
            <a:r>
              <a:rPr lang="en-US" sz="2000" dirty="0" smtClean="0"/>
              <a:t> </a:t>
            </a:r>
            <a:r>
              <a:rPr lang="en-US" sz="2000" dirty="0" err="1" smtClean="0"/>
              <a:t>conserva</a:t>
            </a:r>
            <a:r>
              <a:rPr lang="en-US" sz="2000" dirty="0" smtClean="0"/>
              <a:t> el </a:t>
            </a:r>
            <a:r>
              <a:rPr lang="en-US" sz="2000" dirty="0" err="1" smtClean="0"/>
              <a:t>lenguaje</a:t>
            </a:r>
            <a:r>
              <a:rPr lang="en-US" sz="2000" dirty="0" smtClean="0"/>
              <a:t> </a:t>
            </a:r>
            <a:r>
              <a:rPr lang="en-US" sz="2000" dirty="0" err="1" smtClean="0"/>
              <a:t>sino</a:t>
            </a:r>
            <a:r>
              <a:rPr lang="en-US" sz="2000" dirty="0" smtClean="0"/>
              <a:t> </a:t>
            </a:r>
            <a:r>
              <a:rPr lang="en-US" sz="2000" dirty="0" err="1" smtClean="0"/>
              <a:t>si</a:t>
            </a:r>
            <a:r>
              <a:rPr lang="en-US" sz="2000" dirty="0" smtClean="0"/>
              <a:t> </a:t>
            </a:r>
            <a:r>
              <a:rPr lang="en-US" sz="2000" dirty="0" err="1" smtClean="0"/>
              <a:t>expresa</a:t>
            </a:r>
            <a:r>
              <a:rPr lang="en-US" sz="2000" dirty="0" smtClean="0"/>
              <a:t> lo </a:t>
            </a:r>
            <a:r>
              <a:rPr lang="en-US" sz="2000" dirty="0" err="1" smtClean="0"/>
              <a:t>que</a:t>
            </a:r>
            <a:r>
              <a:rPr lang="en-US" sz="2000" dirty="0" smtClean="0"/>
              <a:t> </a:t>
            </a:r>
            <a:r>
              <a:rPr lang="en-US" sz="2000" dirty="0" err="1" smtClean="0"/>
              <a:t>es</a:t>
            </a:r>
            <a:r>
              <a:rPr lang="en-US" sz="2000" dirty="0" smtClean="0"/>
              <a:t>. </a:t>
            </a:r>
            <a:r>
              <a:rPr lang="en-US" sz="2000" dirty="0" err="1" smtClean="0"/>
              <a:t>Por</a:t>
            </a:r>
            <a:r>
              <a:rPr lang="en-US" sz="2000" dirty="0" smtClean="0"/>
              <a:t> el </a:t>
            </a:r>
            <a:r>
              <a:rPr lang="en-US" sz="2000" dirty="0" err="1" smtClean="0"/>
              <a:t>habla</a:t>
            </a:r>
            <a:r>
              <a:rPr lang="en-US" sz="2000" dirty="0" smtClean="0"/>
              <a:t> </a:t>
            </a:r>
            <a:r>
              <a:rPr lang="en-US" sz="2000" dirty="0" err="1" smtClean="0"/>
              <a:t>debe</a:t>
            </a:r>
            <a:r>
              <a:rPr lang="en-US" sz="2000" dirty="0" smtClean="0"/>
              <a:t> </a:t>
            </a:r>
            <a:r>
              <a:rPr lang="en-US" sz="2000" dirty="0" err="1" smtClean="0"/>
              <a:t>fluir</a:t>
            </a:r>
            <a:r>
              <a:rPr lang="en-US" sz="2000" dirty="0" smtClean="0"/>
              <a:t> y </a:t>
            </a:r>
            <a:r>
              <a:rPr lang="en-US" sz="2000" dirty="0" err="1" smtClean="0"/>
              <a:t>expresar</a:t>
            </a:r>
            <a:r>
              <a:rPr lang="en-US" sz="2000" dirty="0" smtClean="0"/>
              <a:t> lo </a:t>
            </a:r>
            <a:r>
              <a:rPr lang="en-US" sz="2000" dirty="0" err="1" smtClean="0"/>
              <a:t>que</a:t>
            </a:r>
            <a:r>
              <a:rPr lang="en-US" sz="2000" dirty="0" smtClean="0"/>
              <a:t> un pueblo   </a:t>
            </a:r>
            <a:r>
              <a:rPr lang="en-US" sz="2000" dirty="0" err="1" smtClean="0"/>
              <a:t>piensa</a:t>
            </a:r>
            <a:r>
              <a:rPr lang="en-US" sz="2000" dirty="0" smtClean="0"/>
              <a:t> lo </a:t>
            </a:r>
            <a:r>
              <a:rPr lang="en-US" sz="2000" dirty="0" err="1" smtClean="0"/>
              <a:t>que</a:t>
            </a:r>
            <a:r>
              <a:rPr lang="en-US" sz="2000" dirty="0" smtClean="0"/>
              <a:t> </a:t>
            </a:r>
            <a:r>
              <a:rPr lang="en-US" sz="2000" dirty="0" err="1" smtClean="0"/>
              <a:t>es</a:t>
            </a:r>
            <a:r>
              <a:rPr lang="en-US" sz="2000" dirty="0" smtClean="0"/>
              <a:t>.</a:t>
            </a:r>
            <a:br>
              <a:rPr lang="en-US" sz="2000" dirty="0" smtClean="0"/>
            </a:b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 smtClean="0"/>
              <a:t>El </a:t>
            </a:r>
            <a:r>
              <a:rPr lang="en-US" sz="2000" dirty="0" err="1" smtClean="0"/>
              <a:t>papel</a:t>
            </a:r>
            <a:r>
              <a:rPr lang="en-US" sz="2000" dirty="0" smtClean="0"/>
              <a:t> de la </a:t>
            </a:r>
            <a:r>
              <a:rPr lang="en-US" sz="2000" dirty="0" err="1" smtClean="0"/>
              <a:t>palabra</a:t>
            </a:r>
            <a:r>
              <a:rPr lang="en-US" sz="2000" dirty="0" smtClean="0"/>
              <a:t>, el </a:t>
            </a:r>
            <a:r>
              <a:rPr lang="en-US" sz="2000" dirty="0" err="1" smtClean="0"/>
              <a:t>verbo</a:t>
            </a:r>
            <a:r>
              <a:rPr lang="en-US" sz="2000" dirty="0" smtClean="0"/>
              <a:t>, la idea </a:t>
            </a:r>
            <a:r>
              <a:rPr lang="en-US" sz="2000" dirty="0" err="1" smtClean="0"/>
              <a:t>como</a:t>
            </a:r>
            <a:r>
              <a:rPr lang="en-US" sz="2000" dirty="0" smtClean="0"/>
              <a:t> </a:t>
            </a:r>
            <a:r>
              <a:rPr lang="en-US" sz="2000" dirty="0" err="1" smtClean="0"/>
              <a:t>fundadora</a:t>
            </a:r>
            <a:r>
              <a:rPr lang="en-US" sz="2000" dirty="0" smtClean="0"/>
              <a:t> de la </a:t>
            </a:r>
            <a:r>
              <a:rPr lang="en-US" sz="2000" dirty="0" err="1" smtClean="0"/>
              <a:t>realidad</a:t>
            </a:r>
            <a:r>
              <a:rPr lang="en-US" sz="2000" dirty="0" smtClean="0"/>
              <a:t>.</a:t>
            </a:r>
            <a:endParaRPr lang="en-US" sz="2000" dirty="0"/>
          </a:p>
        </p:txBody>
      </p:sp>
      <p:pic>
        <p:nvPicPr>
          <p:cNvPr id="5" name="Picture 4" descr="42199218_1136214499861289_2372187794236768256_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997" y="1569581"/>
            <a:ext cx="7806115" cy="4737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2073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2823"/>
            <a:ext cx="8229600" cy="1143000"/>
          </a:xfrm>
        </p:spPr>
        <p:txBody>
          <a:bodyPr>
            <a:noAutofit/>
          </a:bodyPr>
          <a:lstStyle/>
          <a:p>
            <a:r>
              <a:rPr lang="es-ES_tradnl" sz="2000" dirty="0" err="1"/>
              <a:t>Ishkay</a:t>
            </a:r>
            <a:r>
              <a:rPr lang="es-ES_tradnl" sz="2000" dirty="0"/>
              <a:t> </a:t>
            </a:r>
            <a:r>
              <a:rPr lang="es-ES_tradnl" sz="2000" dirty="0" err="1"/>
              <a:t>Yachay</a:t>
            </a:r>
            <a:r>
              <a:rPr lang="es-ES_tradnl" sz="2000" dirty="0"/>
              <a:t> pretende alentar a los profesionales a olfatear la metáfora oculta de la modernidad</a:t>
            </a:r>
            <a:br>
              <a:rPr lang="es-ES_tradnl" sz="2000" dirty="0"/>
            </a:br>
            <a:r>
              <a:rPr lang="es-ES_tradnl" sz="2000" dirty="0"/>
              <a:t>y por el otro lado descubrir nuestro saber ligado a la crianza de la </a:t>
            </a:r>
            <a:r>
              <a:rPr lang="es-ES_tradnl" sz="2000" dirty="0" err="1"/>
              <a:t>Pachamamita</a:t>
            </a:r>
            <a:r>
              <a:rPr lang="es-ES_tradnl" sz="2000" dirty="0"/>
              <a:t> desde su</a:t>
            </a:r>
            <a:br>
              <a:rPr lang="es-ES_tradnl" sz="2000" dirty="0"/>
            </a:br>
            <a:r>
              <a:rPr lang="es-ES_tradnl" sz="2000" dirty="0"/>
              <a:t>propio episteme. Para esto, se requiere “verdear” los currículos educativos y que la comunidad “críe” a la escuela.</a:t>
            </a:r>
            <a:endParaRPr lang="en-US" sz="2000" dirty="0"/>
          </a:p>
        </p:txBody>
      </p:sp>
      <p:pic>
        <p:nvPicPr>
          <p:cNvPr id="4" name="Content Placeholder 3" descr="75586165_501573753769997_5272297025579253760_n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43" b="8743"/>
          <a:stretch>
            <a:fillRect/>
          </a:stretch>
        </p:blipFill>
        <p:spPr>
          <a:xfrm>
            <a:off x="457200" y="2154607"/>
            <a:ext cx="8229600" cy="4703393"/>
          </a:xfrm>
        </p:spPr>
      </p:pic>
    </p:spTree>
    <p:extLst>
      <p:ext uri="{BB962C8B-B14F-4D97-AF65-F5344CB8AC3E}">
        <p14:creationId xmlns:p14="http://schemas.microsoft.com/office/powerpoint/2010/main" val="2842974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_tradnl" sz="2000" dirty="0"/>
              <a:t>Hasta 1985 se vive un proceso, padres y madres para aceptar que sus hijos e hijas vayan a las escuelas hispanas </a:t>
            </a:r>
            <a:br>
              <a:rPr lang="es-ES_tradnl" sz="2000" dirty="0"/>
            </a:br>
            <a:endParaRPr lang="en-US" sz="2000" dirty="0"/>
          </a:p>
        </p:txBody>
      </p:sp>
      <p:pic>
        <p:nvPicPr>
          <p:cNvPr id="4" name="Content Placeholder 3" descr="Pelileo.jpe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" b="50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627650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braza un arbol.jpe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" r="176"/>
          <a:stretch>
            <a:fillRect/>
          </a:stretch>
        </p:blipFill>
        <p:spPr>
          <a:xfrm>
            <a:off x="-31282" y="1417639"/>
            <a:ext cx="4412409" cy="4275660"/>
          </a:xfrm>
        </p:spPr>
      </p:pic>
      <p:pic>
        <p:nvPicPr>
          <p:cNvPr id="5" name="Picture 4" descr="14516595_700342823448461_3789534931149474606_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128" y="1417637"/>
            <a:ext cx="4834226" cy="427566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56456" y="5821720"/>
            <a:ext cx="64789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¿</a:t>
            </a:r>
            <a:r>
              <a:rPr lang="en-US" dirty="0" err="1" smtClean="0"/>
              <a:t>Qu</a:t>
            </a:r>
            <a:r>
              <a:rPr lang="en-US" dirty="0" err="1" smtClean="0"/>
              <a:t>é</a:t>
            </a:r>
            <a:r>
              <a:rPr lang="en-US" dirty="0" smtClean="0"/>
              <a:t> </a:t>
            </a:r>
            <a:r>
              <a:rPr lang="en-US" dirty="0" err="1" smtClean="0"/>
              <a:t>llevó</a:t>
            </a:r>
            <a:r>
              <a:rPr lang="en-US" dirty="0" smtClean="0"/>
              <a:t> a los </a:t>
            </a:r>
            <a:r>
              <a:rPr lang="en-US" dirty="0" err="1" smtClean="0"/>
              <a:t>humanos</a:t>
            </a:r>
            <a:r>
              <a:rPr lang="en-US" dirty="0" smtClean="0"/>
              <a:t> a </a:t>
            </a:r>
            <a:r>
              <a:rPr lang="en-US" dirty="0" err="1" smtClean="0"/>
              <a:t>cortar</a:t>
            </a:r>
            <a:r>
              <a:rPr lang="en-US" dirty="0" smtClean="0"/>
              <a:t> </a:t>
            </a:r>
            <a:r>
              <a:rPr lang="en-US" dirty="0" err="1" smtClean="0"/>
              <a:t>su</a:t>
            </a:r>
            <a:r>
              <a:rPr lang="en-US" dirty="0" smtClean="0"/>
              <a:t> </a:t>
            </a:r>
            <a:r>
              <a:rPr lang="en-US" dirty="0" err="1" smtClean="0"/>
              <a:t>antigua</a:t>
            </a:r>
            <a:r>
              <a:rPr lang="en-US" dirty="0" smtClean="0"/>
              <a:t> </a:t>
            </a:r>
            <a:r>
              <a:rPr lang="en-US" dirty="0" err="1" smtClean="0"/>
              <a:t>reciprocidad</a:t>
            </a:r>
            <a:r>
              <a:rPr lang="en-US" dirty="0" smtClean="0"/>
              <a:t> con el </a:t>
            </a:r>
            <a:r>
              <a:rPr lang="en-US" dirty="0" err="1" smtClean="0"/>
              <a:t>mundo</a:t>
            </a:r>
            <a:r>
              <a:rPr lang="en-US" dirty="0" smtClean="0"/>
              <a:t> natural?, ¿</a:t>
            </a:r>
            <a:r>
              <a:rPr lang="en-US" dirty="0" err="1" smtClean="0"/>
              <a:t>qué</a:t>
            </a:r>
            <a:r>
              <a:rPr lang="en-US" dirty="0" smtClean="0"/>
              <a:t> </a:t>
            </a:r>
            <a:r>
              <a:rPr lang="en-US" dirty="0" err="1" smtClean="0"/>
              <a:t>hace</a:t>
            </a:r>
            <a:r>
              <a:rPr lang="en-US" dirty="0" smtClean="0"/>
              <a:t> </a:t>
            </a:r>
            <a:r>
              <a:rPr lang="en-US" dirty="0" err="1" smtClean="0"/>
              <a:t>falta</a:t>
            </a:r>
            <a:r>
              <a:rPr lang="en-US" dirty="0" smtClean="0"/>
              <a:t> </a:t>
            </a:r>
            <a:r>
              <a:rPr lang="en-US" dirty="0" err="1" smtClean="0"/>
              <a:t>para</a:t>
            </a:r>
            <a:r>
              <a:rPr lang="en-US" dirty="0" smtClean="0"/>
              <a:t> </a:t>
            </a:r>
            <a:r>
              <a:rPr lang="en-US" dirty="0" err="1" smtClean="0"/>
              <a:t>que</a:t>
            </a:r>
            <a:r>
              <a:rPr lang="en-US" dirty="0" smtClean="0"/>
              <a:t> </a:t>
            </a:r>
            <a:r>
              <a:rPr lang="en-US" dirty="0" err="1" smtClean="0"/>
              <a:t>recobremos</a:t>
            </a:r>
            <a:r>
              <a:rPr lang="en-US" dirty="0" smtClean="0"/>
              <a:t> la </a:t>
            </a:r>
            <a:r>
              <a:rPr lang="en-US" dirty="0" err="1" smtClean="0"/>
              <a:t>relación</a:t>
            </a:r>
            <a:r>
              <a:rPr lang="en-US" dirty="0" smtClean="0"/>
              <a:t> con </a:t>
            </a:r>
            <a:r>
              <a:rPr lang="en-US" dirty="0" err="1" smtClean="0"/>
              <a:t>esta</a:t>
            </a:r>
            <a:r>
              <a:rPr lang="en-US" dirty="0" smtClean="0"/>
              <a:t> </a:t>
            </a:r>
            <a:r>
              <a:rPr lang="en-US" dirty="0" err="1" smtClean="0"/>
              <a:t>tierra</a:t>
            </a:r>
            <a:r>
              <a:rPr lang="en-US" dirty="0" smtClean="0"/>
              <a:t> </a:t>
            </a:r>
            <a:r>
              <a:rPr lang="en-US" dirty="0" err="1" smtClean="0"/>
              <a:t>que</a:t>
            </a:r>
            <a:r>
              <a:rPr lang="en-US" dirty="0" smtClean="0"/>
              <a:t> </a:t>
            </a:r>
            <a:r>
              <a:rPr lang="en-US" dirty="0" err="1" smtClean="0"/>
              <a:t>respirar</a:t>
            </a:r>
            <a:r>
              <a:rPr lang="en-US" dirty="0" smtClean="0"/>
              <a:t>? David Abram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56874" y="527950"/>
            <a:ext cx="32672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Mediaci</a:t>
            </a:r>
            <a:r>
              <a:rPr lang="en-US" sz="2800" dirty="0" err="1" smtClean="0"/>
              <a:t>ón</a:t>
            </a:r>
            <a:r>
              <a:rPr lang="en-US" sz="2800" dirty="0" smtClean="0"/>
              <a:t> </a:t>
            </a:r>
            <a:r>
              <a:rPr lang="es-ES_tradnl" sz="2800" dirty="0" smtClean="0"/>
              <a:t>lingüística</a:t>
            </a:r>
            <a:endParaRPr lang="es-ES_tradnl" sz="2800" dirty="0"/>
          </a:p>
        </p:txBody>
      </p:sp>
    </p:spTree>
    <p:extLst>
      <p:ext uri="{BB962C8B-B14F-4D97-AF65-F5344CB8AC3E}">
        <p14:creationId xmlns:p14="http://schemas.microsoft.com/office/powerpoint/2010/main" val="3322116681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Blac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Black .thmx</Template>
  <TotalTime>149</TotalTime>
  <Words>370</Words>
  <Application>Microsoft Macintosh PowerPoint</Application>
  <PresentationFormat>On-screen Show (4:3)</PresentationFormat>
  <Paragraphs>21</Paragraphs>
  <Slides>12</Slides>
  <Notes>1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Black</vt:lpstr>
      <vt:lpstr>Lengua Kichwa como elemento para vivir en  “Ishkay Yachay” (Dos cosmovisiones. Propuesta pedagogica)</vt:lpstr>
      <vt:lpstr>CECIB “YACHAY WASI” es una institución educativa fiscomisional (misional desde la espiritualidad andina), que atiende a una población estudiantil de diversidad cultural migrante campesina indígena, de 1ero a 7mo de básica. Fue fundada para la vigorización del indioma indígena Kichwa, sus saberes ancestrales y en consenso con el idioma Español y sus conocimientos.</vt:lpstr>
      <vt:lpstr>¿Dónde está la sabiduría que perdimos en el conocimiento, dónde está  el conocimiento que perdimos en la información? </vt:lpstr>
      <vt:lpstr>El aprendizaje corriente , el no escolarizado se halla asociado a un saber hacer de y con los sentidos, a un saber encarnado y no abstracto...</vt:lpstr>
      <vt:lpstr>Las emociones y los sentidos no son vivenciados como informadores  si no como que en ellos también reposa el saber.</vt:lpstr>
      <vt:lpstr>Un pueblo tiene identidad no solo si conserva el lenguaje sino si expresa lo que es. Por el habla debe fluir y expresar lo que un pueblo   piensa lo que es.  El papel de la palabra, el verbo, la idea como fundadora de la realidad.</vt:lpstr>
      <vt:lpstr>Ishkay Yachay pretende alentar a los profesionales a olfatear la metáfora oculta de la modernidad y por el otro lado descubrir nuestro saber ligado a la crianza de la Pachamamita desde su propio episteme. Para esto, se requiere “verdear” los currículos educativos y que la comunidad “críe” a la escuela.</vt:lpstr>
      <vt:lpstr>Hasta 1985 se vive un proceso, padres y madres para aceptar que sus hijos e hijas vayan a las escuelas hispanas  </vt:lpstr>
      <vt:lpstr>PowerPoint Presentation</vt:lpstr>
      <vt:lpstr>“La enseñanza es estar contento, contenta”</vt:lpstr>
      <vt:lpstr>PowerPoint Presentation</vt:lpstr>
      <vt:lpstr>Calendario Ritual Agrofestivo Comunitario Comunidad Agato - Otavalo 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Lengua Kichwa como elemento para vivir en  Ishkay Yachay (Dos cosmovisiones. Propuesta pedagogica en la ciudad)</dc:title>
  <dc:creator>Owner</dc:creator>
  <cp:lastModifiedBy>Owner</cp:lastModifiedBy>
  <cp:revision>11</cp:revision>
  <dcterms:created xsi:type="dcterms:W3CDTF">2020-02-25T05:12:28Z</dcterms:created>
  <dcterms:modified xsi:type="dcterms:W3CDTF">2020-02-25T07:42:07Z</dcterms:modified>
</cp:coreProperties>
</file>