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tiff" ContentType="image/tiff"/>
  <Default Extension="xlsx" ContentType="application/vnd.openxmlformats-officedocument.spreadsheetml.sheet"/>
  <Default Extension="rels" ContentType="application/vnd.openxmlformats-package.relationships+xml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605" r:id="rId3"/>
    <p:sldId id="577" r:id="rId4"/>
    <p:sldId id="578" r:id="rId5"/>
    <p:sldId id="579" r:id="rId6"/>
    <p:sldId id="580" r:id="rId7"/>
    <p:sldId id="581" r:id="rId8"/>
    <p:sldId id="582" r:id="rId9"/>
    <p:sldId id="583" r:id="rId10"/>
    <p:sldId id="522" r:id="rId11"/>
    <p:sldId id="546" r:id="rId12"/>
    <p:sldId id="610" r:id="rId13"/>
    <p:sldId id="611" r:id="rId14"/>
    <p:sldId id="615" r:id="rId15"/>
    <p:sldId id="584" r:id="rId16"/>
    <p:sldId id="586" r:id="rId17"/>
    <p:sldId id="587" r:id="rId18"/>
    <p:sldId id="601" r:id="rId19"/>
    <p:sldId id="602" r:id="rId20"/>
    <p:sldId id="590" r:id="rId21"/>
    <p:sldId id="591" r:id="rId22"/>
    <p:sldId id="592" r:id="rId23"/>
    <p:sldId id="588" r:id="rId24"/>
    <p:sldId id="589" r:id="rId25"/>
    <p:sldId id="594" r:id="rId26"/>
    <p:sldId id="612" r:id="rId27"/>
    <p:sldId id="595" r:id="rId28"/>
    <p:sldId id="598" r:id="rId29"/>
    <p:sldId id="599" r:id="rId30"/>
    <p:sldId id="600" r:id="rId31"/>
    <p:sldId id="603" r:id="rId32"/>
    <p:sldId id="597" r:id="rId33"/>
    <p:sldId id="606" r:id="rId34"/>
    <p:sldId id="607" r:id="rId35"/>
    <p:sldId id="613" r:id="rId36"/>
    <p:sldId id="614" r:id="rId37"/>
    <p:sldId id="609" r:id="rId38"/>
    <p:sldId id="523" r:id="rId39"/>
    <p:sldId id="285" r:id="rId40"/>
  </p:sldIdLst>
  <p:sldSz cx="9144000" cy="6858000" type="screen4x3"/>
  <p:notesSz cx="6858000" cy="9144000"/>
  <p:defaultTextStyle>
    <a:defPPr>
      <a:defRPr lang="es-E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3659" autoAdjust="0"/>
    <p:restoredTop sz="89225" autoAdjust="0"/>
  </p:normalViewPr>
  <p:slideViewPr>
    <p:cSldViewPr snapToGrid="0" snapToObjects="1">
      <p:cViewPr varScale="1">
        <p:scale>
          <a:sx n="90" d="100"/>
          <a:sy n="90" d="100"/>
        </p:scale>
        <p:origin x="1592" y="19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presProps" Target="presProps.xml"/><Relationship Id="rId42" Type="http://schemas.openxmlformats.org/officeDocument/2006/relationships/viewProps" Target="viewProps.xml"/><Relationship Id="rId43" Type="http://schemas.openxmlformats.org/officeDocument/2006/relationships/theme" Target="theme/theme1.xml"/><Relationship Id="rId44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Hoja_de_c_lculo_de_Microsoft_Excel1.xlsx"/><Relationship Id="rId2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sz="2000" b="1" i="0" dirty="0">
                <a:latin typeface="Arial" charset="0"/>
                <a:ea typeface="Arial" charset="0"/>
                <a:cs typeface="Arial" charset="0"/>
              </a:rPr>
              <a:t>PERFIL DE LOS </a:t>
            </a:r>
            <a:r>
              <a:rPr lang="en-US" sz="2000" b="1" i="0" dirty="0" smtClean="0">
                <a:latin typeface="Arial" charset="0"/>
                <a:ea typeface="Arial" charset="0"/>
                <a:cs typeface="Arial" charset="0"/>
              </a:rPr>
              <a:t>INTÉRPRETES “CEPIADET” </a:t>
            </a:r>
            <a:endParaRPr lang="en-US" sz="2000" b="1" i="0" dirty="0">
              <a:latin typeface="Arial" charset="0"/>
              <a:ea typeface="Arial" charset="0"/>
              <a:cs typeface="Arial" charset="0"/>
            </a:endParaRPr>
          </a:p>
        </c:rich>
      </c:tx>
      <c:layout/>
      <c:overlay val="0"/>
    </c:title>
    <c:autoTitleDeleted val="0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dLbls>
          <c:showLegendKey val="0"/>
          <c:showVal val="0"/>
          <c:showCatName val="0"/>
          <c:showSerName val="0"/>
          <c:showPercent val="1"/>
          <c:showBubbleSize val="0"/>
          <c:showLeaderLines val="0"/>
        </c:dLbls>
      </c:pie3DChart>
    </c:plotArea>
    <c:legend>
      <c:legendPos val="t"/>
      <c:layout/>
      <c:overlay val="0"/>
    </c:legend>
    <c:plotVisOnly val="1"/>
    <c:dispBlanksAs val="gap"/>
    <c:showDLblsOverMax val="0"/>
  </c:chart>
  <c:externalData r:id="rId1">
    <c:autoUpdate val="0"/>
  </c:externalData>
  <c:userShapes r:id="rId2"/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120DA26-9A1D-6047-9110-9FA4799B0E04}" type="doc">
      <dgm:prSet loTypeId="urn:microsoft.com/office/officeart/2005/8/layout/venn1" loCatId="relationship" qsTypeId="urn:microsoft.com/office/officeart/2005/8/quickstyle/3D1" qsCatId="3D" csTypeId="urn:microsoft.com/office/officeart/2005/8/colors/accent1_2" csCatId="accent1"/>
      <dgm:spPr/>
      <dgm:t>
        <a:bodyPr/>
        <a:lstStyle/>
        <a:p>
          <a:endParaRPr lang="es-ES_tradnl"/>
        </a:p>
      </dgm:t>
    </dgm:pt>
    <dgm:pt modelId="{7BA96362-43A3-B341-81A9-0321656EE600}">
      <dgm:prSet/>
      <dgm:spPr/>
      <dgm:t>
        <a:bodyPr/>
        <a:lstStyle/>
        <a:p>
          <a:pPr rtl="0"/>
          <a:r>
            <a:rPr lang="es-ES_tradnl" b="1" dirty="0" smtClean="0">
              <a:latin typeface="Arial" charset="0"/>
              <a:ea typeface="Arial" charset="0"/>
              <a:cs typeface="Arial" charset="0"/>
            </a:rPr>
            <a:t>Problema estructural</a:t>
          </a:r>
          <a:endParaRPr lang="es-ES_tradnl" dirty="0">
            <a:latin typeface="Arial" charset="0"/>
            <a:ea typeface="Arial" charset="0"/>
            <a:cs typeface="Arial" charset="0"/>
          </a:endParaRPr>
        </a:p>
      </dgm:t>
    </dgm:pt>
    <dgm:pt modelId="{7F5C7F0C-0A04-CC44-8A1D-A1DCDB2B5A50}" type="parTrans" cxnId="{06BBDD70-A48B-784B-A351-59CD8C4CA1CC}">
      <dgm:prSet/>
      <dgm:spPr/>
      <dgm:t>
        <a:bodyPr/>
        <a:lstStyle/>
        <a:p>
          <a:endParaRPr lang="es-ES_tradnl"/>
        </a:p>
      </dgm:t>
    </dgm:pt>
    <dgm:pt modelId="{70774200-963E-6246-970D-4E3A62B2579B}" type="sibTrans" cxnId="{06BBDD70-A48B-784B-A351-59CD8C4CA1CC}">
      <dgm:prSet/>
      <dgm:spPr/>
      <dgm:t>
        <a:bodyPr/>
        <a:lstStyle/>
        <a:p>
          <a:endParaRPr lang="es-ES_tradnl"/>
        </a:p>
      </dgm:t>
    </dgm:pt>
    <dgm:pt modelId="{508E6BB6-C95B-F544-AB56-5C20BE5E39C4}">
      <dgm:prSet/>
      <dgm:spPr/>
      <dgm:t>
        <a:bodyPr/>
        <a:lstStyle/>
        <a:p>
          <a:pPr rtl="0"/>
          <a:r>
            <a:rPr lang="es-ES_tradnl" b="1" dirty="0" smtClean="0">
              <a:latin typeface="Arial" charset="0"/>
              <a:ea typeface="Arial" charset="0"/>
              <a:cs typeface="Arial" charset="0"/>
            </a:rPr>
            <a:t>Enfoque Integral</a:t>
          </a:r>
          <a:endParaRPr lang="es-ES_tradnl" dirty="0">
            <a:latin typeface="Arial" charset="0"/>
            <a:ea typeface="Arial" charset="0"/>
            <a:cs typeface="Arial" charset="0"/>
          </a:endParaRPr>
        </a:p>
      </dgm:t>
    </dgm:pt>
    <dgm:pt modelId="{C01C33A4-717E-3F49-8B62-1D54A3114B43}" type="parTrans" cxnId="{A39DB3FF-3F99-A64C-AE1A-C6DE16515CD3}">
      <dgm:prSet/>
      <dgm:spPr/>
      <dgm:t>
        <a:bodyPr/>
        <a:lstStyle/>
        <a:p>
          <a:endParaRPr lang="es-ES_tradnl"/>
        </a:p>
      </dgm:t>
    </dgm:pt>
    <dgm:pt modelId="{80DAF197-0D69-8B4C-81EC-419BB3CC04AF}" type="sibTrans" cxnId="{A39DB3FF-3F99-A64C-AE1A-C6DE16515CD3}">
      <dgm:prSet/>
      <dgm:spPr/>
      <dgm:t>
        <a:bodyPr/>
        <a:lstStyle/>
        <a:p>
          <a:endParaRPr lang="es-ES_tradnl"/>
        </a:p>
      </dgm:t>
    </dgm:pt>
    <dgm:pt modelId="{2A1296F3-94D6-0845-9F7F-83C280DAB4B5}">
      <dgm:prSet/>
      <dgm:spPr/>
      <dgm:t>
        <a:bodyPr/>
        <a:lstStyle/>
        <a:p>
          <a:pPr rtl="0"/>
          <a:r>
            <a:rPr lang="es-ES_tradnl" b="1" dirty="0" smtClean="0">
              <a:latin typeface="Arial" charset="0"/>
              <a:ea typeface="Arial" charset="0"/>
              <a:cs typeface="Arial" charset="0"/>
            </a:rPr>
            <a:t>Políticas Públicas</a:t>
          </a:r>
          <a:endParaRPr lang="es-ES_tradnl" dirty="0">
            <a:latin typeface="Arial" charset="0"/>
            <a:ea typeface="Arial" charset="0"/>
            <a:cs typeface="Arial" charset="0"/>
          </a:endParaRPr>
        </a:p>
      </dgm:t>
    </dgm:pt>
    <dgm:pt modelId="{CF46ED2E-CE23-2D4D-B985-439199772187}" type="parTrans" cxnId="{11AA4F4C-66D6-4B46-92B0-14EF65EA39BE}">
      <dgm:prSet/>
      <dgm:spPr/>
      <dgm:t>
        <a:bodyPr/>
        <a:lstStyle/>
        <a:p>
          <a:endParaRPr lang="es-ES_tradnl"/>
        </a:p>
      </dgm:t>
    </dgm:pt>
    <dgm:pt modelId="{3FDFE9F2-EFDA-E34F-AB2A-6CA20E946827}" type="sibTrans" cxnId="{11AA4F4C-66D6-4B46-92B0-14EF65EA39BE}">
      <dgm:prSet/>
      <dgm:spPr/>
      <dgm:t>
        <a:bodyPr/>
        <a:lstStyle/>
        <a:p>
          <a:endParaRPr lang="es-ES_tradnl"/>
        </a:p>
      </dgm:t>
    </dgm:pt>
    <dgm:pt modelId="{FEDE4104-C745-1148-9735-B60834E26F4D}" type="pres">
      <dgm:prSet presAssocID="{2120DA26-9A1D-6047-9110-9FA4799B0E04}" presName="compositeShape" presStyleCnt="0">
        <dgm:presLayoutVars>
          <dgm:chMax val="7"/>
          <dgm:dir/>
          <dgm:resizeHandles val="exact"/>
        </dgm:presLayoutVars>
      </dgm:prSet>
      <dgm:spPr/>
    </dgm:pt>
    <dgm:pt modelId="{F4E869FA-973F-B04E-B341-B8D7C2EE9107}" type="pres">
      <dgm:prSet presAssocID="{7BA96362-43A3-B341-81A9-0321656EE600}" presName="circ1" presStyleLbl="vennNode1" presStyleIdx="0" presStyleCnt="3"/>
      <dgm:spPr/>
    </dgm:pt>
    <dgm:pt modelId="{69258536-7F9C-D145-9493-A4C7AE0C6398}" type="pres">
      <dgm:prSet presAssocID="{7BA96362-43A3-B341-81A9-0321656EE600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E03B1CAB-FF3C-2843-8DB8-769D1251BC8C}" type="pres">
      <dgm:prSet presAssocID="{508E6BB6-C95B-F544-AB56-5C20BE5E39C4}" presName="circ2" presStyleLbl="vennNode1" presStyleIdx="1" presStyleCnt="3"/>
      <dgm:spPr/>
    </dgm:pt>
    <dgm:pt modelId="{E74C38E2-68F8-F04F-8FF4-4245B21F0A99}" type="pres">
      <dgm:prSet presAssocID="{508E6BB6-C95B-F544-AB56-5C20BE5E39C4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C68EE948-C20A-0D4B-94CC-C7AD8ACF9B1A}" type="pres">
      <dgm:prSet presAssocID="{2A1296F3-94D6-0845-9F7F-83C280DAB4B5}" presName="circ3" presStyleLbl="vennNode1" presStyleIdx="2" presStyleCnt="3"/>
      <dgm:spPr/>
    </dgm:pt>
    <dgm:pt modelId="{CAC3F91A-497E-414C-AFB8-0CAF43A7C37F}" type="pres">
      <dgm:prSet presAssocID="{2A1296F3-94D6-0845-9F7F-83C280DAB4B5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</dgm:pt>
  </dgm:ptLst>
  <dgm:cxnLst>
    <dgm:cxn modelId="{B67B4B9D-3499-4E4E-820D-5B04D4CE3F3E}" type="presOf" srcId="{2A1296F3-94D6-0845-9F7F-83C280DAB4B5}" destId="{C68EE948-C20A-0D4B-94CC-C7AD8ACF9B1A}" srcOrd="0" destOrd="0" presId="urn:microsoft.com/office/officeart/2005/8/layout/venn1"/>
    <dgm:cxn modelId="{06BBDD70-A48B-784B-A351-59CD8C4CA1CC}" srcId="{2120DA26-9A1D-6047-9110-9FA4799B0E04}" destId="{7BA96362-43A3-B341-81A9-0321656EE600}" srcOrd="0" destOrd="0" parTransId="{7F5C7F0C-0A04-CC44-8A1D-A1DCDB2B5A50}" sibTransId="{70774200-963E-6246-970D-4E3A62B2579B}"/>
    <dgm:cxn modelId="{11AA4F4C-66D6-4B46-92B0-14EF65EA39BE}" srcId="{2120DA26-9A1D-6047-9110-9FA4799B0E04}" destId="{2A1296F3-94D6-0845-9F7F-83C280DAB4B5}" srcOrd="2" destOrd="0" parTransId="{CF46ED2E-CE23-2D4D-B985-439199772187}" sibTransId="{3FDFE9F2-EFDA-E34F-AB2A-6CA20E946827}"/>
    <dgm:cxn modelId="{58A95DAF-63B1-A343-8766-34C075D25EEF}" type="presOf" srcId="{508E6BB6-C95B-F544-AB56-5C20BE5E39C4}" destId="{E03B1CAB-FF3C-2843-8DB8-769D1251BC8C}" srcOrd="0" destOrd="0" presId="urn:microsoft.com/office/officeart/2005/8/layout/venn1"/>
    <dgm:cxn modelId="{A39DB3FF-3F99-A64C-AE1A-C6DE16515CD3}" srcId="{2120DA26-9A1D-6047-9110-9FA4799B0E04}" destId="{508E6BB6-C95B-F544-AB56-5C20BE5E39C4}" srcOrd="1" destOrd="0" parTransId="{C01C33A4-717E-3F49-8B62-1D54A3114B43}" sibTransId="{80DAF197-0D69-8B4C-81EC-419BB3CC04AF}"/>
    <dgm:cxn modelId="{7D5BD675-37BE-E247-B43C-8DB954747D1B}" type="presOf" srcId="{508E6BB6-C95B-F544-AB56-5C20BE5E39C4}" destId="{E74C38E2-68F8-F04F-8FF4-4245B21F0A99}" srcOrd="1" destOrd="0" presId="urn:microsoft.com/office/officeart/2005/8/layout/venn1"/>
    <dgm:cxn modelId="{6E77FDCC-B22B-9347-A9ED-2DDC123510E7}" type="presOf" srcId="{2120DA26-9A1D-6047-9110-9FA4799B0E04}" destId="{FEDE4104-C745-1148-9735-B60834E26F4D}" srcOrd="0" destOrd="0" presId="urn:microsoft.com/office/officeart/2005/8/layout/venn1"/>
    <dgm:cxn modelId="{F18CA734-D1B7-BC4D-9D18-47964F7F2B3F}" type="presOf" srcId="{2A1296F3-94D6-0845-9F7F-83C280DAB4B5}" destId="{CAC3F91A-497E-414C-AFB8-0CAF43A7C37F}" srcOrd="1" destOrd="0" presId="urn:microsoft.com/office/officeart/2005/8/layout/venn1"/>
    <dgm:cxn modelId="{88359C44-284F-4B4F-9680-664C760BA3F2}" type="presOf" srcId="{7BA96362-43A3-B341-81A9-0321656EE600}" destId="{F4E869FA-973F-B04E-B341-B8D7C2EE9107}" srcOrd="0" destOrd="0" presId="urn:microsoft.com/office/officeart/2005/8/layout/venn1"/>
    <dgm:cxn modelId="{56818C4B-BEF9-7446-A53F-88287602A180}" type="presOf" srcId="{7BA96362-43A3-B341-81A9-0321656EE600}" destId="{69258536-7F9C-D145-9493-A4C7AE0C6398}" srcOrd="1" destOrd="0" presId="urn:microsoft.com/office/officeart/2005/8/layout/venn1"/>
    <dgm:cxn modelId="{3D92F052-A2B9-EF4B-A896-7D24100897E0}" type="presParOf" srcId="{FEDE4104-C745-1148-9735-B60834E26F4D}" destId="{F4E869FA-973F-B04E-B341-B8D7C2EE9107}" srcOrd="0" destOrd="0" presId="urn:microsoft.com/office/officeart/2005/8/layout/venn1"/>
    <dgm:cxn modelId="{77239E85-D3B1-EA4D-BC49-CC869B5D42C5}" type="presParOf" srcId="{FEDE4104-C745-1148-9735-B60834E26F4D}" destId="{69258536-7F9C-D145-9493-A4C7AE0C6398}" srcOrd="1" destOrd="0" presId="urn:microsoft.com/office/officeart/2005/8/layout/venn1"/>
    <dgm:cxn modelId="{03584936-907A-9047-BD23-806D73A4627B}" type="presParOf" srcId="{FEDE4104-C745-1148-9735-B60834E26F4D}" destId="{E03B1CAB-FF3C-2843-8DB8-769D1251BC8C}" srcOrd="2" destOrd="0" presId="urn:microsoft.com/office/officeart/2005/8/layout/venn1"/>
    <dgm:cxn modelId="{EABC1D8A-6E3B-6241-A0CE-C45E9D3507B4}" type="presParOf" srcId="{FEDE4104-C745-1148-9735-B60834E26F4D}" destId="{E74C38E2-68F8-F04F-8FF4-4245B21F0A99}" srcOrd="3" destOrd="0" presId="urn:microsoft.com/office/officeart/2005/8/layout/venn1"/>
    <dgm:cxn modelId="{403D358D-30E1-3440-BE90-FB059D627E4E}" type="presParOf" srcId="{FEDE4104-C745-1148-9735-B60834E26F4D}" destId="{C68EE948-C20A-0D4B-94CC-C7AD8ACF9B1A}" srcOrd="4" destOrd="0" presId="urn:microsoft.com/office/officeart/2005/8/layout/venn1"/>
    <dgm:cxn modelId="{21AAF0A8-076D-8642-BA06-086373FCA6D6}" type="presParOf" srcId="{FEDE4104-C745-1148-9735-B60834E26F4D}" destId="{CAC3F91A-497E-414C-AFB8-0CAF43A7C37F}" srcOrd="5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4E869FA-973F-B04E-B341-B8D7C2EE9107}">
      <dsp:nvSpPr>
        <dsp:cNvPr id="0" name=""/>
        <dsp:cNvSpPr/>
      </dsp:nvSpPr>
      <dsp:spPr>
        <a:xfrm>
          <a:off x="2757011" y="56574"/>
          <a:ext cx="2715577" cy="2715577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3335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3000" b="1" kern="1200" dirty="0" smtClean="0">
              <a:latin typeface="Arial" charset="0"/>
              <a:ea typeface="Arial" charset="0"/>
              <a:cs typeface="Arial" charset="0"/>
            </a:rPr>
            <a:t>Problema estructural</a:t>
          </a:r>
          <a:endParaRPr lang="es-ES_tradnl" sz="3000" kern="1200" dirty="0">
            <a:latin typeface="Arial" charset="0"/>
            <a:ea typeface="Arial" charset="0"/>
            <a:cs typeface="Arial" charset="0"/>
          </a:endParaRPr>
        </a:p>
      </dsp:txBody>
      <dsp:txXfrm>
        <a:off x="3119088" y="531800"/>
        <a:ext cx="1991423" cy="1222010"/>
      </dsp:txXfrm>
    </dsp:sp>
    <dsp:sp modelId="{E03B1CAB-FF3C-2843-8DB8-769D1251BC8C}">
      <dsp:nvSpPr>
        <dsp:cNvPr id="0" name=""/>
        <dsp:cNvSpPr/>
      </dsp:nvSpPr>
      <dsp:spPr>
        <a:xfrm>
          <a:off x="3736882" y="1753810"/>
          <a:ext cx="2715577" cy="2715577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3335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3000" b="1" kern="1200" dirty="0" smtClean="0">
              <a:latin typeface="Arial" charset="0"/>
              <a:ea typeface="Arial" charset="0"/>
              <a:cs typeface="Arial" charset="0"/>
            </a:rPr>
            <a:t>Enfoque Integral</a:t>
          </a:r>
          <a:endParaRPr lang="es-ES_tradnl" sz="3000" kern="1200" dirty="0">
            <a:latin typeface="Arial" charset="0"/>
            <a:ea typeface="Arial" charset="0"/>
            <a:cs typeface="Arial" charset="0"/>
          </a:endParaRPr>
        </a:p>
      </dsp:txBody>
      <dsp:txXfrm>
        <a:off x="4567396" y="2455334"/>
        <a:ext cx="1629346" cy="1493567"/>
      </dsp:txXfrm>
    </dsp:sp>
    <dsp:sp modelId="{C68EE948-C20A-0D4B-94CC-C7AD8ACF9B1A}">
      <dsp:nvSpPr>
        <dsp:cNvPr id="0" name=""/>
        <dsp:cNvSpPr/>
      </dsp:nvSpPr>
      <dsp:spPr>
        <a:xfrm>
          <a:off x="1777140" y="1753810"/>
          <a:ext cx="2715577" cy="2715577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3335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3000" b="1" kern="1200" dirty="0" smtClean="0">
              <a:latin typeface="Arial" charset="0"/>
              <a:ea typeface="Arial" charset="0"/>
              <a:cs typeface="Arial" charset="0"/>
            </a:rPr>
            <a:t>Políticas Públicas</a:t>
          </a:r>
          <a:endParaRPr lang="es-ES_tradnl" sz="3000" kern="1200" dirty="0">
            <a:latin typeface="Arial" charset="0"/>
            <a:ea typeface="Arial" charset="0"/>
            <a:cs typeface="Arial" charset="0"/>
          </a:endParaRPr>
        </a:p>
      </dsp:txBody>
      <dsp:txXfrm>
        <a:off x="2032857" y="2455334"/>
        <a:ext cx="1629346" cy="149356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6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</cdr:x>
      <cdr:y>0</cdr:y>
    </cdr:from>
    <cdr:to>
      <cdr:x>1</cdr:x>
      <cdr:y>1</cdr:y>
    </cdr:to>
    <cdr:pic>
      <cdr:nvPicPr>
        <cdr:cNvPr id="2" name="chart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0" y="0"/>
          <a:ext cx="9142857" cy="7504762"/>
        </a:xfrm>
        <a:prstGeom xmlns:a="http://schemas.openxmlformats.org/drawingml/2006/main" prst="rect">
          <a:avLst/>
        </a:prstGeom>
      </cdr:spPr>
    </cdr:pic>
  </cdr:relSizeAnchor>
</c:userShap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457200" y="445892"/>
            <a:ext cx="6977260" cy="1057232"/>
          </a:xfrm>
        </p:spPr>
        <p:txBody>
          <a:bodyPr/>
          <a:lstStyle/>
          <a:p>
            <a:r>
              <a:rPr lang="es-ES" smtClean="0"/>
              <a:t>Clic para editar título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457200" y="1503124"/>
            <a:ext cx="6977260" cy="764519"/>
          </a:xfrm>
        </p:spPr>
        <p:txBody>
          <a:bodyPr>
            <a:no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 dirty="0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69070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s-ES" dirty="0" smtClean="0"/>
              <a:t>Centro Profesional Indígena de Asesoría, Defensa y Traducción A. C. </a:t>
            </a:r>
            <a:endParaRPr lang="es-ES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7010400" y="6499825"/>
            <a:ext cx="2133600" cy="365125"/>
          </a:xfrm>
        </p:spPr>
        <p:txBody>
          <a:bodyPr/>
          <a:lstStyle/>
          <a:p>
            <a:r>
              <a:rPr lang="es-ES" dirty="0" smtClean="0"/>
              <a:t>Fecha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492811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84BFA-2228-0645-A802-F6B6438C3916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307382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1003289" cy="5851525"/>
          </a:xfrm>
        </p:spPr>
        <p:txBody>
          <a:bodyPr vert="eaVert"/>
          <a:lstStyle/>
          <a:p>
            <a:r>
              <a:rPr lang="es-ES" smtClean="0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84BFA-2228-0645-A802-F6B6438C3916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516188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84BFA-2228-0645-A802-F6B6438C3916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896131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1452484"/>
            <a:ext cx="6703036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722313" y="2814559"/>
            <a:ext cx="3800282" cy="22260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84BFA-2228-0645-A802-F6B6438C3916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438245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84BFA-2228-0645-A802-F6B6438C3916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753215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84BFA-2228-0645-A802-F6B6438C3916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998830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Clic para editar título</a:t>
            </a:r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84BFA-2228-0645-A802-F6B6438C3916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317103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84BFA-2228-0645-A802-F6B6438C3916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214406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427612"/>
            <a:ext cx="7188447" cy="10074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575050" y="1435100"/>
            <a:ext cx="5111750" cy="46910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84BFA-2228-0645-A802-F6B6438C3916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214184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Clic para editar título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Arrastre la imagen al marcador de posición o haga clic en el icono para agregar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84BFA-2228-0645-A802-F6B6438C3916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519398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457200" y="479444"/>
            <a:ext cx="7175489" cy="9381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57200" y="6556727"/>
            <a:ext cx="6333172" cy="26934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s-ES" dirty="0" smtClean="0"/>
              <a:t>Nombre de la Institución</a:t>
            </a:r>
            <a:endParaRPr lang="es-ES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6890127" y="6556727"/>
            <a:ext cx="2133600" cy="26934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s-ES" dirty="0" smtClean="0"/>
              <a:t>Fecha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819639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g"/><Relationship Id="rId3" Type="http://schemas.openxmlformats.org/officeDocument/2006/relationships/image" Target="../media/image12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4" Type="http://schemas.openxmlformats.org/officeDocument/2006/relationships/diagramQuickStyle" Target="../diagrams/quickStyle1.xml"/><Relationship Id="rId5" Type="http://schemas.openxmlformats.org/officeDocument/2006/relationships/diagramColors" Target="../diagrams/colors1.xml"/><Relationship Id="rId6" Type="http://schemas.microsoft.com/office/2007/relationships/diagramDrawing" Target="../diagrams/drawing1.xm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tif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chart" Target="../charts/char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tif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tif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tif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tif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tif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tif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tiff"/><Relationship Id="rId3" Type="http://schemas.openxmlformats.org/officeDocument/2006/relationships/image" Target="../media/image25.tiff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tiff"/><Relationship Id="rId3" Type="http://schemas.openxmlformats.org/officeDocument/2006/relationships/image" Target="../media/image27.tiff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tiff"/><Relationship Id="rId3" Type="http://schemas.openxmlformats.org/officeDocument/2006/relationships/image" Target="../media/image29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jp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tiff"/><Relationship Id="rId3" Type="http://schemas.openxmlformats.org/officeDocument/2006/relationships/image" Target="../media/image32.tiff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Relationship Id="rId3" Type="http://schemas.openxmlformats.org/officeDocument/2006/relationships/image" Target="../media/image34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Relationship Id="rId3" Type="http://schemas.openxmlformats.org/officeDocument/2006/relationships/image" Target="../media/image36.tiff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mailto:traductoresindigenas@hotmail.com" TargetMode="Externa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tif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585101" y="400050"/>
            <a:ext cx="6888415" cy="1954530"/>
          </a:xfrm>
        </p:spPr>
        <p:txBody>
          <a:bodyPr>
            <a:noAutofit/>
          </a:bodyPr>
          <a:lstStyle/>
          <a:p>
            <a:pPr algn="r"/>
            <a:r>
              <a:rPr lang="es-ES" sz="3600" b="1" dirty="0" smtClean="0">
                <a:latin typeface="Arial Narrow" panose="020B0606020202030204" pitchFamily="34" charset="0"/>
              </a:rPr>
              <a:t>Los derechos ling</a:t>
            </a:r>
            <a:r>
              <a:rPr lang="es-ES_tradnl" sz="3600" b="1" dirty="0" smtClean="0">
                <a:latin typeface="Arial Narrow" panose="020B0606020202030204" pitchFamily="34" charset="0"/>
              </a:rPr>
              <a:t>üísticos</a:t>
            </a:r>
            <a:r>
              <a:rPr lang="es-ES_tradnl" sz="3600" b="1" dirty="0">
                <a:latin typeface="Arial Narrow" panose="020B0606020202030204" pitchFamily="34" charset="0"/>
              </a:rPr>
              <a:t> </a:t>
            </a:r>
            <a:r>
              <a:rPr lang="es-ES_tradnl" sz="3600" b="1" dirty="0" smtClean="0">
                <a:latin typeface="Arial Narrow" panose="020B0606020202030204" pitchFamily="34" charset="0"/>
              </a:rPr>
              <a:t>de los Pueblos Indígenas y el acceso a la justicia en México “Oaxaca”</a:t>
            </a:r>
            <a:endParaRPr lang="es-ES" sz="3600" b="1" dirty="0">
              <a:latin typeface="Arial Narrow" panose="020B0606020202030204" pitchFamily="34" charset="0"/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072716" y="2763503"/>
            <a:ext cx="6400800" cy="494730"/>
          </a:xfrm>
        </p:spPr>
        <p:txBody>
          <a:bodyPr>
            <a:normAutofit/>
          </a:bodyPr>
          <a:lstStyle/>
          <a:p>
            <a:pPr algn="r"/>
            <a:r>
              <a:rPr lang="es-ES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Tomás López Sarabia</a:t>
            </a:r>
            <a:endParaRPr lang="es-ES" b="1" dirty="0">
              <a:solidFill>
                <a:schemeClr val="tx1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0919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405702"/>
            <a:ext cx="7175489" cy="938194"/>
          </a:xfrm>
        </p:spPr>
        <p:txBody>
          <a:bodyPr/>
          <a:lstStyle/>
          <a:p>
            <a:r>
              <a:rPr lang="es-ES_tradnl" b="1" dirty="0" smtClean="0">
                <a:latin typeface="Arial Narrow" charset="0"/>
                <a:ea typeface="Arial Narrow" charset="0"/>
                <a:cs typeface="Arial Narrow" charset="0"/>
              </a:rPr>
              <a:t>Las raíces del problema</a:t>
            </a:r>
            <a:endParaRPr lang="es-ES_tradnl" b="1" dirty="0"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57200" y="2138516"/>
            <a:ext cx="8229600" cy="4380271"/>
          </a:xfrm>
        </p:spPr>
        <p:txBody>
          <a:bodyPr>
            <a:normAutofit lnSpcReduction="10000"/>
          </a:bodyPr>
          <a:lstStyle/>
          <a:p>
            <a:pPr marL="514350" indent="-514350" algn="just">
              <a:buFont typeface="+mj-lt"/>
              <a:buAutoNum type="alphaLcParenR"/>
            </a:pPr>
            <a:r>
              <a:rPr lang="es-ES_tradnl" dirty="0" smtClean="0">
                <a:latin typeface="Arial Narrow" charset="0"/>
                <a:ea typeface="Arial Narrow" charset="0"/>
                <a:cs typeface="Arial Narrow" charset="0"/>
              </a:rPr>
              <a:t>Estado mono-cultural / colonial</a:t>
            </a:r>
          </a:p>
          <a:p>
            <a:pPr marL="514350" indent="-514350" algn="just">
              <a:buFont typeface="+mj-lt"/>
              <a:buAutoNum type="alphaLcParenR"/>
            </a:pPr>
            <a:endParaRPr lang="es-ES_tradnl" dirty="0" smtClean="0">
              <a:latin typeface="Arial Narrow" charset="0"/>
              <a:ea typeface="Arial Narrow" charset="0"/>
              <a:cs typeface="Arial Narrow" charset="0"/>
            </a:endParaRPr>
          </a:p>
          <a:p>
            <a:pPr marL="514350" indent="-514350" algn="just">
              <a:buFont typeface="+mj-lt"/>
              <a:buAutoNum type="alphaLcParenR"/>
            </a:pPr>
            <a:endParaRPr lang="es-ES_tradnl" dirty="0">
              <a:latin typeface="Arial Narrow" charset="0"/>
              <a:ea typeface="Arial Narrow" charset="0"/>
              <a:cs typeface="Arial Narrow" charset="0"/>
            </a:endParaRPr>
          </a:p>
          <a:p>
            <a:pPr marL="514350" indent="-514350" algn="just">
              <a:buFont typeface="+mj-lt"/>
              <a:buAutoNum type="alphaLcParenR"/>
            </a:pPr>
            <a:r>
              <a:rPr lang="es-ES_tradnl" dirty="0" smtClean="0">
                <a:latin typeface="Arial Narrow" charset="0"/>
                <a:ea typeface="Arial Narrow" charset="0"/>
                <a:cs typeface="Arial Narrow" charset="0"/>
              </a:rPr>
              <a:t>Sociedad pluricultural / plurilingüe</a:t>
            </a:r>
          </a:p>
          <a:p>
            <a:pPr algn="just"/>
            <a:endParaRPr lang="es-ES_tradnl" dirty="0">
              <a:latin typeface="Arial Narrow" charset="0"/>
              <a:ea typeface="Arial Narrow" charset="0"/>
              <a:cs typeface="Arial Narrow" charset="0"/>
            </a:endParaRPr>
          </a:p>
          <a:p>
            <a:pPr marL="0" indent="0" algn="r">
              <a:buNone/>
            </a:pPr>
            <a:endParaRPr lang="es-ES_tradnl" dirty="0" smtClean="0">
              <a:latin typeface="Arial Narrow" charset="0"/>
              <a:ea typeface="Arial Narrow" charset="0"/>
              <a:cs typeface="Arial Narrow" charset="0"/>
            </a:endParaRPr>
          </a:p>
          <a:p>
            <a:pPr marL="0" indent="0" algn="r">
              <a:buNone/>
            </a:pPr>
            <a:r>
              <a:rPr lang="es-ES_tradnl" i="1" dirty="0" smtClean="0">
                <a:latin typeface="Arial Narrow" charset="0"/>
                <a:ea typeface="Arial Narrow" charset="0"/>
                <a:cs typeface="Arial Narrow" charset="0"/>
              </a:rPr>
              <a:t>Ejemplo: Hegemonía jurídica (Derecho positivo – Derecho indígena)</a:t>
            </a:r>
            <a:endParaRPr lang="es-ES_tradnl" i="1" dirty="0">
              <a:latin typeface="Arial Narrow" charset="0"/>
              <a:ea typeface="Arial Narrow" charset="0"/>
              <a:cs typeface="Arial Narrow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056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13973"/>
            <a:ext cx="7175489" cy="938194"/>
          </a:xfrm>
        </p:spPr>
        <p:txBody>
          <a:bodyPr/>
          <a:lstStyle/>
          <a:p>
            <a:r>
              <a:rPr lang="es-ES_tradnl" b="1" dirty="0" err="1" smtClean="0">
                <a:latin typeface="Arial Narrow" charset="0"/>
                <a:ea typeface="Arial Narrow" charset="0"/>
                <a:cs typeface="Arial Narrow" charset="0"/>
              </a:rPr>
              <a:t>Colonialidad</a:t>
            </a:r>
            <a:r>
              <a:rPr lang="es-ES_tradnl" b="1" dirty="0" smtClean="0">
                <a:latin typeface="Arial Narrow" charset="0"/>
                <a:ea typeface="Arial Narrow" charset="0"/>
                <a:cs typeface="Arial Narrow" charset="0"/>
              </a:rPr>
              <a:t> / Racismo</a:t>
            </a:r>
            <a:endParaRPr lang="es-ES_tradnl" b="1" dirty="0"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62231" y="1504335"/>
            <a:ext cx="8657303" cy="4852219"/>
          </a:xfrm>
        </p:spPr>
        <p:txBody>
          <a:bodyPr>
            <a:normAutofit/>
          </a:bodyPr>
          <a:lstStyle/>
          <a:p>
            <a:pPr marL="514350" indent="-514350" algn="just">
              <a:buFont typeface="+mj-lt"/>
              <a:buAutoNum type="alphaLcParenR"/>
            </a:pPr>
            <a:r>
              <a:rPr lang="es-ES_tradnl" dirty="0" smtClean="0">
                <a:latin typeface="Arial Narrow" charset="0"/>
                <a:ea typeface="Arial Narrow" charset="0"/>
                <a:cs typeface="Arial Narrow" charset="0"/>
              </a:rPr>
              <a:t>Trato diferenciado: Forma de identificar a la persona indígena (datos fenotípicos, rudos, usan huaraches, sucios, atraso cultural, comprensión del español).</a:t>
            </a:r>
          </a:p>
          <a:p>
            <a:pPr marL="514350" indent="-514350" algn="just">
              <a:buFont typeface="+mj-lt"/>
              <a:buAutoNum type="alphaLcParenR"/>
            </a:pPr>
            <a:endParaRPr lang="es-ES_tradnl" dirty="0">
              <a:latin typeface="Arial Narrow" charset="0"/>
              <a:ea typeface="Arial Narrow" charset="0"/>
              <a:cs typeface="Arial Narrow" charset="0"/>
            </a:endParaRPr>
          </a:p>
          <a:p>
            <a:pPr marL="514350" indent="-514350" algn="just">
              <a:buFont typeface="+mj-lt"/>
              <a:buAutoNum type="alphaLcParenR"/>
            </a:pPr>
            <a:r>
              <a:rPr lang="es-ES_tradnl" dirty="0" smtClean="0">
                <a:latin typeface="Arial Narrow" charset="0"/>
                <a:ea typeface="Arial Narrow" charset="0"/>
                <a:cs typeface="Arial Narrow" charset="0"/>
              </a:rPr>
              <a:t>Demonización y generalización de los sistemas de justicia indígena (salvajes, arcaicas, incivilizadas).</a:t>
            </a:r>
          </a:p>
          <a:p>
            <a:endParaRPr lang="es-ES_tradnl" dirty="0" smtClean="0">
              <a:latin typeface="Arial Narrow" charset="0"/>
              <a:ea typeface="Arial Narrow" charset="0"/>
              <a:cs typeface="Arial Narrow" charset="0"/>
            </a:endParaRPr>
          </a:p>
          <a:p>
            <a:pPr marL="0" indent="0" algn="r">
              <a:buNone/>
            </a:pPr>
            <a:r>
              <a:rPr lang="es-ES_tradnl" sz="2600" dirty="0" smtClean="0">
                <a:latin typeface="Arial Narrow" charset="0"/>
                <a:ea typeface="Arial Narrow" charset="0"/>
                <a:cs typeface="Arial Narrow" charset="0"/>
              </a:rPr>
              <a:t>Los indígenas se ven involucrados en asuntos criminales, no en asuntos civiles, mercantiles, etc. </a:t>
            </a:r>
            <a:endParaRPr lang="es-ES_tradnl" sz="2600" dirty="0">
              <a:latin typeface="Arial Narrow" charset="0"/>
              <a:ea typeface="Arial Narrow" charset="0"/>
              <a:cs typeface="Arial Narrow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41480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20" y="97277"/>
            <a:ext cx="5533957" cy="3112851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4032" y="3358202"/>
            <a:ext cx="4811953" cy="3207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1755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b="1" dirty="0" smtClean="0">
                <a:latin typeface="Arial Narrow" charset="0"/>
                <a:ea typeface="Arial Narrow" charset="0"/>
                <a:cs typeface="Arial Narrow" charset="0"/>
              </a:rPr>
              <a:t>Consecuencias</a:t>
            </a:r>
            <a:endParaRPr lang="es-ES_tradnl" b="1" dirty="0"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57200" y="2313709"/>
            <a:ext cx="8229600" cy="3812454"/>
          </a:xfrm>
        </p:spPr>
        <p:txBody>
          <a:bodyPr>
            <a:normAutofit/>
          </a:bodyPr>
          <a:lstStyle/>
          <a:p>
            <a:r>
              <a:rPr lang="es-ES_tradnl" sz="3600" dirty="0" smtClean="0">
                <a:latin typeface="Arial Narrow" charset="0"/>
                <a:ea typeface="Arial Narrow" charset="0"/>
                <a:cs typeface="Arial Narrow" charset="0"/>
              </a:rPr>
              <a:t>Epistemicidio – Destrucción del conocimiento</a:t>
            </a:r>
          </a:p>
          <a:p>
            <a:endParaRPr lang="es-ES_tradnl" sz="3600" dirty="0" smtClean="0">
              <a:latin typeface="Arial Narrow" charset="0"/>
              <a:ea typeface="Arial Narrow" charset="0"/>
              <a:cs typeface="Arial Narrow" charset="0"/>
            </a:endParaRPr>
          </a:p>
          <a:p>
            <a:r>
              <a:rPr lang="es-ES_tradnl" sz="3600" dirty="0" smtClean="0">
                <a:latin typeface="Arial Narrow" charset="0"/>
                <a:ea typeface="Arial Narrow" charset="0"/>
                <a:cs typeface="Arial Narrow" charset="0"/>
              </a:rPr>
              <a:t>Ling</a:t>
            </a:r>
            <a:r>
              <a:rPr lang="es-ES_tradnl" sz="3600" dirty="0" smtClean="0">
                <a:latin typeface="Arial Narrow" charset="0"/>
                <a:ea typeface="Arial Narrow" charset="0"/>
                <a:cs typeface="Arial Narrow" charset="0"/>
              </a:rPr>
              <a:t>ü</a:t>
            </a:r>
            <a:r>
              <a:rPr lang="es-ES_tradnl" sz="3600" dirty="0" smtClean="0">
                <a:latin typeface="Arial Narrow" charset="0"/>
                <a:ea typeface="Arial Narrow" charset="0"/>
                <a:cs typeface="Arial Narrow" charset="0"/>
              </a:rPr>
              <a:t>icidio </a:t>
            </a:r>
            <a:r>
              <a:rPr lang="es-ES_tradnl" sz="3600" dirty="0" smtClean="0">
                <a:latin typeface="Arial Narrow" charset="0"/>
                <a:ea typeface="Arial Narrow" charset="0"/>
                <a:cs typeface="Arial Narrow" charset="0"/>
              </a:rPr>
              <a:t>– Desaparición de las Lenguas indígenas</a:t>
            </a:r>
            <a:endParaRPr lang="es-ES_tradnl" sz="3600" dirty="0">
              <a:latin typeface="Arial Narrow" charset="0"/>
              <a:ea typeface="Arial Narrow" charset="0"/>
              <a:cs typeface="Arial Narrow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28546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336569"/>
            <a:ext cx="7175489" cy="938194"/>
          </a:xfrm>
        </p:spPr>
        <p:txBody>
          <a:bodyPr>
            <a:normAutofit/>
          </a:bodyPr>
          <a:lstStyle/>
          <a:p>
            <a:r>
              <a:rPr lang="es-ES_tradnl" sz="3600" b="1" dirty="0" smtClean="0">
                <a:latin typeface="Arial" charset="0"/>
                <a:ea typeface="Arial" charset="0"/>
                <a:cs typeface="Arial" charset="0"/>
              </a:rPr>
              <a:t>Pluralismo jur</a:t>
            </a:r>
            <a:r>
              <a:rPr lang="es-ES_tradnl" sz="3600" b="1" dirty="0" smtClean="0">
                <a:latin typeface="Arial" charset="0"/>
                <a:ea typeface="Arial" charset="0"/>
                <a:cs typeface="Arial" charset="0"/>
              </a:rPr>
              <a:t>ídico</a:t>
            </a:r>
            <a:endParaRPr lang="es-ES_tradnl" sz="3600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57200" y="1943100"/>
            <a:ext cx="8229600" cy="4525963"/>
          </a:xfrm>
        </p:spPr>
        <p:txBody>
          <a:bodyPr/>
          <a:lstStyle/>
          <a:p>
            <a:pPr algn="just"/>
            <a:r>
              <a:rPr lang="es-ES_tradnl" dirty="0">
                <a:latin typeface="Arial" charset="0"/>
                <a:ea typeface="Arial" charset="0"/>
                <a:cs typeface="Arial" charset="0"/>
              </a:rPr>
              <a:t>Acceso a sus propias comunidades (ejercicio de la libre determinación)</a:t>
            </a:r>
          </a:p>
          <a:p>
            <a:pPr algn="just"/>
            <a:endParaRPr lang="es-ES_tradnl" dirty="0">
              <a:latin typeface="Arial" charset="0"/>
              <a:ea typeface="Arial" charset="0"/>
              <a:cs typeface="Arial" charset="0"/>
            </a:endParaRPr>
          </a:p>
          <a:p>
            <a:pPr algn="just"/>
            <a:endParaRPr lang="es-ES_tradnl" dirty="0">
              <a:latin typeface="Arial" charset="0"/>
              <a:ea typeface="Arial" charset="0"/>
              <a:cs typeface="Arial" charset="0"/>
            </a:endParaRPr>
          </a:p>
          <a:p>
            <a:pPr algn="just"/>
            <a:r>
              <a:rPr lang="es-ES_tradnl" dirty="0">
                <a:latin typeface="Arial" charset="0"/>
                <a:ea typeface="Arial" charset="0"/>
                <a:cs typeface="Arial" charset="0"/>
              </a:rPr>
              <a:t>Acceso a las instituciones estatales (ejercicio de derechos específicos)</a:t>
            </a:r>
          </a:p>
          <a:p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5854295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300038"/>
            <a:ext cx="7175489" cy="1117600"/>
          </a:xfrm>
        </p:spPr>
        <p:txBody>
          <a:bodyPr>
            <a:normAutofit fontScale="90000"/>
          </a:bodyPr>
          <a:lstStyle/>
          <a:p>
            <a:r>
              <a:rPr lang="es-MX" dirty="0" smtClean="0">
                <a:latin typeface="Arial Narrow" panose="020B0606020202030204" pitchFamily="34" charset="0"/>
              </a:rPr>
              <a:t>Datos 2012</a:t>
            </a:r>
            <a:br>
              <a:rPr lang="es-MX" dirty="0" smtClean="0">
                <a:latin typeface="Arial Narrow" panose="020B0606020202030204" pitchFamily="34" charset="0"/>
              </a:rPr>
            </a:br>
            <a:r>
              <a:rPr lang="es-MX" smtClean="0">
                <a:latin typeface="Arial Narrow" panose="020B0606020202030204" pitchFamily="34" charset="0"/>
              </a:rPr>
              <a:t>                                          </a:t>
            </a:r>
            <a:r>
              <a:rPr lang="es-MX" sz="2700" smtClean="0">
                <a:latin typeface="Arial Narrow" panose="020B0606020202030204" pitchFamily="34" charset="0"/>
              </a:rPr>
              <a:t>Fuente: CDI (INPI)</a:t>
            </a:r>
            <a:endParaRPr lang="es-MX" sz="2700" dirty="0">
              <a:latin typeface="Arial Narrow" panose="020B0606020202030204" pitchFamily="34" charset="0"/>
            </a:endParaRP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89895"/>
            <a:ext cx="8159744" cy="45214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44846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_tradnl" b="1" dirty="0">
                <a:latin typeface="Arial" charset="0"/>
                <a:ea typeface="Arial" charset="0"/>
                <a:cs typeface="Arial" charset="0"/>
              </a:rPr>
              <a:t>Acceso a la justicia</a:t>
            </a:r>
            <a:br>
              <a:rPr lang="es-ES_tradnl" b="1" dirty="0">
                <a:latin typeface="Arial" charset="0"/>
                <a:ea typeface="Arial" charset="0"/>
                <a:cs typeface="Arial" charset="0"/>
              </a:rPr>
            </a:br>
            <a:endParaRPr lang="es-ES_tradnl" dirty="0"/>
          </a:p>
        </p:txBody>
      </p:sp>
      <p:graphicFrame>
        <p:nvGraphicFramePr>
          <p:cNvPr id="4" name="Marcador de conteni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0011735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7904138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321812"/>
            <a:ext cx="7175489" cy="938194"/>
          </a:xfrm>
        </p:spPr>
        <p:txBody>
          <a:bodyPr>
            <a:noAutofit/>
          </a:bodyPr>
          <a:lstStyle/>
          <a:p>
            <a:r>
              <a:rPr lang="es-ES_tradnl" sz="3200" b="1" dirty="0" smtClean="0">
                <a:latin typeface="Arial Narrow" charset="0"/>
                <a:ea typeface="Arial Narrow" charset="0"/>
                <a:cs typeface="Arial Narrow" charset="0"/>
              </a:rPr>
              <a:t>Retos para acceder al sistema de justicia estatal</a:t>
            </a:r>
            <a:endParaRPr lang="es-ES_tradnl" sz="3200" b="1" dirty="0"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64892" y="1637071"/>
            <a:ext cx="8716297" cy="4628818"/>
          </a:xfrm>
        </p:spPr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endParaRPr lang="es-ES_tradnl" dirty="0" smtClean="0">
              <a:latin typeface="Arial Narrow" charset="0"/>
              <a:ea typeface="Arial Narrow" charset="0"/>
              <a:cs typeface="Arial Narrow" charset="0"/>
            </a:endParaRPr>
          </a:p>
          <a:p>
            <a:pPr marL="514350" indent="-514350" algn="just">
              <a:buFont typeface="+mj-lt"/>
              <a:buAutoNum type="alphaLcParenR"/>
            </a:pPr>
            <a:r>
              <a:rPr lang="es-ES_tradnl" dirty="0" smtClean="0">
                <a:latin typeface="Arial Narrow" charset="0"/>
                <a:ea typeface="Arial Narrow" charset="0"/>
                <a:cs typeface="Arial Narrow" charset="0"/>
              </a:rPr>
              <a:t>Ausencia de estructuras programáticas y presupuestales.</a:t>
            </a:r>
          </a:p>
          <a:p>
            <a:pPr marL="514350" indent="-514350" algn="just">
              <a:buFont typeface="+mj-lt"/>
              <a:buAutoNum type="alphaLcParenR"/>
            </a:pPr>
            <a:endParaRPr lang="es-ES_tradnl" dirty="0" smtClean="0">
              <a:latin typeface="Arial Narrow" charset="0"/>
              <a:ea typeface="Arial Narrow" charset="0"/>
              <a:cs typeface="Arial Narrow" charset="0"/>
            </a:endParaRPr>
          </a:p>
          <a:p>
            <a:pPr marL="514350" indent="-514350" algn="just">
              <a:buFont typeface="+mj-lt"/>
              <a:buAutoNum type="alphaLcParenR"/>
            </a:pPr>
            <a:r>
              <a:rPr lang="es-ES_tradnl" dirty="0" smtClean="0">
                <a:latin typeface="Arial Narrow" charset="0"/>
                <a:ea typeface="Arial Narrow" charset="0"/>
                <a:cs typeface="Arial Narrow" charset="0"/>
              </a:rPr>
              <a:t>No existe presupuesto suficiente para garantizar la presencia de intérpretes, traductores, defensores, peritos, etc.</a:t>
            </a:r>
          </a:p>
          <a:p>
            <a:pPr marL="514350" indent="-514350" algn="just">
              <a:buFont typeface="+mj-lt"/>
              <a:buAutoNum type="alphaLcParenR"/>
            </a:pPr>
            <a:endParaRPr lang="es-ES_tradnl" dirty="0" smtClean="0">
              <a:latin typeface="Arial Narrow" charset="0"/>
              <a:ea typeface="Arial Narrow" charset="0"/>
              <a:cs typeface="Arial Narrow" charset="0"/>
            </a:endParaRPr>
          </a:p>
          <a:p>
            <a:pPr marL="514350" indent="-514350" algn="just">
              <a:buFont typeface="+mj-lt"/>
              <a:buAutoNum type="alphaLcParenR"/>
            </a:pPr>
            <a:r>
              <a:rPr lang="es-ES_tradnl" dirty="0" smtClean="0">
                <a:latin typeface="Arial Narrow" charset="0"/>
                <a:ea typeface="Arial Narrow" charset="0"/>
                <a:cs typeface="Arial Narrow" charset="0"/>
              </a:rPr>
              <a:t>Poca comprensión del derecho desde una perspectiva pluralista y plurilingüe.</a:t>
            </a:r>
          </a:p>
          <a:p>
            <a:pPr marL="514350" indent="-514350" algn="just">
              <a:buFont typeface="+mj-lt"/>
              <a:buAutoNum type="alphaLcParenR"/>
            </a:pPr>
            <a:endParaRPr lang="es-ES_tradnl" dirty="0">
              <a:latin typeface="Arial Narrow" charset="0"/>
              <a:ea typeface="Arial Narrow" charset="0"/>
              <a:cs typeface="Arial Narrow" charset="0"/>
            </a:endParaRPr>
          </a:p>
          <a:p>
            <a:pPr marL="514350" indent="-514350" algn="just">
              <a:buFont typeface="+mj-lt"/>
              <a:buAutoNum type="alphaLcParenR"/>
            </a:pPr>
            <a:r>
              <a:rPr lang="es-ES_tradnl" dirty="0" smtClean="0">
                <a:latin typeface="Arial Narrow" charset="0"/>
                <a:ea typeface="Arial Narrow" charset="0"/>
                <a:cs typeface="Arial Narrow" charset="0"/>
              </a:rPr>
              <a:t>Costos de la desigualdad para acceder al sistema de justicia, salud, educación, etc.</a:t>
            </a:r>
          </a:p>
          <a:p>
            <a:pPr marL="514350" indent="-514350" algn="just">
              <a:buFont typeface="+mj-lt"/>
              <a:buAutoNum type="alphaLcParenR"/>
            </a:pPr>
            <a:endParaRPr lang="es-ES_tradnl" dirty="0">
              <a:latin typeface="Arial Narrow" charset="0"/>
              <a:ea typeface="Arial Narrow" charset="0"/>
              <a:cs typeface="Arial Narrow" charset="0"/>
            </a:endParaRPr>
          </a:p>
          <a:p>
            <a:pPr marL="514350" indent="-514350" algn="just">
              <a:buFont typeface="+mj-lt"/>
              <a:buAutoNum type="alphaLcParenR"/>
            </a:pPr>
            <a:endParaRPr lang="es-ES_tradnl" dirty="0">
              <a:latin typeface="Arial Narrow" charset="0"/>
              <a:ea typeface="Arial Narrow" charset="0"/>
              <a:cs typeface="Arial Narrow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628988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184476"/>
            <a:ext cx="7175489" cy="938194"/>
          </a:xfrm>
        </p:spPr>
        <p:txBody>
          <a:bodyPr>
            <a:normAutofit/>
          </a:bodyPr>
          <a:lstStyle/>
          <a:p>
            <a:r>
              <a:rPr lang="es-ES_tradnl" sz="3600" b="1" dirty="0" smtClean="0">
                <a:latin typeface="Arial Narrow" charset="0"/>
                <a:ea typeface="Arial Narrow" charset="0"/>
                <a:cs typeface="Arial Narrow" charset="0"/>
              </a:rPr>
              <a:t>Hacía una nueva cultura jurídica</a:t>
            </a:r>
            <a:endParaRPr lang="es-ES_tradnl" sz="3600" b="1" dirty="0"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12110"/>
          </a:xfrm>
        </p:spPr>
        <p:txBody>
          <a:bodyPr>
            <a:normAutofit/>
          </a:bodyPr>
          <a:lstStyle/>
          <a:p>
            <a:pPr algn="just"/>
            <a:r>
              <a:rPr lang="es-ES_tradnl" i="1" dirty="0" smtClean="0">
                <a:latin typeface="Arial Narrow" charset="0"/>
                <a:ea typeface="Arial Narrow" charset="0"/>
                <a:cs typeface="Arial Narrow" charset="0"/>
              </a:rPr>
              <a:t>No basta el corpus legislativo</a:t>
            </a:r>
            <a:r>
              <a:rPr lang="is-IS" i="1" dirty="0" smtClean="0">
                <a:latin typeface="Arial Narrow" charset="0"/>
                <a:ea typeface="Arial Narrow" charset="0"/>
                <a:cs typeface="Arial Narrow" charset="0"/>
              </a:rPr>
              <a:t>… es necesario crear una nueva cultura jur</a:t>
            </a:r>
            <a:r>
              <a:rPr lang="es-ES_tradnl" i="1" dirty="0" err="1" smtClean="0">
                <a:latin typeface="Arial Narrow" charset="0"/>
                <a:ea typeface="Arial Narrow" charset="0"/>
                <a:cs typeface="Arial Narrow" charset="0"/>
              </a:rPr>
              <a:t>ídica</a:t>
            </a:r>
            <a:r>
              <a:rPr lang="es-ES_tradnl" i="1" dirty="0" smtClean="0">
                <a:latin typeface="Arial Narrow" charset="0"/>
                <a:ea typeface="Arial Narrow" charset="0"/>
                <a:cs typeface="Arial Narrow" charset="0"/>
              </a:rPr>
              <a:t> (Escalante 2015:29).</a:t>
            </a:r>
          </a:p>
          <a:p>
            <a:pPr algn="just"/>
            <a:endParaRPr lang="es-ES_tradnl" dirty="0">
              <a:latin typeface="Arial Narrow" charset="0"/>
              <a:ea typeface="Arial Narrow" charset="0"/>
              <a:cs typeface="Arial Narrow" charset="0"/>
            </a:endParaRPr>
          </a:p>
          <a:p>
            <a:pPr algn="just"/>
            <a:endParaRPr lang="es-ES_tradnl" dirty="0" smtClean="0">
              <a:latin typeface="Arial Narrow" charset="0"/>
              <a:ea typeface="Arial Narrow" charset="0"/>
              <a:cs typeface="Arial Narrow" charset="0"/>
            </a:endParaRPr>
          </a:p>
          <a:p>
            <a:pPr marL="0" indent="0" algn="just">
              <a:buNone/>
            </a:pPr>
            <a:r>
              <a:rPr lang="es-ES_tradnl" dirty="0" smtClean="0">
                <a:latin typeface="Arial Narrow" charset="0"/>
                <a:ea typeface="Arial Narrow" charset="0"/>
                <a:cs typeface="Arial Narrow" charset="0"/>
              </a:rPr>
              <a:t>                             </a:t>
            </a:r>
            <a:r>
              <a:rPr lang="es-ES_tradnl" sz="2200" dirty="0" smtClean="0">
                <a:latin typeface="Arial Narrow" charset="0"/>
                <a:ea typeface="Arial Narrow" charset="0"/>
                <a:cs typeface="Arial Narrow" charset="0"/>
              </a:rPr>
              <a:t>Interlocución con autoridades estaduales</a:t>
            </a:r>
          </a:p>
          <a:p>
            <a:pPr marL="0" indent="0" algn="just">
              <a:buNone/>
            </a:pPr>
            <a:r>
              <a:rPr lang="es-ES_tradnl" dirty="0" smtClean="0">
                <a:latin typeface="Arial Narrow" charset="0"/>
                <a:ea typeface="Arial Narrow" charset="0"/>
                <a:cs typeface="Arial Narrow" charset="0"/>
              </a:rPr>
              <a:t>2 direcciones     </a:t>
            </a:r>
          </a:p>
          <a:p>
            <a:pPr marL="0" indent="0" algn="just">
              <a:buNone/>
            </a:pPr>
            <a:r>
              <a:rPr lang="es-ES_tradnl" dirty="0" smtClean="0">
                <a:latin typeface="Arial Narrow" charset="0"/>
                <a:ea typeface="Arial Narrow" charset="0"/>
                <a:cs typeface="Arial Narrow" charset="0"/>
              </a:rPr>
              <a:t>                             </a:t>
            </a:r>
            <a:r>
              <a:rPr lang="es-ES_tradnl" sz="2000" dirty="0" smtClean="0">
                <a:latin typeface="Arial Narrow" charset="0"/>
                <a:ea typeface="Arial Narrow" charset="0"/>
                <a:cs typeface="Arial Narrow" charset="0"/>
              </a:rPr>
              <a:t>Coordinación y alianza con autoridades comunitarias</a:t>
            </a:r>
            <a:endParaRPr lang="es-ES_tradnl" sz="2000" dirty="0"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4" name="Abrir llave 3"/>
          <p:cNvSpPr/>
          <p:nvPr/>
        </p:nvSpPr>
        <p:spPr>
          <a:xfrm>
            <a:off x="2934930" y="3456705"/>
            <a:ext cx="368710" cy="2669458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65385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85738" y="1200150"/>
            <a:ext cx="8501062" cy="5414963"/>
          </a:xfrm>
        </p:spPr>
        <p:txBody>
          <a:bodyPr>
            <a:normAutofit/>
          </a:bodyPr>
          <a:lstStyle/>
          <a:p>
            <a:r>
              <a:rPr lang="es-ES_tradnl" dirty="0" smtClean="0">
                <a:latin typeface="Arial Narrow" charset="0"/>
                <a:ea typeface="Arial Narrow" charset="0"/>
                <a:cs typeface="Arial Narrow" charset="0"/>
              </a:rPr>
              <a:t>Formación de intérpretes</a:t>
            </a:r>
          </a:p>
          <a:p>
            <a:r>
              <a:rPr lang="es-ES_tradnl" dirty="0" smtClean="0">
                <a:latin typeface="Arial Narrow" charset="0"/>
                <a:ea typeface="Arial Narrow" charset="0"/>
                <a:cs typeface="Arial Narrow" charset="0"/>
              </a:rPr>
              <a:t>Formación de jueces y magistrados</a:t>
            </a:r>
          </a:p>
          <a:p>
            <a:r>
              <a:rPr lang="es-ES_tradnl" dirty="0" smtClean="0">
                <a:latin typeface="Arial Narrow" charset="0"/>
                <a:ea typeface="Arial Narrow" charset="0"/>
                <a:cs typeface="Arial Narrow" charset="0"/>
              </a:rPr>
              <a:t>Formación de autoridades indígenas</a:t>
            </a:r>
          </a:p>
          <a:p>
            <a:r>
              <a:rPr lang="es-ES_tradnl" dirty="0" smtClean="0">
                <a:latin typeface="Arial Narrow" charset="0"/>
                <a:ea typeface="Arial Narrow" charset="0"/>
                <a:cs typeface="Arial Narrow" charset="0"/>
              </a:rPr>
              <a:t>Difusión de derechos (indígenas y no indígenas)</a:t>
            </a:r>
          </a:p>
          <a:p>
            <a:r>
              <a:rPr lang="es-ES_tradnl" dirty="0" smtClean="0">
                <a:latin typeface="Arial Narrow" charset="0"/>
                <a:ea typeface="Arial Narrow" charset="0"/>
                <a:cs typeface="Arial Narrow" charset="0"/>
              </a:rPr>
              <a:t>Incidencia en políticas públicas y presupuesto</a:t>
            </a:r>
          </a:p>
          <a:p>
            <a:r>
              <a:rPr lang="es-ES_tradnl" dirty="0" smtClean="0">
                <a:latin typeface="Arial Narrow" charset="0"/>
                <a:ea typeface="Arial Narrow" charset="0"/>
                <a:cs typeface="Arial Narrow" charset="0"/>
              </a:rPr>
              <a:t>Litigio estratégico</a:t>
            </a:r>
          </a:p>
          <a:p>
            <a:r>
              <a:rPr lang="es-ES_tradnl" dirty="0" smtClean="0">
                <a:latin typeface="Arial Narrow" charset="0"/>
                <a:ea typeface="Arial Narrow" charset="0"/>
                <a:cs typeface="Arial Narrow" charset="0"/>
              </a:rPr>
              <a:t>Investigación, documentación y publicaciones</a:t>
            </a:r>
            <a:endParaRPr lang="es-ES_tradnl" dirty="0">
              <a:latin typeface="Arial Narrow" charset="0"/>
              <a:ea typeface="Arial Narrow" charset="0"/>
              <a:cs typeface="Arial Narrow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4034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_tradnl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228600"/>
            <a:ext cx="7043738" cy="638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623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_tradnl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6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948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MX" sz="4000" b="1" dirty="0" smtClean="0">
                <a:latin typeface="Arial Narrow" panose="020B0606020202030204" pitchFamily="34" charset="0"/>
              </a:rPr>
              <a:t>Marco legal</a:t>
            </a:r>
            <a:endParaRPr lang="es-MX" sz="4000" b="1" dirty="0">
              <a:latin typeface="Arial Narrow" panose="020B0606020202030204" pitchFamily="34" charset="0"/>
            </a:endParaRPr>
          </a:p>
        </p:txBody>
      </p:sp>
      <p:pic>
        <p:nvPicPr>
          <p:cNvPr id="6" name="Marcador de contenido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5858" y="167426"/>
            <a:ext cx="8138897" cy="6091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1622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Gráfico 2"/>
          <p:cNvGraphicFramePr/>
          <p:nvPr>
            <p:extLst/>
          </p:nvPr>
        </p:nvGraphicFramePr>
        <p:xfrm>
          <a:off x="374754" y="119921"/>
          <a:ext cx="8202575" cy="61009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970086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27703" y="0"/>
            <a:ext cx="7175489" cy="709594"/>
          </a:xfrm>
        </p:spPr>
        <p:txBody>
          <a:bodyPr>
            <a:noAutofit/>
          </a:bodyPr>
          <a:lstStyle/>
          <a:p>
            <a:r>
              <a:rPr lang="es-ES_tradnl" sz="3200" b="1">
                <a:latin typeface="Arial Narrow" charset="0"/>
                <a:ea typeface="Arial Narrow" charset="0"/>
                <a:cs typeface="Arial Narrow" charset="0"/>
              </a:rPr>
              <a:t>I</a:t>
            </a:r>
            <a:r>
              <a:rPr lang="es-ES_tradnl" sz="3200" b="1" smtClean="0">
                <a:latin typeface="Arial Narrow" charset="0"/>
                <a:ea typeface="Arial Narrow" charset="0"/>
                <a:cs typeface="Arial Narrow" charset="0"/>
              </a:rPr>
              <a:t>nterpretación </a:t>
            </a:r>
            <a:r>
              <a:rPr lang="es-ES_tradnl" sz="3200" b="1" dirty="0" smtClean="0">
                <a:latin typeface="Arial Narrow" charset="0"/>
                <a:ea typeface="Arial Narrow" charset="0"/>
                <a:cs typeface="Arial Narrow" charset="0"/>
              </a:rPr>
              <a:t>de lenguas indígenas</a:t>
            </a:r>
            <a:endParaRPr lang="es-ES_tradnl" sz="3200" b="1" dirty="0">
              <a:latin typeface="Arial Narrow" charset="0"/>
              <a:ea typeface="Arial Narrow" charset="0"/>
              <a:cs typeface="Arial Narrow" charset="0"/>
            </a:endParaRPr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5471" y="709594"/>
            <a:ext cx="7337721" cy="5927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353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0"/>
            <a:ext cx="7175489" cy="938194"/>
          </a:xfrm>
        </p:spPr>
        <p:txBody>
          <a:bodyPr>
            <a:normAutofit/>
          </a:bodyPr>
          <a:lstStyle/>
          <a:p>
            <a:r>
              <a:rPr lang="es-ES_tradnl" b="1" dirty="0" smtClean="0">
                <a:latin typeface="Arial Narrow" charset="0"/>
                <a:ea typeface="Arial Narrow" charset="0"/>
                <a:cs typeface="Arial Narrow" charset="0"/>
              </a:rPr>
              <a:t>Metodología para traducciones</a:t>
            </a:r>
            <a:endParaRPr lang="es-ES_tradnl" b="1" dirty="0">
              <a:latin typeface="Arial Narrow" charset="0"/>
              <a:ea typeface="Arial Narrow" charset="0"/>
              <a:cs typeface="Arial Narrow" charset="0"/>
            </a:endParaRPr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0219" y="1150374"/>
            <a:ext cx="7521678" cy="5294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4675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_tradnl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7163" y="214312"/>
            <a:ext cx="7475526" cy="6257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411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_tradnl"/>
          </a:p>
        </p:txBody>
      </p:sp>
      <p:pic>
        <p:nvPicPr>
          <p:cNvPr id="5" name="Marcador de contenido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4" y="205484"/>
            <a:ext cx="7632689" cy="6359702"/>
          </a:xfrm>
        </p:spPr>
      </p:pic>
    </p:spTree>
    <p:extLst>
      <p:ext uri="{BB962C8B-B14F-4D97-AF65-F5344CB8AC3E}">
        <p14:creationId xmlns:p14="http://schemas.microsoft.com/office/powerpoint/2010/main" val="369618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_tradnl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2875" y="328614"/>
            <a:ext cx="7446434" cy="5797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525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_tradnl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75" y="128587"/>
            <a:ext cx="7489814" cy="6300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2615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_tradnl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2888" y="479444"/>
            <a:ext cx="7389801" cy="554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4700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948" y="285749"/>
            <a:ext cx="7175489" cy="5915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344108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57700" y="3158123"/>
            <a:ext cx="4686300" cy="356870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416" y="0"/>
            <a:ext cx="4686300" cy="356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5194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_tradnl"/>
          </a:p>
        </p:txBody>
      </p:sp>
      <p:pic>
        <p:nvPicPr>
          <p:cNvPr id="6" name="Marcador de contenido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7347" y="171451"/>
            <a:ext cx="4510391" cy="4171950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7625" y="3383905"/>
            <a:ext cx="5286375" cy="3474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8523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_tradnl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9140" y="128588"/>
            <a:ext cx="4031687" cy="4757737"/>
          </a:xfrm>
          <a:prstGeom prst="rect">
            <a:avLst/>
          </a:prstGeom>
        </p:spPr>
      </p:pic>
      <p:pic>
        <p:nvPicPr>
          <p:cNvPr id="5" name="Picture 2" descr="C:\Users\tomas\Downloads\FullSizeRender (7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7738" y="1417638"/>
            <a:ext cx="3783331" cy="5120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7520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428" y="257175"/>
            <a:ext cx="7421672" cy="6186488"/>
          </a:xfrm>
        </p:spPr>
      </p:pic>
    </p:spTree>
    <p:extLst>
      <p:ext uri="{BB962C8B-B14F-4D97-AF65-F5344CB8AC3E}">
        <p14:creationId xmlns:p14="http://schemas.microsoft.com/office/powerpoint/2010/main" val="1996018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_tradnl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7757" y="128588"/>
            <a:ext cx="3106929" cy="4525963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4700" y="1539894"/>
            <a:ext cx="5829300" cy="5089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69622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747" y="314325"/>
            <a:ext cx="3938133" cy="4531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2950" y="1785939"/>
            <a:ext cx="3932237" cy="47145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31265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604" y="216409"/>
            <a:ext cx="3731895" cy="4541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7662" y="1928813"/>
            <a:ext cx="4792783" cy="4357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5393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30063"/>
            <a:ext cx="7175489" cy="938194"/>
          </a:xfrm>
        </p:spPr>
        <p:txBody>
          <a:bodyPr>
            <a:normAutofit/>
          </a:bodyPr>
          <a:lstStyle/>
          <a:p>
            <a:r>
              <a:rPr lang="es-ES_tradnl" sz="4000" b="1" dirty="0" smtClean="0">
                <a:latin typeface="Arial Narrow" charset="0"/>
                <a:ea typeface="Arial Narrow" charset="0"/>
                <a:cs typeface="Arial Narrow" charset="0"/>
              </a:rPr>
              <a:t>Los retos</a:t>
            </a:r>
            <a:endParaRPr lang="es-ES_tradnl" sz="4000" b="1" dirty="0"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_tradnl" sz="3600" dirty="0" smtClean="0">
                <a:latin typeface="Arial Narrow" charset="0"/>
                <a:ea typeface="Arial Narrow" charset="0"/>
                <a:cs typeface="Arial Narrow" charset="0"/>
              </a:rPr>
              <a:t>Política de Estado, planificación lingüística</a:t>
            </a:r>
          </a:p>
          <a:p>
            <a:pPr lvl="1"/>
            <a:r>
              <a:rPr lang="es-ES_tradnl" dirty="0" smtClean="0">
                <a:latin typeface="Arial Narrow" charset="0"/>
                <a:ea typeface="Arial Narrow" charset="0"/>
                <a:cs typeface="Arial Narrow" charset="0"/>
              </a:rPr>
              <a:t>Estatus </a:t>
            </a:r>
          </a:p>
          <a:p>
            <a:pPr lvl="1"/>
            <a:r>
              <a:rPr lang="es-ES_tradnl" dirty="0" smtClean="0">
                <a:latin typeface="Arial Narrow" charset="0"/>
                <a:ea typeface="Arial Narrow" charset="0"/>
                <a:cs typeface="Arial Narrow" charset="0"/>
              </a:rPr>
              <a:t>Corpus </a:t>
            </a:r>
          </a:p>
          <a:p>
            <a:pPr lvl="1"/>
            <a:r>
              <a:rPr lang="es-ES_tradnl" dirty="0" smtClean="0">
                <a:latin typeface="Arial Narrow" charset="0"/>
                <a:ea typeface="Arial Narrow" charset="0"/>
                <a:cs typeface="Arial Narrow" charset="0"/>
              </a:rPr>
              <a:t>Adquisición</a:t>
            </a:r>
          </a:p>
          <a:p>
            <a:r>
              <a:rPr lang="es-ES_tradnl" sz="3600" dirty="0" smtClean="0">
                <a:latin typeface="Arial Narrow" charset="0"/>
                <a:ea typeface="Arial Narrow" charset="0"/>
                <a:cs typeface="Arial Narrow" charset="0"/>
              </a:rPr>
              <a:t>Interculturalidad ¿para quién?</a:t>
            </a:r>
          </a:p>
          <a:p>
            <a:r>
              <a:rPr lang="es-ES_tradnl" sz="3600" dirty="0" smtClean="0">
                <a:latin typeface="Arial Narrow" charset="0"/>
                <a:ea typeface="Arial Narrow" charset="0"/>
                <a:cs typeface="Arial Narrow" charset="0"/>
              </a:rPr>
              <a:t>Más allá de la voluntad política</a:t>
            </a:r>
          </a:p>
          <a:p>
            <a:r>
              <a:rPr lang="es-ES_tradnl" sz="3600" dirty="0" smtClean="0">
                <a:latin typeface="Arial Narrow" charset="0"/>
                <a:ea typeface="Arial Narrow" charset="0"/>
                <a:cs typeface="Arial Narrow" charset="0"/>
              </a:rPr>
              <a:t>Más derechos menos folclor</a:t>
            </a:r>
          </a:p>
          <a:p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269984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4" t="14042" r="1092"/>
          <a:stretch/>
        </p:blipFill>
        <p:spPr>
          <a:xfrm>
            <a:off x="40382" y="427704"/>
            <a:ext cx="7605558" cy="5943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41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/>
          </p:nvPr>
        </p:nvSpPr>
        <p:spPr>
          <a:xfrm>
            <a:off x="457200" y="479444"/>
            <a:ext cx="7175489" cy="1446338"/>
          </a:xfrm>
        </p:spPr>
        <p:txBody>
          <a:bodyPr>
            <a:normAutofit/>
          </a:bodyPr>
          <a:lstStyle/>
          <a:p>
            <a:r>
              <a:rPr lang="es-MX" sz="3600" dirty="0" smtClean="0">
                <a:latin typeface="Arial Narrow" panose="020B0606020202030204" pitchFamily="34" charset="0"/>
              </a:rPr>
              <a:t>Muchas gracias por su atención</a:t>
            </a:r>
            <a:endParaRPr lang="es-MX" sz="3600" dirty="0">
              <a:latin typeface="Arial Narrow" panose="020B0606020202030204" pitchFamily="34" charset="0"/>
            </a:endParaRPr>
          </a:p>
        </p:txBody>
      </p:sp>
      <p:sp>
        <p:nvSpPr>
          <p:cNvPr id="4" name="3 Marcador de contenido"/>
          <p:cNvSpPr>
            <a:spLocks noGrp="1"/>
          </p:cNvSpPr>
          <p:nvPr>
            <p:ph idx="1"/>
          </p:nvPr>
        </p:nvSpPr>
        <p:spPr>
          <a:xfrm>
            <a:off x="457200" y="2571751"/>
            <a:ext cx="8229600" cy="3554412"/>
          </a:xfrm>
        </p:spPr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r>
              <a:rPr lang="es-MX" b="1" i="1" dirty="0" err="1" smtClean="0"/>
              <a:t>Nkutavi</a:t>
            </a:r>
            <a:r>
              <a:rPr lang="es-MX" b="1" i="1" dirty="0" smtClean="0"/>
              <a:t> </a:t>
            </a:r>
            <a:r>
              <a:rPr lang="es-MX" b="1" i="1" dirty="0" err="1" smtClean="0"/>
              <a:t>vi´in</a:t>
            </a:r>
            <a:r>
              <a:rPr lang="es-MX" b="1" i="1" dirty="0" smtClean="0"/>
              <a:t> </a:t>
            </a:r>
            <a:r>
              <a:rPr lang="es-MX" b="1" i="1" dirty="0" err="1" smtClean="0"/>
              <a:t>nuran</a:t>
            </a:r>
            <a:r>
              <a:rPr lang="es-MX" b="1" i="1" dirty="0" smtClean="0"/>
              <a:t> </a:t>
            </a:r>
            <a:r>
              <a:rPr lang="es-MX" b="1" i="1" dirty="0" err="1" smtClean="0"/>
              <a:t>yan</a:t>
            </a:r>
            <a:r>
              <a:rPr lang="es-MX" b="1" i="1" dirty="0" smtClean="0"/>
              <a:t> te </a:t>
            </a:r>
            <a:r>
              <a:rPr lang="es-MX" b="1" i="1" dirty="0" err="1" smtClean="0"/>
              <a:t>so´o</a:t>
            </a:r>
            <a:r>
              <a:rPr lang="es-MX" b="1" i="1" dirty="0" smtClean="0"/>
              <a:t> </a:t>
            </a:r>
            <a:r>
              <a:rPr lang="es-MX" b="1" i="1" dirty="0" err="1" smtClean="0"/>
              <a:t>ran</a:t>
            </a:r>
            <a:endParaRPr lang="es-MX" b="1" i="1" dirty="0" smtClean="0"/>
          </a:p>
          <a:p>
            <a:pPr marL="0" indent="0">
              <a:buNone/>
            </a:pPr>
            <a:endParaRPr lang="es-MX" dirty="0" smtClean="0"/>
          </a:p>
          <a:p>
            <a:pPr marL="0" indent="0">
              <a:buNone/>
            </a:pPr>
            <a:endParaRPr lang="es-MX" dirty="0"/>
          </a:p>
          <a:p>
            <a:pPr marL="0" indent="0">
              <a:buNone/>
            </a:pPr>
            <a:endParaRPr lang="es-MX" dirty="0"/>
          </a:p>
          <a:p>
            <a:pPr marL="0" indent="0" algn="ctr">
              <a:buNone/>
            </a:pPr>
            <a:r>
              <a:rPr lang="es-MX" sz="2400" b="1" dirty="0" smtClean="0">
                <a:latin typeface="Arial Narrow" panose="020B0606020202030204" pitchFamily="34" charset="0"/>
              </a:rPr>
              <a:t>Centro Profesional Indígena de Asesoría, Defensa y Traducción, AC</a:t>
            </a:r>
          </a:p>
          <a:p>
            <a:pPr marL="0" indent="0" algn="ctr">
              <a:buNone/>
            </a:pPr>
            <a:r>
              <a:rPr lang="es-MX" sz="2400" dirty="0" smtClean="0">
                <a:latin typeface="Arial Narrow" panose="020B0606020202030204" pitchFamily="34" charset="0"/>
              </a:rPr>
              <a:t>Prolongación de </a:t>
            </a:r>
            <a:r>
              <a:rPr lang="es-MX" sz="2400" dirty="0" err="1" smtClean="0">
                <a:latin typeface="Arial Narrow" panose="020B0606020202030204" pitchFamily="34" charset="0"/>
              </a:rPr>
              <a:t>Yagul</a:t>
            </a:r>
            <a:r>
              <a:rPr lang="es-MX" sz="2400" dirty="0" smtClean="0">
                <a:latin typeface="Arial Narrow" panose="020B0606020202030204" pitchFamily="34" charset="0"/>
              </a:rPr>
              <a:t> 206, San José la Noria, Oaxaca.</a:t>
            </a:r>
          </a:p>
          <a:p>
            <a:pPr marL="0" indent="0" algn="ctr">
              <a:buNone/>
            </a:pPr>
            <a:r>
              <a:rPr lang="es-MX" sz="2400" dirty="0" smtClean="0">
                <a:latin typeface="Arial Narrow" panose="020B0606020202030204" pitchFamily="34" charset="0"/>
                <a:hlinkClick r:id="rId2"/>
              </a:rPr>
              <a:t>traductoresindigenas@hotmail.com</a:t>
            </a:r>
            <a:r>
              <a:rPr lang="es-MX" sz="2400" dirty="0" smtClean="0">
                <a:latin typeface="Arial Narrow" panose="020B0606020202030204" pitchFamily="34" charset="0"/>
              </a:rPr>
              <a:t>, </a:t>
            </a:r>
          </a:p>
          <a:p>
            <a:pPr marL="0" indent="0" algn="ctr">
              <a:buNone/>
            </a:pPr>
            <a:r>
              <a:rPr lang="es-MX" sz="2400" dirty="0" smtClean="0">
                <a:latin typeface="Arial Narrow" panose="020B0606020202030204" pitchFamily="34" charset="0"/>
              </a:rPr>
              <a:t>Teléfono: 01 951 5025403</a:t>
            </a:r>
          </a:p>
          <a:p>
            <a:pPr marL="0" indent="0" algn="ctr">
              <a:buNone/>
            </a:pPr>
            <a:r>
              <a:rPr lang="es-MX" sz="2400" dirty="0" smtClean="0">
                <a:latin typeface="Arial Narrow" panose="020B0606020202030204" pitchFamily="34" charset="0"/>
              </a:rPr>
              <a:t>Facebook: </a:t>
            </a:r>
            <a:r>
              <a:rPr lang="es-MX" sz="2400" dirty="0" err="1" smtClean="0">
                <a:latin typeface="Arial Narrow" panose="020B0606020202030204" pitchFamily="34" charset="0"/>
              </a:rPr>
              <a:t>Cepiadet</a:t>
            </a:r>
            <a:r>
              <a:rPr lang="es-MX" sz="2400" dirty="0" smtClean="0">
                <a:latin typeface="Arial Narrow" panose="020B0606020202030204" pitchFamily="34" charset="0"/>
              </a:rPr>
              <a:t> o </a:t>
            </a:r>
            <a:r>
              <a:rPr lang="es-MX" sz="2400" dirty="0" err="1" smtClean="0">
                <a:latin typeface="Arial Narrow" panose="020B0606020202030204" pitchFamily="34" charset="0"/>
              </a:rPr>
              <a:t>Cepiadet</a:t>
            </a:r>
            <a:r>
              <a:rPr lang="es-MX" sz="2400" dirty="0" smtClean="0">
                <a:latin typeface="Arial Narrow" panose="020B0606020202030204" pitchFamily="34" charset="0"/>
              </a:rPr>
              <a:t> AC</a:t>
            </a:r>
          </a:p>
          <a:p>
            <a:pPr marL="0" indent="0" algn="ctr">
              <a:buNone/>
            </a:pPr>
            <a:r>
              <a:rPr lang="es-MX" sz="2400" dirty="0" err="1" smtClean="0">
                <a:latin typeface="Arial Narrow" panose="020B0606020202030204" pitchFamily="34" charset="0"/>
              </a:rPr>
              <a:t>Twiter</a:t>
            </a:r>
            <a:r>
              <a:rPr lang="es-MX" sz="2400" dirty="0" smtClean="0">
                <a:latin typeface="Arial Narrow" panose="020B0606020202030204" pitchFamily="34" charset="0"/>
              </a:rPr>
              <a:t>: @</a:t>
            </a:r>
            <a:r>
              <a:rPr lang="es-MX" sz="2400" dirty="0" err="1" smtClean="0">
                <a:latin typeface="Arial Narrow" panose="020B0606020202030204" pitchFamily="34" charset="0"/>
              </a:rPr>
              <a:t>Cepiadet</a:t>
            </a:r>
            <a:endParaRPr lang="es-MX" sz="2400" dirty="0" smtClean="0">
              <a:latin typeface="Arial Narrow" panose="020B0606020202030204" pitchFamily="34" charset="0"/>
            </a:endParaRPr>
          </a:p>
          <a:p>
            <a:pPr marL="0" indent="0" algn="ctr">
              <a:buNone/>
            </a:pPr>
            <a:endParaRPr lang="es-MX" sz="2400" dirty="0" smtClean="0">
              <a:latin typeface="Arial Narrow" panose="020B0606020202030204" pitchFamily="34" charset="0"/>
            </a:endParaRPr>
          </a:p>
          <a:p>
            <a:pPr marL="0" indent="0" algn="ctr">
              <a:buNone/>
            </a:pPr>
            <a:endParaRPr lang="es-MX" sz="2400" dirty="0" smtClean="0">
              <a:latin typeface="Arial Narrow" panose="020B0606020202030204" pitchFamily="34" charset="0"/>
            </a:endParaRPr>
          </a:p>
          <a:p>
            <a:pPr marL="0" indent="0">
              <a:buNone/>
            </a:pP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370559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_tradnl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727"/>
            <a:ext cx="9144000" cy="6456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0419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0" y="352424"/>
            <a:ext cx="7264389" cy="6048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31109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9882"/>
            <a:ext cx="7615003" cy="6190937"/>
          </a:xfrm>
        </p:spPr>
      </p:pic>
    </p:spTree>
    <p:extLst>
      <p:ext uri="{BB962C8B-B14F-4D97-AF65-F5344CB8AC3E}">
        <p14:creationId xmlns:p14="http://schemas.microsoft.com/office/powerpoint/2010/main" val="2070721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MX" sz="4000" b="1" dirty="0" smtClean="0">
                <a:latin typeface="Arial Narrow" panose="020B0606020202030204" pitchFamily="34" charset="0"/>
              </a:rPr>
              <a:t>Marco legal</a:t>
            </a:r>
            <a:endParaRPr lang="es-MX" sz="4000" b="1" dirty="0">
              <a:latin typeface="Arial Narrow" panose="020B0606020202030204" pitchFamily="34" charset="0"/>
            </a:endParaRPr>
          </a:p>
        </p:txBody>
      </p:sp>
      <p:pic>
        <p:nvPicPr>
          <p:cNvPr id="5" name="Marcador de contenido 4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38"/>
          <a:stretch/>
        </p:blipFill>
        <p:spPr>
          <a:xfrm>
            <a:off x="131758" y="479444"/>
            <a:ext cx="7505306" cy="5179234"/>
          </a:xfrm>
        </p:spPr>
      </p:pic>
    </p:spTree>
    <p:extLst>
      <p:ext uri="{BB962C8B-B14F-4D97-AF65-F5344CB8AC3E}">
        <p14:creationId xmlns:p14="http://schemas.microsoft.com/office/powerpoint/2010/main" val="950038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199" y="149661"/>
            <a:ext cx="7175489" cy="938194"/>
          </a:xfrm>
        </p:spPr>
        <p:txBody>
          <a:bodyPr>
            <a:normAutofit fontScale="90000"/>
          </a:bodyPr>
          <a:lstStyle/>
          <a:p>
            <a:r>
              <a:rPr lang="es-ES_tradnl" b="1" dirty="0" smtClean="0">
                <a:latin typeface="Arial Narrow" charset="0"/>
                <a:ea typeface="Arial Narrow" charset="0"/>
                <a:cs typeface="Arial Narrow" charset="0"/>
              </a:rPr>
              <a:t>Caso López Álvarez Vs Honduras</a:t>
            </a:r>
            <a:endParaRPr lang="es-ES_tradnl" b="1" dirty="0">
              <a:latin typeface="Arial Narrow" charset="0"/>
              <a:ea typeface="Arial Narrow" charset="0"/>
              <a:cs typeface="Arial Narrow" charset="0"/>
            </a:endParaRPr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3715" y="1222766"/>
            <a:ext cx="7682458" cy="5312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46307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189" y="479444"/>
            <a:ext cx="7584686" cy="53185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82901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lantilla Cepiadet 2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ción2" id="{D2112F25-689E-CC4A-AB13-E829239F412E}" vid="{08737954-29E5-AD40-8364-363E28AC6FD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4728</TotalTime>
  <Words>394</Words>
  <Application>Microsoft Macintosh PowerPoint</Application>
  <PresentationFormat>Presentación en pantalla (4:3)</PresentationFormat>
  <Paragraphs>79</Paragraphs>
  <Slides>39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39</vt:i4>
      </vt:variant>
    </vt:vector>
  </HeadingPairs>
  <TitlesOfParts>
    <vt:vector size="44" baseType="lpstr">
      <vt:lpstr>Arial Narrow</vt:lpstr>
      <vt:lpstr>Calibri</vt:lpstr>
      <vt:lpstr>Cambria</vt:lpstr>
      <vt:lpstr>Arial</vt:lpstr>
      <vt:lpstr>Plantilla Cepiadet 2</vt:lpstr>
      <vt:lpstr>Los derechos lingüísticos de los Pueblos Indígenas y el acceso a la justicia en México “Oaxaca”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Marco legal</vt:lpstr>
      <vt:lpstr>Caso López Álvarez Vs Honduras</vt:lpstr>
      <vt:lpstr>Presentación de PowerPoint</vt:lpstr>
      <vt:lpstr>Las raíces del problema</vt:lpstr>
      <vt:lpstr>Colonialidad / Racismo</vt:lpstr>
      <vt:lpstr>Presentación de PowerPoint</vt:lpstr>
      <vt:lpstr>Consecuencias</vt:lpstr>
      <vt:lpstr>Pluralismo jurídico</vt:lpstr>
      <vt:lpstr>Datos 2012                                           Fuente: CDI (INPI)</vt:lpstr>
      <vt:lpstr>Acceso a la justicia </vt:lpstr>
      <vt:lpstr>Retos para acceder al sistema de justicia estatal</vt:lpstr>
      <vt:lpstr>Hacía una nueva cultura jurídica</vt:lpstr>
      <vt:lpstr>Presentación de PowerPoint</vt:lpstr>
      <vt:lpstr>Presentación de PowerPoint</vt:lpstr>
      <vt:lpstr>Marco legal</vt:lpstr>
      <vt:lpstr>Presentación de PowerPoint</vt:lpstr>
      <vt:lpstr>Interpretación de lenguas indígenas</vt:lpstr>
      <vt:lpstr>Metodología para traducciones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Los retos</vt:lpstr>
      <vt:lpstr>Presentación de PowerPoint</vt:lpstr>
      <vt:lpstr>Muchas gracias por su atención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Usuario de Microsoft Office</dc:creator>
  <cp:lastModifiedBy>Usuario de Microsoft Office</cp:lastModifiedBy>
  <cp:revision>156</cp:revision>
  <dcterms:created xsi:type="dcterms:W3CDTF">2016-04-29T22:18:49Z</dcterms:created>
  <dcterms:modified xsi:type="dcterms:W3CDTF">2020-02-25T21:53:42Z</dcterms:modified>
</cp:coreProperties>
</file>