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262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7" autoAdjust="0"/>
    <p:restoredTop sz="94689" autoAdjust="0"/>
  </p:normalViewPr>
  <p:slideViewPr>
    <p:cSldViewPr snapToGrid="0" showGuides="1">
      <p:cViewPr varScale="1">
        <p:scale>
          <a:sx n="49" d="100"/>
          <a:sy n="49" d="100"/>
        </p:scale>
        <p:origin x="126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EDA18-0523-47EC-A3E5-5A9485C4D720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21DC0EA3-2F9F-4624-B918-CAF231AA26FB}">
      <dgm:prSet phldrT="[Texto]"/>
      <dgm:spPr/>
      <dgm:t>
        <a:bodyPr/>
        <a:lstStyle/>
        <a:p>
          <a:r>
            <a:rPr lang="es-MX" dirty="0"/>
            <a:t>NUESTRA EXPERIENCIA FUE PUBLICADA</a:t>
          </a:r>
        </a:p>
      </dgm:t>
    </dgm:pt>
    <dgm:pt modelId="{137991DF-6E12-475F-92ED-728E6996326D}" type="parTrans" cxnId="{B29EEC68-483C-4A64-AE81-41AD11C0BE1A}">
      <dgm:prSet/>
      <dgm:spPr/>
      <dgm:t>
        <a:bodyPr/>
        <a:lstStyle/>
        <a:p>
          <a:endParaRPr lang="es-MX"/>
        </a:p>
      </dgm:t>
    </dgm:pt>
    <dgm:pt modelId="{BAAD11A2-C13D-4E4E-8C4A-27A2878F3E80}" type="sibTrans" cxnId="{B29EEC68-483C-4A64-AE81-41AD11C0BE1A}">
      <dgm:prSet/>
      <dgm:spPr/>
      <dgm:t>
        <a:bodyPr/>
        <a:lstStyle/>
        <a:p>
          <a:endParaRPr lang="es-MX"/>
        </a:p>
      </dgm:t>
    </dgm:pt>
    <dgm:pt modelId="{CB9F3B02-DBC7-41D3-BEA0-DCFD7278F7DC}">
      <dgm:prSet phldrT="[Texto]"/>
      <dgm:spPr/>
      <dgm:t>
        <a:bodyPr/>
        <a:lstStyle/>
        <a:p>
          <a:r>
            <a:rPr lang="es-MX" dirty="0"/>
            <a:t>EN LA PUBLICACIÓN SE HIZO UNA SEVERA CRÍTICA A NUESTRO TRABAJO</a:t>
          </a:r>
        </a:p>
      </dgm:t>
    </dgm:pt>
    <dgm:pt modelId="{5FA4F7CA-4384-4437-AD99-7128BCE91E1F}" type="parTrans" cxnId="{594EEE0F-A168-41C8-8C2E-E5CEA8761094}">
      <dgm:prSet/>
      <dgm:spPr/>
      <dgm:t>
        <a:bodyPr/>
        <a:lstStyle/>
        <a:p>
          <a:endParaRPr lang="es-MX"/>
        </a:p>
      </dgm:t>
    </dgm:pt>
    <dgm:pt modelId="{A71F9A0F-171F-4C41-9B24-45DA7B8E286D}" type="sibTrans" cxnId="{594EEE0F-A168-41C8-8C2E-E5CEA8761094}">
      <dgm:prSet/>
      <dgm:spPr/>
      <dgm:t>
        <a:bodyPr/>
        <a:lstStyle/>
        <a:p>
          <a:endParaRPr lang="es-MX"/>
        </a:p>
      </dgm:t>
    </dgm:pt>
    <dgm:pt modelId="{0FEEE095-458B-44E3-B7A1-79AA4C69AFE9}">
      <dgm:prSet phldrT="[Texto]"/>
      <dgm:spPr/>
      <dgm:t>
        <a:bodyPr/>
        <a:lstStyle/>
        <a:p>
          <a:r>
            <a:rPr lang="es-ES_tradnl" dirty="0"/>
            <a:t>Falta de una metodología pedagógica para fomentar el bilingüismo equilibrado.</a:t>
          </a:r>
          <a:endParaRPr lang="es-MX" dirty="0"/>
        </a:p>
      </dgm:t>
    </dgm:pt>
    <dgm:pt modelId="{08C39630-F92B-4C5E-9CFC-EA755CBDFE97}" type="parTrans" cxnId="{01881004-132F-4DF6-B55B-7BC6E6EF57A6}">
      <dgm:prSet/>
      <dgm:spPr/>
      <dgm:t>
        <a:bodyPr/>
        <a:lstStyle/>
        <a:p>
          <a:endParaRPr lang="es-MX"/>
        </a:p>
      </dgm:t>
    </dgm:pt>
    <dgm:pt modelId="{27076DE7-0B58-46F2-8D00-9EAB07A99AA3}" type="sibTrans" cxnId="{01881004-132F-4DF6-B55B-7BC6E6EF57A6}">
      <dgm:prSet/>
      <dgm:spPr/>
      <dgm:t>
        <a:bodyPr/>
        <a:lstStyle/>
        <a:p>
          <a:endParaRPr lang="es-MX"/>
        </a:p>
      </dgm:t>
    </dgm:pt>
    <dgm:pt modelId="{CB17F604-DB24-4BC5-B3A7-59060E30D98A}">
      <dgm:prSet phldrT="[Texto]"/>
      <dgm:spPr/>
      <dgm:t>
        <a:bodyPr/>
        <a:lstStyle/>
        <a:p>
          <a:r>
            <a:rPr lang="es-ES_tradnl" dirty="0"/>
            <a:t>Falta de practicas pedagógicas que fomenten el diálogo intercultural en la escuela.</a:t>
          </a:r>
          <a:endParaRPr lang="es-MX" dirty="0"/>
        </a:p>
      </dgm:t>
    </dgm:pt>
    <dgm:pt modelId="{CE6AAE1E-89CF-4F0A-8531-F7872C5B91DA}" type="parTrans" cxnId="{C50A149E-E69C-4E89-9730-CDCF96F0BB64}">
      <dgm:prSet/>
      <dgm:spPr/>
      <dgm:t>
        <a:bodyPr/>
        <a:lstStyle/>
        <a:p>
          <a:endParaRPr lang="es-MX"/>
        </a:p>
      </dgm:t>
    </dgm:pt>
    <dgm:pt modelId="{BAF1BC5E-4186-4055-9D9D-6F4666AE8587}" type="sibTrans" cxnId="{C50A149E-E69C-4E89-9730-CDCF96F0BB64}">
      <dgm:prSet/>
      <dgm:spPr/>
      <dgm:t>
        <a:bodyPr/>
        <a:lstStyle/>
        <a:p>
          <a:endParaRPr lang="es-MX"/>
        </a:p>
      </dgm:t>
    </dgm:pt>
    <dgm:pt modelId="{A4865124-8A50-4759-ADDD-665AC9C1618D}">
      <dgm:prSet phldrT="[Texto]"/>
      <dgm:spPr/>
      <dgm:t>
        <a:bodyPr/>
        <a:lstStyle/>
        <a:p>
          <a:r>
            <a:rPr lang="es-ES_tradnl" dirty="0"/>
            <a:t>La presencia de una pedagogía muy tradicional, centrado en el maestro, en la cual “los docentes recurren a las formas como ellos fueron educados.</a:t>
          </a:r>
          <a:endParaRPr lang="es-MX" dirty="0"/>
        </a:p>
      </dgm:t>
    </dgm:pt>
    <dgm:pt modelId="{F55E6E47-D005-42D5-9EA3-DB331848FDFC}" type="parTrans" cxnId="{14DCCCCD-DE7D-4B8F-B6F1-2CC931EECE50}">
      <dgm:prSet/>
      <dgm:spPr/>
      <dgm:t>
        <a:bodyPr/>
        <a:lstStyle/>
        <a:p>
          <a:endParaRPr lang="es-MX"/>
        </a:p>
      </dgm:t>
    </dgm:pt>
    <dgm:pt modelId="{3D356AEF-CAF0-46E9-841C-1B7F430CB8F9}" type="sibTrans" cxnId="{14DCCCCD-DE7D-4B8F-B6F1-2CC931EECE50}">
      <dgm:prSet/>
      <dgm:spPr/>
      <dgm:t>
        <a:bodyPr/>
        <a:lstStyle/>
        <a:p>
          <a:endParaRPr lang="es-MX"/>
        </a:p>
      </dgm:t>
    </dgm:pt>
    <dgm:pt modelId="{BC5E7722-9DCC-4DBF-8BCE-54FC3BCAF1F6}" type="pres">
      <dgm:prSet presAssocID="{49EEDA18-0523-47EC-A3E5-5A9485C4D72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488184F-10D5-4D4D-B5FE-6A6B52C8E403}" type="pres">
      <dgm:prSet presAssocID="{21DC0EA3-2F9F-4624-B918-CAF231AA26FB}" presName="root1" presStyleCnt="0"/>
      <dgm:spPr/>
    </dgm:pt>
    <dgm:pt modelId="{6995A855-1372-4F94-8A63-C42E9F496E94}" type="pres">
      <dgm:prSet presAssocID="{21DC0EA3-2F9F-4624-B918-CAF231AA26FB}" presName="LevelOneTextNode" presStyleLbl="node0" presStyleIdx="0" presStyleCnt="1">
        <dgm:presLayoutVars>
          <dgm:chPref val="3"/>
        </dgm:presLayoutVars>
      </dgm:prSet>
      <dgm:spPr/>
    </dgm:pt>
    <dgm:pt modelId="{5C5C3ADC-5900-4918-955D-9F702BA0EFA4}" type="pres">
      <dgm:prSet presAssocID="{21DC0EA3-2F9F-4624-B918-CAF231AA26FB}" presName="level2hierChild" presStyleCnt="0"/>
      <dgm:spPr/>
    </dgm:pt>
    <dgm:pt modelId="{3456972F-1734-472B-8363-384DFF36E4A9}" type="pres">
      <dgm:prSet presAssocID="{5FA4F7CA-4384-4437-AD99-7128BCE91E1F}" presName="conn2-1" presStyleLbl="parChTrans1D2" presStyleIdx="0" presStyleCnt="1"/>
      <dgm:spPr/>
    </dgm:pt>
    <dgm:pt modelId="{4B1019B9-3F95-407A-A590-4ED0E7C77F5B}" type="pres">
      <dgm:prSet presAssocID="{5FA4F7CA-4384-4437-AD99-7128BCE91E1F}" presName="connTx" presStyleLbl="parChTrans1D2" presStyleIdx="0" presStyleCnt="1"/>
      <dgm:spPr/>
    </dgm:pt>
    <dgm:pt modelId="{A63F7054-9B8A-4A94-8B99-1E9B1C89B058}" type="pres">
      <dgm:prSet presAssocID="{CB9F3B02-DBC7-41D3-BEA0-DCFD7278F7DC}" presName="root2" presStyleCnt="0"/>
      <dgm:spPr/>
    </dgm:pt>
    <dgm:pt modelId="{D56A37D7-4B63-4E35-BA8B-9B2F4D3A5F20}" type="pres">
      <dgm:prSet presAssocID="{CB9F3B02-DBC7-41D3-BEA0-DCFD7278F7DC}" presName="LevelTwoTextNode" presStyleLbl="node2" presStyleIdx="0" presStyleCnt="1">
        <dgm:presLayoutVars>
          <dgm:chPref val="3"/>
        </dgm:presLayoutVars>
      </dgm:prSet>
      <dgm:spPr/>
    </dgm:pt>
    <dgm:pt modelId="{5ED89423-24F3-4708-870C-B9525D48BCDA}" type="pres">
      <dgm:prSet presAssocID="{CB9F3B02-DBC7-41D3-BEA0-DCFD7278F7DC}" presName="level3hierChild" presStyleCnt="0"/>
      <dgm:spPr/>
    </dgm:pt>
    <dgm:pt modelId="{1FD15BF9-E70D-4056-919D-4E97790829B3}" type="pres">
      <dgm:prSet presAssocID="{08C39630-F92B-4C5E-9CFC-EA755CBDFE97}" presName="conn2-1" presStyleLbl="parChTrans1D3" presStyleIdx="0" presStyleCnt="3"/>
      <dgm:spPr/>
    </dgm:pt>
    <dgm:pt modelId="{C382E4A9-2C10-4B1A-8BE4-51894E3E4B90}" type="pres">
      <dgm:prSet presAssocID="{08C39630-F92B-4C5E-9CFC-EA755CBDFE97}" presName="connTx" presStyleLbl="parChTrans1D3" presStyleIdx="0" presStyleCnt="3"/>
      <dgm:spPr/>
    </dgm:pt>
    <dgm:pt modelId="{49646DD1-1BC1-4220-8B2F-111963786C62}" type="pres">
      <dgm:prSet presAssocID="{0FEEE095-458B-44E3-B7A1-79AA4C69AFE9}" presName="root2" presStyleCnt="0"/>
      <dgm:spPr/>
    </dgm:pt>
    <dgm:pt modelId="{9761B729-E5A6-430F-848B-014D9680677E}" type="pres">
      <dgm:prSet presAssocID="{0FEEE095-458B-44E3-B7A1-79AA4C69AFE9}" presName="LevelTwoTextNode" presStyleLbl="node3" presStyleIdx="0" presStyleCnt="3">
        <dgm:presLayoutVars>
          <dgm:chPref val="3"/>
        </dgm:presLayoutVars>
      </dgm:prSet>
      <dgm:spPr/>
    </dgm:pt>
    <dgm:pt modelId="{ECC1ACEB-BDB2-4D02-8401-9FE311E8FE7C}" type="pres">
      <dgm:prSet presAssocID="{0FEEE095-458B-44E3-B7A1-79AA4C69AFE9}" presName="level3hierChild" presStyleCnt="0"/>
      <dgm:spPr/>
    </dgm:pt>
    <dgm:pt modelId="{D7677E3E-3B05-468D-A05D-8886E53C4A63}" type="pres">
      <dgm:prSet presAssocID="{CE6AAE1E-89CF-4F0A-8531-F7872C5B91DA}" presName="conn2-1" presStyleLbl="parChTrans1D3" presStyleIdx="1" presStyleCnt="3"/>
      <dgm:spPr/>
    </dgm:pt>
    <dgm:pt modelId="{7599E3DD-8BDB-40E1-B5BF-1676E9DEEBA0}" type="pres">
      <dgm:prSet presAssocID="{CE6AAE1E-89CF-4F0A-8531-F7872C5B91DA}" presName="connTx" presStyleLbl="parChTrans1D3" presStyleIdx="1" presStyleCnt="3"/>
      <dgm:spPr/>
    </dgm:pt>
    <dgm:pt modelId="{576C6936-1880-473F-B3F9-4DAE9B8D72CA}" type="pres">
      <dgm:prSet presAssocID="{CB17F604-DB24-4BC5-B3A7-59060E30D98A}" presName="root2" presStyleCnt="0"/>
      <dgm:spPr/>
    </dgm:pt>
    <dgm:pt modelId="{593225E8-9A44-4831-B4DA-2846C732BAB7}" type="pres">
      <dgm:prSet presAssocID="{CB17F604-DB24-4BC5-B3A7-59060E30D98A}" presName="LevelTwoTextNode" presStyleLbl="node3" presStyleIdx="1" presStyleCnt="3">
        <dgm:presLayoutVars>
          <dgm:chPref val="3"/>
        </dgm:presLayoutVars>
      </dgm:prSet>
      <dgm:spPr/>
    </dgm:pt>
    <dgm:pt modelId="{A4FD9EDC-829F-4534-809C-47DC7CDD6E83}" type="pres">
      <dgm:prSet presAssocID="{CB17F604-DB24-4BC5-B3A7-59060E30D98A}" presName="level3hierChild" presStyleCnt="0"/>
      <dgm:spPr/>
    </dgm:pt>
    <dgm:pt modelId="{810F212C-99F5-414E-ABF1-AD8CACDC2716}" type="pres">
      <dgm:prSet presAssocID="{F55E6E47-D005-42D5-9EA3-DB331848FDFC}" presName="conn2-1" presStyleLbl="parChTrans1D3" presStyleIdx="2" presStyleCnt="3"/>
      <dgm:spPr/>
    </dgm:pt>
    <dgm:pt modelId="{D46DA102-79C2-4043-9E7E-AA899872C32A}" type="pres">
      <dgm:prSet presAssocID="{F55E6E47-D005-42D5-9EA3-DB331848FDFC}" presName="connTx" presStyleLbl="parChTrans1D3" presStyleIdx="2" presStyleCnt="3"/>
      <dgm:spPr/>
    </dgm:pt>
    <dgm:pt modelId="{8DE1A8C1-CE99-4A2B-81A6-56EB8BB17F1E}" type="pres">
      <dgm:prSet presAssocID="{A4865124-8A50-4759-ADDD-665AC9C1618D}" presName="root2" presStyleCnt="0"/>
      <dgm:spPr/>
    </dgm:pt>
    <dgm:pt modelId="{CF7E89A9-0DD1-4AB3-81CA-F214ABC114A1}" type="pres">
      <dgm:prSet presAssocID="{A4865124-8A50-4759-ADDD-665AC9C1618D}" presName="LevelTwoTextNode" presStyleLbl="node3" presStyleIdx="2" presStyleCnt="3">
        <dgm:presLayoutVars>
          <dgm:chPref val="3"/>
        </dgm:presLayoutVars>
      </dgm:prSet>
      <dgm:spPr/>
    </dgm:pt>
    <dgm:pt modelId="{BA2AFA14-26B0-4F0C-855D-9CDD674BF361}" type="pres">
      <dgm:prSet presAssocID="{A4865124-8A50-4759-ADDD-665AC9C1618D}" presName="level3hierChild" presStyleCnt="0"/>
      <dgm:spPr/>
    </dgm:pt>
  </dgm:ptLst>
  <dgm:cxnLst>
    <dgm:cxn modelId="{01881004-132F-4DF6-B55B-7BC6E6EF57A6}" srcId="{CB9F3B02-DBC7-41D3-BEA0-DCFD7278F7DC}" destId="{0FEEE095-458B-44E3-B7A1-79AA4C69AFE9}" srcOrd="0" destOrd="0" parTransId="{08C39630-F92B-4C5E-9CFC-EA755CBDFE97}" sibTransId="{27076DE7-0B58-46F2-8D00-9EAB07A99AA3}"/>
    <dgm:cxn modelId="{594EEE0F-A168-41C8-8C2E-E5CEA8761094}" srcId="{21DC0EA3-2F9F-4624-B918-CAF231AA26FB}" destId="{CB9F3B02-DBC7-41D3-BEA0-DCFD7278F7DC}" srcOrd="0" destOrd="0" parTransId="{5FA4F7CA-4384-4437-AD99-7128BCE91E1F}" sibTransId="{A71F9A0F-171F-4C41-9B24-45DA7B8E286D}"/>
    <dgm:cxn modelId="{D5F92432-A1EA-40E4-A105-B924C02F9706}" type="presOf" srcId="{5FA4F7CA-4384-4437-AD99-7128BCE91E1F}" destId="{3456972F-1734-472B-8363-384DFF36E4A9}" srcOrd="0" destOrd="0" presId="urn:microsoft.com/office/officeart/2008/layout/HorizontalMultiLevelHierarchy"/>
    <dgm:cxn modelId="{DCAF5434-95F1-4BCC-9A8A-EF65DD12854B}" type="presOf" srcId="{F55E6E47-D005-42D5-9EA3-DB331848FDFC}" destId="{810F212C-99F5-414E-ABF1-AD8CACDC2716}" srcOrd="0" destOrd="0" presId="urn:microsoft.com/office/officeart/2008/layout/HorizontalMultiLevelHierarchy"/>
    <dgm:cxn modelId="{41CA6A3D-7AF6-49ED-B58D-59D03D6B8328}" type="presOf" srcId="{F55E6E47-D005-42D5-9EA3-DB331848FDFC}" destId="{D46DA102-79C2-4043-9E7E-AA899872C32A}" srcOrd="1" destOrd="0" presId="urn:microsoft.com/office/officeart/2008/layout/HorizontalMultiLevelHierarchy"/>
    <dgm:cxn modelId="{6D325860-E99C-492F-BC44-7189D89EFE53}" type="presOf" srcId="{CE6AAE1E-89CF-4F0A-8531-F7872C5B91DA}" destId="{7599E3DD-8BDB-40E1-B5BF-1676E9DEEBA0}" srcOrd="1" destOrd="0" presId="urn:microsoft.com/office/officeart/2008/layout/HorizontalMultiLevelHierarchy"/>
    <dgm:cxn modelId="{382B3364-DCC9-4A52-A07D-FDC1253D0A9F}" type="presOf" srcId="{08C39630-F92B-4C5E-9CFC-EA755CBDFE97}" destId="{1FD15BF9-E70D-4056-919D-4E97790829B3}" srcOrd="0" destOrd="0" presId="urn:microsoft.com/office/officeart/2008/layout/HorizontalMultiLevelHierarchy"/>
    <dgm:cxn modelId="{B29EEC68-483C-4A64-AE81-41AD11C0BE1A}" srcId="{49EEDA18-0523-47EC-A3E5-5A9485C4D720}" destId="{21DC0EA3-2F9F-4624-B918-CAF231AA26FB}" srcOrd="0" destOrd="0" parTransId="{137991DF-6E12-475F-92ED-728E6996326D}" sibTransId="{BAAD11A2-C13D-4E4E-8C4A-27A2878F3E80}"/>
    <dgm:cxn modelId="{4BE9E350-7E26-4B99-BC06-72ACD6947EFF}" type="presOf" srcId="{CB9F3B02-DBC7-41D3-BEA0-DCFD7278F7DC}" destId="{D56A37D7-4B63-4E35-BA8B-9B2F4D3A5F20}" srcOrd="0" destOrd="0" presId="urn:microsoft.com/office/officeart/2008/layout/HorizontalMultiLevelHierarchy"/>
    <dgm:cxn modelId="{62979253-E6EA-4076-BE80-8A23C5107227}" type="presOf" srcId="{08C39630-F92B-4C5E-9CFC-EA755CBDFE97}" destId="{C382E4A9-2C10-4B1A-8BE4-51894E3E4B90}" srcOrd="1" destOrd="0" presId="urn:microsoft.com/office/officeart/2008/layout/HorizontalMultiLevelHierarchy"/>
    <dgm:cxn modelId="{4CEFD973-1B22-4958-8D76-0281FEAC1281}" type="presOf" srcId="{21DC0EA3-2F9F-4624-B918-CAF231AA26FB}" destId="{6995A855-1372-4F94-8A63-C42E9F496E94}" srcOrd="0" destOrd="0" presId="urn:microsoft.com/office/officeart/2008/layout/HorizontalMultiLevelHierarchy"/>
    <dgm:cxn modelId="{572E7389-B084-40D4-B4C2-82A3A2311434}" type="presOf" srcId="{CE6AAE1E-89CF-4F0A-8531-F7872C5B91DA}" destId="{D7677E3E-3B05-468D-A05D-8886E53C4A63}" srcOrd="0" destOrd="0" presId="urn:microsoft.com/office/officeart/2008/layout/HorizontalMultiLevelHierarchy"/>
    <dgm:cxn modelId="{C50A149E-E69C-4E89-9730-CDCF96F0BB64}" srcId="{CB9F3B02-DBC7-41D3-BEA0-DCFD7278F7DC}" destId="{CB17F604-DB24-4BC5-B3A7-59060E30D98A}" srcOrd="1" destOrd="0" parTransId="{CE6AAE1E-89CF-4F0A-8531-F7872C5B91DA}" sibTransId="{BAF1BC5E-4186-4055-9D9D-6F4666AE8587}"/>
    <dgm:cxn modelId="{A9C2A8B3-3F67-47A0-953C-E3C449CA3D47}" type="presOf" srcId="{5FA4F7CA-4384-4437-AD99-7128BCE91E1F}" destId="{4B1019B9-3F95-407A-A590-4ED0E7C77F5B}" srcOrd="1" destOrd="0" presId="urn:microsoft.com/office/officeart/2008/layout/HorizontalMultiLevelHierarchy"/>
    <dgm:cxn modelId="{112D2DBE-0ABC-44E2-8170-F0D3E6B29E3C}" type="presOf" srcId="{49EEDA18-0523-47EC-A3E5-5A9485C4D720}" destId="{BC5E7722-9DCC-4DBF-8BCE-54FC3BCAF1F6}" srcOrd="0" destOrd="0" presId="urn:microsoft.com/office/officeart/2008/layout/HorizontalMultiLevelHierarchy"/>
    <dgm:cxn modelId="{03191CC0-2E10-4BBD-BBF6-E3FF4C5874D2}" type="presOf" srcId="{A4865124-8A50-4759-ADDD-665AC9C1618D}" destId="{CF7E89A9-0DD1-4AB3-81CA-F214ABC114A1}" srcOrd="0" destOrd="0" presId="urn:microsoft.com/office/officeart/2008/layout/HorizontalMultiLevelHierarchy"/>
    <dgm:cxn modelId="{14DCCCCD-DE7D-4B8F-B6F1-2CC931EECE50}" srcId="{CB9F3B02-DBC7-41D3-BEA0-DCFD7278F7DC}" destId="{A4865124-8A50-4759-ADDD-665AC9C1618D}" srcOrd="2" destOrd="0" parTransId="{F55E6E47-D005-42D5-9EA3-DB331848FDFC}" sibTransId="{3D356AEF-CAF0-46E9-841C-1B7F430CB8F9}"/>
    <dgm:cxn modelId="{A44C33E4-4CB7-4528-AC8C-069346F4D74E}" type="presOf" srcId="{0FEEE095-458B-44E3-B7A1-79AA4C69AFE9}" destId="{9761B729-E5A6-430F-848B-014D9680677E}" srcOrd="0" destOrd="0" presId="urn:microsoft.com/office/officeart/2008/layout/HorizontalMultiLevelHierarchy"/>
    <dgm:cxn modelId="{3B2099EE-3400-41E0-B927-7D9A537B2D52}" type="presOf" srcId="{CB17F604-DB24-4BC5-B3A7-59060E30D98A}" destId="{593225E8-9A44-4831-B4DA-2846C732BAB7}" srcOrd="0" destOrd="0" presId="urn:microsoft.com/office/officeart/2008/layout/HorizontalMultiLevelHierarchy"/>
    <dgm:cxn modelId="{63F89780-D00C-467C-9088-B49F7757B65D}" type="presParOf" srcId="{BC5E7722-9DCC-4DBF-8BCE-54FC3BCAF1F6}" destId="{F488184F-10D5-4D4D-B5FE-6A6B52C8E403}" srcOrd="0" destOrd="0" presId="urn:microsoft.com/office/officeart/2008/layout/HorizontalMultiLevelHierarchy"/>
    <dgm:cxn modelId="{EC579E43-498B-4BB9-A737-8389EB6F0B65}" type="presParOf" srcId="{F488184F-10D5-4D4D-B5FE-6A6B52C8E403}" destId="{6995A855-1372-4F94-8A63-C42E9F496E94}" srcOrd="0" destOrd="0" presId="urn:microsoft.com/office/officeart/2008/layout/HorizontalMultiLevelHierarchy"/>
    <dgm:cxn modelId="{5A627C3A-75DC-4DB2-ACBA-8370274B4D02}" type="presParOf" srcId="{F488184F-10D5-4D4D-B5FE-6A6B52C8E403}" destId="{5C5C3ADC-5900-4918-955D-9F702BA0EFA4}" srcOrd="1" destOrd="0" presId="urn:microsoft.com/office/officeart/2008/layout/HorizontalMultiLevelHierarchy"/>
    <dgm:cxn modelId="{001E58B2-C90A-4BEB-A3D1-81D3827C6378}" type="presParOf" srcId="{5C5C3ADC-5900-4918-955D-9F702BA0EFA4}" destId="{3456972F-1734-472B-8363-384DFF36E4A9}" srcOrd="0" destOrd="0" presId="urn:microsoft.com/office/officeart/2008/layout/HorizontalMultiLevelHierarchy"/>
    <dgm:cxn modelId="{FD5A3CAE-BD21-4565-AEF9-54E6850CB6B8}" type="presParOf" srcId="{3456972F-1734-472B-8363-384DFF36E4A9}" destId="{4B1019B9-3F95-407A-A590-4ED0E7C77F5B}" srcOrd="0" destOrd="0" presId="urn:microsoft.com/office/officeart/2008/layout/HorizontalMultiLevelHierarchy"/>
    <dgm:cxn modelId="{AE06B04A-0049-4739-A1B8-C7FB9B9612A8}" type="presParOf" srcId="{5C5C3ADC-5900-4918-955D-9F702BA0EFA4}" destId="{A63F7054-9B8A-4A94-8B99-1E9B1C89B058}" srcOrd="1" destOrd="0" presId="urn:microsoft.com/office/officeart/2008/layout/HorizontalMultiLevelHierarchy"/>
    <dgm:cxn modelId="{9FEE0762-F9F0-421D-BEE1-F140140672DD}" type="presParOf" srcId="{A63F7054-9B8A-4A94-8B99-1E9B1C89B058}" destId="{D56A37D7-4B63-4E35-BA8B-9B2F4D3A5F20}" srcOrd="0" destOrd="0" presId="urn:microsoft.com/office/officeart/2008/layout/HorizontalMultiLevelHierarchy"/>
    <dgm:cxn modelId="{B263DB70-2EEC-4A9C-A41C-8ED57E9F1F63}" type="presParOf" srcId="{A63F7054-9B8A-4A94-8B99-1E9B1C89B058}" destId="{5ED89423-24F3-4708-870C-B9525D48BCDA}" srcOrd="1" destOrd="0" presId="urn:microsoft.com/office/officeart/2008/layout/HorizontalMultiLevelHierarchy"/>
    <dgm:cxn modelId="{C3C70AAD-9058-48BD-A927-001FBCC4B403}" type="presParOf" srcId="{5ED89423-24F3-4708-870C-B9525D48BCDA}" destId="{1FD15BF9-E70D-4056-919D-4E97790829B3}" srcOrd="0" destOrd="0" presId="urn:microsoft.com/office/officeart/2008/layout/HorizontalMultiLevelHierarchy"/>
    <dgm:cxn modelId="{EF449D3C-B316-446C-829C-26B834AB8B56}" type="presParOf" srcId="{1FD15BF9-E70D-4056-919D-4E97790829B3}" destId="{C382E4A9-2C10-4B1A-8BE4-51894E3E4B90}" srcOrd="0" destOrd="0" presId="urn:microsoft.com/office/officeart/2008/layout/HorizontalMultiLevelHierarchy"/>
    <dgm:cxn modelId="{5D46EBBD-7D60-4BE0-BB56-BBEC08AE2D25}" type="presParOf" srcId="{5ED89423-24F3-4708-870C-B9525D48BCDA}" destId="{49646DD1-1BC1-4220-8B2F-111963786C62}" srcOrd="1" destOrd="0" presId="urn:microsoft.com/office/officeart/2008/layout/HorizontalMultiLevelHierarchy"/>
    <dgm:cxn modelId="{CDDAAD7B-6166-47C2-BCD0-8E57828ABA73}" type="presParOf" srcId="{49646DD1-1BC1-4220-8B2F-111963786C62}" destId="{9761B729-E5A6-430F-848B-014D9680677E}" srcOrd="0" destOrd="0" presId="urn:microsoft.com/office/officeart/2008/layout/HorizontalMultiLevelHierarchy"/>
    <dgm:cxn modelId="{B6AF021C-AA4A-4D81-8B05-1080F1355A7F}" type="presParOf" srcId="{49646DD1-1BC1-4220-8B2F-111963786C62}" destId="{ECC1ACEB-BDB2-4D02-8401-9FE311E8FE7C}" srcOrd="1" destOrd="0" presId="urn:microsoft.com/office/officeart/2008/layout/HorizontalMultiLevelHierarchy"/>
    <dgm:cxn modelId="{1AA0A630-5159-497F-9E3B-8E5DF66981C2}" type="presParOf" srcId="{5ED89423-24F3-4708-870C-B9525D48BCDA}" destId="{D7677E3E-3B05-468D-A05D-8886E53C4A63}" srcOrd="2" destOrd="0" presId="urn:microsoft.com/office/officeart/2008/layout/HorizontalMultiLevelHierarchy"/>
    <dgm:cxn modelId="{74695CFA-B476-44DF-8EEB-58FAF0761D0E}" type="presParOf" srcId="{D7677E3E-3B05-468D-A05D-8886E53C4A63}" destId="{7599E3DD-8BDB-40E1-B5BF-1676E9DEEBA0}" srcOrd="0" destOrd="0" presId="urn:microsoft.com/office/officeart/2008/layout/HorizontalMultiLevelHierarchy"/>
    <dgm:cxn modelId="{C6A0A743-F72D-4BC0-8EF7-784B93CD076C}" type="presParOf" srcId="{5ED89423-24F3-4708-870C-B9525D48BCDA}" destId="{576C6936-1880-473F-B3F9-4DAE9B8D72CA}" srcOrd="3" destOrd="0" presId="urn:microsoft.com/office/officeart/2008/layout/HorizontalMultiLevelHierarchy"/>
    <dgm:cxn modelId="{693BC917-E10C-4378-97C8-8A926A8AC145}" type="presParOf" srcId="{576C6936-1880-473F-B3F9-4DAE9B8D72CA}" destId="{593225E8-9A44-4831-B4DA-2846C732BAB7}" srcOrd="0" destOrd="0" presId="urn:microsoft.com/office/officeart/2008/layout/HorizontalMultiLevelHierarchy"/>
    <dgm:cxn modelId="{C6B85E27-5108-4A74-BBBF-12F8D765EFB1}" type="presParOf" srcId="{576C6936-1880-473F-B3F9-4DAE9B8D72CA}" destId="{A4FD9EDC-829F-4534-809C-47DC7CDD6E83}" srcOrd="1" destOrd="0" presId="urn:microsoft.com/office/officeart/2008/layout/HorizontalMultiLevelHierarchy"/>
    <dgm:cxn modelId="{6818D870-DC5A-4456-BAA1-23504A4FDBEB}" type="presParOf" srcId="{5ED89423-24F3-4708-870C-B9525D48BCDA}" destId="{810F212C-99F5-414E-ABF1-AD8CACDC2716}" srcOrd="4" destOrd="0" presId="urn:microsoft.com/office/officeart/2008/layout/HorizontalMultiLevelHierarchy"/>
    <dgm:cxn modelId="{B4F94907-265D-47A3-B3D6-40C8ADCB18A9}" type="presParOf" srcId="{810F212C-99F5-414E-ABF1-AD8CACDC2716}" destId="{D46DA102-79C2-4043-9E7E-AA899872C32A}" srcOrd="0" destOrd="0" presId="urn:microsoft.com/office/officeart/2008/layout/HorizontalMultiLevelHierarchy"/>
    <dgm:cxn modelId="{11603B68-9A8B-41DB-9550-8AE2432E83A3}" type="presParOf" srcId="{5ED89423-24F3-4708-870C-B9525D48BCDA}" destId="{8DE1A8C1-CE99-4A2B-81A6-56EB8BB17F1E}" srcOrd="5" destOrd="0" presId="urn:microsoft.com/office/officeart/2008/layout/HorizontalMultiLevelHierarchy"/>
    <dgm:cxn modelId="{24B60500-A3B9-4767-9AA6-350AC3C9F850}" type="presParOf" srcId="{8DE1A8C1-CE99-4A2B-81A6-56EB8BB17F1E}" destId="{CF7E89A9-0DD1-4AB3-81CA-F214ABC114A1}" srcOrd="0" destOrd="0" presId="urn:microsoft.com/office/officeart/2008/layout/HorizontalMultiLevelHierarchy"/>
    <dgm:cxn modelId="{579D962F-B9B2-4996-A97C-E1BD1D443D39}" type="presParOf" srcId="{8DE1A8C1-CE99-4A2B-81A6-56EB8BB17F1E}" destId="{BA2AFA14-26B0-4F0C-855D-9CDD674BF36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F212C-99F5-414E-ABF1-AD8CACDC2716}">
      <dsp:nvSpPr>
        <dsp:cNvPr id="0" name=""/>
        <dsp:cNvSpPr/>
      </dsp:nvSpPr>
      <dsp:spPr>
        <a:xfrm>
          <a:off x="4521967" y="2709333"/>
          <a:ext cx="600853" cy="1144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0426" y="0"/>
              </a:lnTo>
              <a:lnTo>
                <a:pt x="300426" y="1144918"/>
              </a:lnTo>
              <a:lnTo>
                <a:pt x="600853" y="114491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790068" y="3249467"/>
        <a:ext cx="64650" cy="64650"/>
      </dsp:txXfrm>
    </dsp:sp>
    <dsp:sp modelId="{D7677E3E-3B05-468D-A05D-8886E53C4A63}">
      <dsp:nvSpPr>
        <dsp:cNvPr id="0" name=""/>
        <dsp:cNvSpPr/>
      </dsp:nvSpPr>
      <dsp:spPr>
        <a:xfrm>
          <a:off x="4521967" y="2663613"/>
          <a:ext cx="6008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53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807372" y="2694312"/>
        <a:ext cx="30042" cy="30042"/>
      </dsp:txXfrm>
    </dsp:sp>
    <dsp:sp modelId="{1FD15BF9-E70D-4056-919D-4E97790829B3}">
      <dsp:nvSpPr>
        <dsp:cNvPr id="0" name=""/>
        <dsp:cNvSpPr/>
      </dsp:nvSpPr>
      <dsp:spPr>
        <a:xfrm>
          <a:off x="4521967" y="1564415"/>
          <a:ext cx="600853" cy="1144918"/>
        </a:xfrm>
        <a:custGeom>
          <a:avLst/>
          <a:gdLst/>
          <a:ahLst/>
          <a:cxnLst/>
          <a:rect l="0" t="0" r="0" b="0"/>
          <a:pathLst>
            <a:path>
              <a:moveTo>
                <a:pt x="0" y="1144918"/>
              </a:moveTo>
              <a:lnTo>
                <a:pt x="300426" y="1144918"/>
              </a:lnTo>
              <a:lnTo>
                <a:pt x="300426" y="0"/>
              </a:lnTo>
              <a:lnTo>
                <a:pt x="600853" y="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790068" y="2104549"/>
        <a:ext cx="64650" cy="64650"/>
      </dsp:txXfrm>
    </dsp:sp>
    <dsp:sp modelId="{3456972F-1734-472B-8363-384DFF36E4A9}">
      <dsp:nvSpPr>
        <dsp:cNvPr id="0" name=""/>
        <dsp:cNvSpPr/>
      </dsp:nvSpPr>
      <dsp:spPr>
        <a:xfrm>
          <a:off x="916848" y="2663613"/>
          <a:ext cx="6008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53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1202253" y="2694312"/>
        <a:ext cx="30042" cy="30042"/>
      </dsp:txXfrm>
    </dsp:sp>
    <dsp:sp modelId="{6995A855-1372-4F94-8A63-C42E9F496E94}">
      <dsp:nvSpPr>
        <dsp:cNvPr id="0" name=""/>
        <dsp:cNvSpPr/>
      </dsp:nvSpPr>
      <dsp:spPr>
        <a:xfrm rot="16200000">
          <a:off x="-1951473" y="2251366"/>
          <a:ext cx="4820708" cy="9159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NUESTRA EXPERIENCIA FUE PUBLICADA</a:t>
          </a:r>
        </a:p>
      </dsp:txBody>
      <dsp:txXfrm>
        <a:off x="-1951473" y="2251366"/>
        <a:ext cx="4820708" cy="915934"/>
      </dsp:txXfrm>
    </dsp:sp>
    <dsp:sp modelId="{D56A37D7-4B63-4E35-BA8B-9B2F4D3A5F20}">
      <dsp:nvSpPr>
        <dsp:cNvPr id="0" name=""/>
        <dsp:cNvSpPr/>
      </dsp:nvSpPr>
      <dsp:spPr>
        <a:xfrm>
          <a:off x="1517701" y="2251366"/>
          <a:ext cx="3004265" cy="9159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EN LA PUBLICACIÓN SE HIZO UNA SEVERA CRÍTICA A NUESTRO TRABAJO</a:t>
          </a:r>
        </a:p>
      </dsp:txBody>
      <dsp:txXfrm>
        <a:off x="1517701" y="2251366"/>
        <a:ext cx="3004265" cy="915934"/>
      </dsp:txXfrm>
    </dsp:sp>
    <dsp:sp modelId="{9761B729-E5A6-430F-848B-014D9680677E}">
      <dsp:nvSpPr>
        <dsp:cNvPr id="0" name=""/>
        <dsp:cNvSpPr/>
      </dsp:nvSpPr>
      <dsp:spPr>
        <a:xfrm>
          <a:off x="5122820" y="1106447"/>
          <a:ext cx="3004265" cy="915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dirty="0"/>
            <a:t>Falta de una metodología pedagógica para fomentar el bilingüismo equilibrado.</a:t>
          </a:r>
          <a:endParaRPr lang="es-MX" sz="1200" kern="1200" dirty="0"/>
        </a:p>
      </dsp:txBody>
      <dsp:txXfrm>
        <a:off x="5122820" y="1106447"/>
        <a:ext cx="3004265" cy="915934"/>
      </dsp:txXfrm>
    </dsp:sp>
    <dsp:sp modelId="{593225E8-9A44-4831-B4DA-2846C732BAB7}">
      <dsp:nvSpPr>
        <dsp:cNvPr id="0" name=""/>
        <dsp:cNvSpPr/>
      </dsp:nvSpPr>
      <dsp:spPr>
        <a:xfrm>
          <a:off x="5122820" y="2251366"/>
          <a:ext cx="3004265" cy="915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dirty="0"/>
            <a:t>Falta de practicas pedagógicas que fomenten el diálogo intercultural en la escuela.</a:t>
          </a:r>
          <a:endParaRPr lang="es-MX" sz="1200" kern="1200" dirty="0"/>
        </a:p>
      </dsp:txBody>
      <dsp:txXfrm>
        <a:off x="5122820" y="2251366"/>
        <a:ext cx="3004265" cy="915934"/>
      </dsp:txXfrm>
    </dsp:sp>
    <dsp:sp modelId="{CF7E89A9-0DD1-4AB3-81CA-F214ABC114A1}">
      <dsp:nvSpPr>
        <dsp:cNvPr id="0" name=""/>
        <dsp:cNvSpPr/>
      </dsp:nvSpPr>
      <dsp:spPr>
        <a:xfrm>
          <a:off x="5122820" y="3396284"/>
          <a:ext cx="3004265" cy="915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dirty="0"/>
            <a:t>La presencia de una pedagogía muy tradicional, centrado en el maestro, en la cual “los docentes recurren a las formas como ellos fueron educados.</a:t>
          </a:r>
          <a:endParaRPr lang="es-MX" sz="1200" kern="1200" dirty="0"/>
        </a:p>
      </dsp:txBody>
      <dsp:txXfrm>
        <a:off x="5122820" y="3396284"/>
        <a:ext cx="3004265" cy="915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386138-BD6E-4C82-9A1E-59A82AE924AC}" type="datetime1">
              <a:rPr lang="es-ES" smtClean="0"/>
              <a:t>24/02/2020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33ADDF-418B-4AEE-81B9-E77B3218F8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8959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1059635-B08A-4C6A-BAEA-F69B78A1101B}" type="datetime1">
              <a:rPr lang="es-ES" noProof="0" smtClean="0"/>
              <a:t>24/02/2020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75029A-2D1E-47A5-9598-4A9AC47B3AC1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30770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313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363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B19A57-216D-4726-8027-78D6DF86AE57}" type="datetime1">
              <a:rPr lang="es-ES" noProof="0" smtClean="0"/>
              <a:t>24/02/2020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8326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07DB99-EAA6-4A45-9133-CA4DE4472099}" type="datetime1">
              <a:rPr lang="es-ES" noProof="0" smtClean="0"/>
              <a:t>24/02/2020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317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53B0A2-B7EB-4949-B47C-E90B14CD5AC9}" type="datetime1">
              <a:rPr lang="es-ES" noProof="0" smtClean="0"/>
              <a:t>24/02/2020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46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346229-01B0-43DF-B024-0D7C4C8FFB1F}" type="datetime1">
              <a:rPr lang="es-ES" noProof="0" smtClean="0"/>
              <a:t>24/02/2020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E36F5A-C86A-4CC8-9217-9434ADBA6804}" type="datetime1">
              <a:rPr lang="es-ES" noProof="0" smtClean="0"/>
              <a:t>24/02/2020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336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D3459A-8ECF-4BAB-AC4C-64EFC244E8B9}" type="datetime1">
              <a:rPr lang="es-ES" noProof="0" smtClean="0"/>
              <a:t>24/02/2020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218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458C73-13A3-4E2D-9C5F-19706DF64985}" type="datetime1">
              <a:rPr lang="es-ES" noProof="0" smtClean="0"/>
              <a:t>24/02/2020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009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3922B5-F60C-402F-9A23-91471F0006F2}" type="datetime1">
              <a:rPr lang="es-ES" noProof="0" smtClean="0"/>
              <a:t>24/02/2020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18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720DE4-9B4E-44F2-A785-9B0AF922A209}" type="datetime1">
              <a:rPr lang="es-ES" noProof="0" smtClean="0"/>
              <a:t>24/02/2020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976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9DB46B-D47B-48DB-9C65-6142E5F58CA3}" type="datetime1">
              <a:rPr lang="es-ES" noProof="0" smtClean="0"/>
              <a:t>24/02/2020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436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04169D-D721-4416-9EDE-40928B9DF53A}" type="datetime1">
              <a:rPr lang="es-ES" noProof="0" smtClean="0"/>
              <a:t>24/02/2020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222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4CBE884-F72A-43FA-A073-B1EA46164795}" type="datetime1">
              <a:rPr lang="es-ES" noProof="0" smtClean="0"/>
              <a:t>24/02/2020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62D6987-FB6D-4DB8-81B8-AD0F35E3BB5F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8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8786" y="381740"/>
            <a:ext cx="5863788" cy="1509203"/>
          </a:xfrm>
        </p:spPr>
        <p:txBody>
          <a:bodyPr rtlCol="0">
            <a:noAutofit/>
          </a:bodyPr>
          <a:lstStyle/>
          <a:p>
            <a:pPr algn="ctr" rtl="0"/>
            <a:r>
              <a:rPr lang="es-ES" sz="2800" b="1" dirty="0">
                <a:solidFill>
                  <a:srgbClr val="7030A0"/>
                </a:solidFill>
              </a:rPr>
              <a:t>LA DOBLE INMERSIÓN EN UNA ESCUELA INDÍGENA DEL ESTADO DE GUERRERO</a:t>
            </a:r>
          </a:p>
        </p:txBody>
      </p:sp>
      <p:pic>
        <p:nvPicPr>
          <p:cNvPr id="4" name="0 Imagen">
            <a:extLst>
              <a:ext uri="{FF2B5EF4-FFF2-40B4-BE49-F238E27FC236}">
                <a16:creationId xmlns:a16="http://schemas.microsoft.com/office/drawing/2014/main" id="{2CF2EEC3-7116-44FB-923C-61ECF1812ED0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2" y="648070"/>
            <a:ext cx="3376295" cy="32670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A71B502-E1A8-47F6-9DF2-B52759C530C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412"/>
            <a:ext cx="12192000" cy="49936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9F06BAB-F78D-46DA-98A3-EF789ABC67D4}"/>
              </a:ext>
            </a:extLst>
          </p:cNvPr>
          <p:cNvSpPr txBox="1"/>
          <p:nvPr/>
        </p:nvSpPr>
        <p:spPr>
          <a:xfrm>
            <a:off x="96262" y="5031486"/>
            <a:ext cx="4625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LOCALIDAD: Cabeza de Arroyo Nuevo</a:t>
            </a:r>
          </a:p>
          <a:p>
            <a:r>
              <a:rPr lang="es-MX" dirty="0"/>
              <a:t>MUNICIPIO: Xochistlahuaca</a:t>
            </a:r>
          </a:p>
          <a:p>
            <a:r>
              <a:rPr lang="es-MX" dirty="0"/>
              <a:t>ESTADO: Guerrero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9D4247-1BE2-4A71-9688-FC3E4FC0B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786" y="2168447"/>
            <a:ext cx="3840163" cy="21637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8D1E2FF-B447-4036-9D98-5E2081A9E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102" y="2168446"/>
            <a:ext cx="3840162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531CB03-C239-412C-A0D9-D09D4FF1CE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412"/>
            <a:ext cx="12192000" cy="49936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9DCBE15-06BD-4FBA-BD28-58AA53FA6123}"/>
              </a:ext>
            </a:extLst>
          </p:cNvPr>
          <p:cNvSpPr txBox="1"/>
          <p:nvPr/>
        </p:nvSpPr>
        <p:spPr>
          <a:xfrm>
            <a:off x="-94994" y="359806"/>
            <a:ext cx="1038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FUE ASÍ COMO LLEGÓ LA MTRA. JOAN MARIE FELTES</a:t>
            </a:r>
          </a:p>
        </p:txBody>
      </p:sp>
      <p:pic>
        <p:nvPicPr>
          <p:cNvPr id="4" name="0 Imagen">
            <a:extLst>
              <a:ext uri="{FF2B5EF4-FFF2-40B4-BE49-F238E27FC236}">
                <a16:creationId xmlns:a16="http://schemas.microsoft.com/office/drawing/2014/main" id="{EB5780CD-992F-4FF6-9FE1-7A32352FBB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564" y="1597395"/>
            <a:ext cx="3407410" cy="2555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B70CD88-1A56-4BC8-B0FC-72DD6A1C5B9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37" y="1597395"/>
            <a:ext cx="3359150" cy="2519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A98F6EF-9F88-4F84-A99A-19E2D3BFB3C9}"/>
              </a:ext>
            </a:extLst>
          </p:cNvPr>
          <p:cNvSpPr txBox="1"/>
          <p:nvPr/>
        </p:nvSpPr>
        <p:spPr>
          <a:xfrm>
            <a:off x="1971773" y="4831444"/>
            <a:ext cx="8248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i="1" dirty="0"/>
              <a:t>“PROYECTO DE DOBLE INMERSIÓN 50 50”</a:t>
            </a:r>
          </a:p>
        </p:txBody>
      </p:sp>
    </p:spTree>
    <p:extLst>
      <p:ext uri="{BB962C8B-B14F-4D97-AF65-F5344CB8AC3E}">
        <p14:creationId xmlns:p14="http://schemas.microsoft.com/office/powerpoint/2010/main" val="317726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814103B-2F57-4C27-9563-19A60917E62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412"/>
            <a:ext cx="12192000" cy="49936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8579B0C-7596-4343-8591-AAFA39744080}"/>
              </a:ext>
            </a:extLst>
          </p:cNvPr>
          <p:cNvSpPr txBox="1"/>
          <p:nvPr/>
        </p:nvSpPr>
        <p:spPr>
          <a:xfrm>
            <a:off x="678729" y="367645"/>
            <a:ext cx="9228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CARACTERÍSTICAS CLAVE DE LA DOBLE INMERSIÓN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F041205-3B38-49F7-B6D5-0D2EEC6B8B74}"/>
              </a:ext>
            </a:extLst>
          </p:cNvPr>
          <p:cNvSpPr/>
          <p:nvPr/>
        </p:nvSpPr>
        <p:spPr>
          <a:xfrm>
            <a:off x="1239623" y="1150767"/>
            <a:ext cx="8107051" cy="4191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es-ES_tradnl" sz="2000" b="1" dirty="0">
                <a:solidFill>
                  <a:srgbClr val="262626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La Doble-Inmersión es una metodología pedagógica con ciertas características que la distinguen de otras metodologías.  La Doble-Inmersión es la inmersión en dos lenguas:</a:t>
            </a:r>
            <a:endParaRPr lang="es-MX" sz="2000" b="1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es-ES_tradnl" sz="2000" b="1" dirty="0">
                <a:solidFill>
                  <a:srgbClr val="262626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Durante horarios distintos, </a:t>
            </a:r>
            <a:endParaRPr lang="es-MX" sz="2000" b="1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es-ES_tradnl" sz="2000" b="1" dirty="0">
                <a:solidFill>
                  <a:srgbClr val="262626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En espacios distintos, </a:t>
            </a:r>
            <a:endParaRPr lang="es-MX" sz="2000" b="1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es-ES_tradnl" sz="2000" b="1" dirty="0">
                <a:solidFill>
                  <a:srgbClr val="262626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Con distintos maestros que sirven como “modelos” para cada lengua de</a:t>
            </a:r>
            <a:r>
              <a:rPr lang="es-MX" sz="20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s-ES_tradnl" sz="2000" b="1" dirty="0">
                <a:solidFill>
                  <a:srgbClr val="262626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enfoque (estos maestros pueden ser maestros de aula o maestros presentes en la comunidad—ej. padres y madres, abuelos y abuelas y otros actores comunitarios)</a:t>
            </a:r>
            <a:endParaRPr lang="es-MX" sz="2000" b="1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64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EFB066B-7BA8-43B5-964F-78EE9892EF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412"/>
            <a:ext cx="12192000" cy="499369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B564ADF-9997-4DA5-8D49-2AF085360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081958"/>
              </p:ext>
            </p:extLst>
          </p:nvPr>
        </p:nvGraphicFramePr>
        <p:xfrm>
          <a:off x="1566420" y="118040"/>
          <a:ext cx="9059160" cy="60470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29580">
                  <a:extLst>
                    <a:ext uri="{9D8B030D-6E8A-4147-A177-3AD203B41FA5}">
                      <a16:colId xmlns:a16="http://schemas.microsoft.com/office/drawing/2014/main" val="3415129714"/>
                    </a:ext>
                  </a:extLst>
                </a:gridCol>
                <a:gridCol w="4529580">
                  <a:extLst>
                    <a:ext uri="{9D8B030D-6E8A-4147-A177-3AD203B41FA5}">
                      <a16:colId xmlns:a16="http://schemas.microsoft.com/office/drawing/2014/main" val="2136608561"/>
                    </a:ext>
                  </a:extLst>
                </a:gridCol>
              </a:tblGrid>
              <a:tr h="498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dirty="0">
                          <a:effectLst/>
                        </a:rPr>
                        <a:t>Contenidos para la enseñanza-aprendizaje en español, sin traducción, durante 50% del día</a:t>
                      </a:r>
                      <a:endParaRPr lang="es-MX" sz="105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Contenidos para la enseñanza-aprendizaje en lengua originaria, sin traducción, durante 50% </a:t>
                      </a:r>
                      <a:endParaRPr lang="es-MX" sz="10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del día</a:t>
                      </a:r>
                      <a:endParaRPr lang="es-MX" sz="105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/>
                </a:tc>
                <a:extLst>
                  <a:ext uri="{0D108BD9-81ED-4DB2-BD59-A6C34878D82A}">
                    <a16:rowId xmlns:a16="http://schemas.microsoft.com/office/drawing/2014/main" val="3204276708"/>
                  </a:ext>
                </a:extLst>
              </a:tr>
              <a:tr h="831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50" dirty="0">
                          <a:effectLst/>
                        </a:rPr>
                        <a:t>Lenguaje y Comunicación en Español </a:t>
                      </a:r>
                      <a:endParaRPr lang="es-MX" sz="10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 dirty="0">
                          <a:effectLst/>
                        </a:rPr>
                        <a:t>expresión oral</a:t>
                      </a:r>
                      <a:endParaRPr lang="es-MX" sz="10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 dirty="0">
                          <a:effectLst/>
                        </a:rPr>
                        <a:t>decodificación y comprensión lectora</a:t>
                      </a:r>
                      <a:endParaRPr lang="es-MX" sz="10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 dirty="0">
                          <a:effectLst/>
                        </a:rPr>
                        <a:t>expresión escrita (escritura de textos propios y auténticos en una variedad de géneros)</a:t>
                      </a:r>
                      <a:endParaRPr lang="es-MX" sz="105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50" dirty="0">
                          <a:effectLst/>
                        </a:rPr>
                        <a:t>Lenguaje y Comunicación en Lengua Originaria</a:t>
                      </a:r>
                      <a:endParaRPr lang="es-MX" sz="10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 dirty="0">
                          <a:effectLst/>
                        </a:rPr>
                        <a:t>expresión oral</a:t>
                      </a:r>
                      <a:endParaRPr lang="es-MX" sz="10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 dirty="0">
                          <a:effectLst/>
                        </a:rPr>
                        <a:t>decodificación y comprensión lectora</a:t>
                      </a:r>
                      <a:endParaRPr lang="es-MX" sz="1050" dirty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s-ES_tradnl" sz="1050" dirty="0">
                          <a:effectLst/>
                        </a:rPr>
                        <a:t>expresión escrita (escritura de textos propios y auténticos en una variedad de géneros)</a:t>
                      </a:r>
                      <a:endParaRPr lang="es-MX" sz="105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/>
                </a:tc>
                <a:extLst>
                  <a:ext uri="{0D108BD9-81ED-4DB2-BD59-A6C34878D82A}">
                    <a16:rowId xmlns:a16="http://schemas.microsoft.com/office/drawing/2014/main" val="81293667"/>
                  </a:ext>
                </a:extLst>
              </a:tr>
              <a:tr h="997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Pensamiento Matemático</a:t>
                      </a:r>
                      <a:endParaRPr lang="es-MX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>
                          <a:effectLst/>
                        </a:rPr>
                        <a:t>Números y sistemas de numeración</a:t>
                      </a:r>
                      <a:endParaRPr lang="es-MX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>
                          <a:effectLst/>
                        </a:rPr>
                        <a:t>Problemas aditivos y problemas multiplicativos</a:t>
                      </a:r>
                      <a:endParaRPr lang="es-MX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>
                          <a:effectLst/>
                        </a:rPr>
                        <a:t>Resolver problemas de resta y de división</a:t>
                      </a:r>
                      <a:endParaRPr lang="es-MX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>
                          <a:effectLst/>
                        </a:rPr>
                        <a:t>Figuras y cuerpos geométricos</a:t>
                      </a:r>
                      <a:endParaRPr lang="es-MX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>
                          <a:effectLst/>
                        </a:rPr>
                        <a:t>Medición</a:t>
                      </a:r>
                      <a:endParaRPr lang="es-MX" sz="105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50" dirty="0" err="1">
                          <a:effectLst/>
                        </a:rPr>
                        <a:t>Etnomatemáticas</a:t>
                      </a:r>
                      <a:r>
                        <a:rPr lang="es-ES_tradnl" sz="1050" dirty="0">
                          <a:effectLst/>
                        </a:rPr>
                        <a:t> (Las matemáticas de nuestros pueblos originarios)</a:t>
                      </a:r>
                      <a:endParaRPr lang="es-MX" sz="1050" dirty="0">
                        <a:effectLst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ES_tradnl" sz="1050" dirty="0">
                          <a:effectLst/>
                        </a:rPr>
                        <a:t>Las formas de contar de nuestros pueblos, </a:t>
                      </a:r>
                      <a:endParaRPr lang="es-MX" sz="1050" dirty="0">
                        <a:effectLst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ES_tradnl" sz="1050" dirty="0">
                          <a:effectLst/>
                        </a:rPr>
                        <a:t>Las matemáticas de la siembra, </a:t>
                      </a:r>
                      <a:endParaRPr lang="es-MX" sz="1050" dirty="0">
                        <a:effectLst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ES_tradnl" sz="1050" dirty="0">
                          <a:effectLst/>
                        </a:rPr>
                        <a:t>Las matemáticas de la pesca, </a:t>
                      </a:r>
                      <a:endParaRPr lang="es-MX" sz="1050" dirty="0">
                        <a:effectLst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ES_tradnl" sz="1050" dirty="0">
                          <a:effectLst/>
                        </a:rPr>
                        <a:t>Las matemáticas del tejido y bordado, </a:t>
                      </a:r>
                      <a:endParaRPr lang="es-MX" sz="1050" dirty="0">
                        <a:effectLst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s-ES_tradnl" sz="1050" dirty="0">
                          <a:effectLst/>
                        </a:rPr>
                        <a:t>Las formas de medir de nuestros pueblos</a:t>
                      </a:r>
                      <a:endParaRPr lang="es-MX" sz="105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/>
                </a:tc>
                <a:extLst>
                  <a:ext uri="{0D108BD9-81ED-4DB2-BD59-A6C34878D82A}">
                    <a16:rowId xmlns:a16="http://schemas.microsoft.com/office/drawing/2014/main" val="2122279277"/>
                  </a:ext>
                </a:extLst>
              </a:tr>
              <a:tr h="728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50" dirty="0">
                          <a:effectLst/>
                        </a:rPr>
                        <a:t>Exploración y Comprensión del Mundo Natural y Social</a:t>
                      </a:r>
                      <a:endParaRPr lang="es-MX" sz="10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 dirty="0">
                          <a:effectLst/>
                        </a:rPr>
                        <a:t>Ciencias Naturales</a:t>
                      </a:r>
                      <a:endParaRPr lang="es-MX" sz="10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 dirty="0">
                          <a:effectLst/>
                        </a:rPr>
                        <a:t>Geografía</a:t>
                      </a:r>
                      <a:endParaRPr lang="es-MX" sz="10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 dirty="0">
                          <a:effectLst/>
                        </a:rPr>
                        <a:t>Historia</a:t>
                      </a:r>
                      <a:endParaRPr lang="es-MX" sz="105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50" dirty="0">
                          <a:effectLst/>
                        </a:rPr>
                        <a:t>Conocimiento Propio</a:t>
                      </a:r>
                      <a:endParaRPr lang="es-MX" sz="10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 dirty="0">
                          <a:effectLst/>
                        </a:rPr>
                        <a:t>Cosmovisión/Prácticas Culturales</a:t>
                      </a:r>
                      <a:endParaRPr lang="es-MX" sz="10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 dirty="0">
                          <a:effectLst/>
                        </a:rPr>
                        <a:t>Geografía Comunitaria</a:t>
                      </a:r>
                      <a:endParaRPr lang="es-MX" sz="10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 dirty="0">
                          <a:effectLst/>
                        </a:rPr>
                        <a:t>Historia Comunitaria</a:t>
                      </a:r>
                      <a:endParaRPr lang="es-MX" sz="105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/>
                </a:tc>
                <a:extLst>
                  <a:ext uri="{0D108BD9-81ED-4DB2-BD59-A6C34878D82A}">
                    <a16:rowId xmlns:a16="http://schemas.microsoft.com/office/drawing/2014/main" val="4069231752"/>
                  </a:ext>
                </a:extLst>
              </a:tr>
              <a:tr h="1662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Cívica y Ética</a:t>
                      </a:r>
                      <a:endParaRPr lang="es-MX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>
                          <a:effectLst/>
                        </a:rPr>
                        <a:t>Conocimiento y cuidado de si mismo</a:t>
                      </a:r>
                      <a:endParaRPr lang="es-MX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>
                          <a:effectLst/>
                        </a:rPr>
                        <a:t>Sentido de pertenencia a la comunidad, la nación y la humanidad</a:t>
                      </a:r>
                      <a:endParaRPr lang="es-MX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>
                          <a:effectLst/>
                        </a:rPr>
                        <a:t>Autorregulación y ejercicio responsable de la libertad</a:t>
                      </a:r>
                      <a:endParaRPr lang="es-MX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>
                          <a:effectLst/>
                        </a:rPr>
                        <a:t>Apego a la legalidad y sentido de justicia</a:t>
                      </a:r>
                      <a:endParaRPr lang="es-MX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>
                          <a:effectLst/>
                        </a:rPr>
                        <a:t>Manejo y resolución de conflictos</a:t>
                      </a:r>
                      <a:endParaRPr lang="es-MX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>
                          <a:effectLst/>
                        </a:rPr>
                        <a:t>Participación social y política</a:t>
                      </a:r>
                      <a:endParaRPr lang="es-MX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>
                          <a:effectLst/>
                        </a:rPr>
                        <a:t>Respeto y valoración de la diversidad</a:t>
                      </a:r>
                      <a:endParaRPr lang="es-MX" sz="105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50" dirty="0">
                          <a:effectLst/>
                        </a:rPr>
                        <a:t>Los Valores de mi Pueblo Originario</a:t>
                      </a:r>
                      <a:endParaRPr lang="es-MX" sz="10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 dirty="0">
                          <a:effectLst/>
                        </a:rPr>
                        <a:t>Como nos cuidamos en nuestro pueblo</a:t>
                      </a:r>
                      <a:endParaRPr lang="es-MX" sz="10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 dirty="0">
                          <a:effectLst/>
                        </a:rPr>
                        <a:t>Mi identidad propia: Soy niño(a) de un pueblo originario</a:t>
                      </a:r>
                      <a:endParaRPr lang="es-MX" sz="10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 dirty="0">
                          <a:effectLst/>
                        </a:rPr>
                        <a:t>Cómo nos organizamos en mi familia y en mi pueblo</a:t>
                      </a:r>
                      <a:endParaRPr lang="es-MX" sz="10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 dirty="0">
                          <a:effectLst/>
                        </a:rPr>
                        <a:t>Lo que puedo aprender de las autoridades de mi comunidad</a:t>
                      </a:r>
                      <a:endParaRPr lang="es-MX" sz="10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 dirty="0">
                          <a:effectLst/>
                        </a:rPr>
                        <a:t>Los derechos de los pueblos originarios</a:t>
                      </a:r>
                      <a:endParaRPr lang="es-MX" sz="10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 dirty="0">
                          <a:effectLst/>
                        </a:rPr>
                        <a:t>Acuerdos para la convivencia </a:t>
                      </a:r>
                      <a:endParaRPr lang="es-MX" sz="10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 dirty="0">
                          <a:effectLst/>
                        </a:rPr>
                        <a:t>La faena, la asamblea, y otras formas de participar en nuestros pueblos</a:t>
                      </a:r>
                      <a:endParaRPr lang="es-MX" sz="10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 dirty="0">
                          <a:effectLst/>
                        </a:rPr>
                        <a:t>Respeto y revaloración de lo propio</a:t>
                      </a:r>
                      <a:endParaRPr lang="es-MX" sz="105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/>
                </a:tc>
                <a:extLst>
                  <a:ext uri="{0D108BD9-81ED-4DB2-BD59-A6C34878D82A}">
                    <a16:rowId xmlns:a16="http://schemas.microsoft.com/office/drawing/2014/main" val="3014115960"/>
                  </a:ext>
                </a:extLst>
              </a:tr>
              <a:tr h="498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Educación Física</a:t>
                      </a:r>
                      <a:endParaRPr lang="es-MX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>
                          <a:effectLst/>
                        </a:rPr>
                        <a:t>Conocimiento del Cuerpo Humano</a:t>
                      </a:r>
                      <a:endParaRPr lang="es-MX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>
                          <a:effectLst/>
                        </a:rPr>
                        <a:t>Expresión y Desarrollo de Habilidades y Destrezas Motrices</a:t>
                      </a:r>
                      <a:endParaRPr lang="es-MX" sz="105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 dirty="0">
                          <a:effectLst/>
                        </a:rPr>
                        <a:t>Educación Física</a:t>
                      </a:r>
                      <a:endParaRPr lang="es-MX" sz="105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 dirty="0">
                          <a:effectLst/>
                        </a:rPr>
                        <a:t>Juegos Tradicionales</a:t>
                      </a:r>
                      <a:endParaRPr lang="es-MX" sz="1050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 dirty="0">
                          <a:effectLst/>
                        </a:rPr>
                        <a:t>Siembra y Cosecha (huerta escolar o comunitaria)</a:t>
                      </a:r>
                      <a:endParaRPr lang="es-MX" sz="105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/>
                </a:tc>
                <a:extLst>
                  <a:ext uri="{0D108BD9-81ED-4DB2-BD59-A6C34878D82A}">
                    <a16:rowId xmlns:a16="http://schemas.microsoft.com/office/drawing/2014/main" val="566496640"/>
                  </a:ext>
                </a:extLst>
              </a:tr>
              <a:tr h="8310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>
                          <a:effectLst/>
                        </a:rPr>
                        <a:t>Educación Artística</a:t>
                      </a:r>
                      <a:endParaRPr lang="es-MX" sz="105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>
                          <a:effectLst/>
                        </a:rPr>
                        <a:t>Artes visuales</a:t>
                      </a:r>
                      <a:endParaRPr lang="es-MX" sz="105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>
                          <a:effectLst/>
                        </a:rPr>
                        <a:t>Expresión Corporal y Danza</a:t>
                      </a:r>
                      <a:endParaRPr lang="es-MX" sz="105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>
                          <a:effectLst/>
                        </a:rPr>
                        <a:t>Música</a:t>
                      </a:r>
                      <a:endParaRPr lang="es-MX" sz="105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>
                          <a:effectLst/>
                        </a:rPr>
                        <a:t>Teatro</a:t>
                      </a:r>
                      <a:endParaRPr lang="es-MX" sz="105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050" dirty="0">
                          <a:effectLst/>
                        </a:rPr>
                        <a:t>Educación Artística</a:t>
                      </a:r>
                      <a:endParaRPr lang="es-MX" sz="10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 dirty="0">
                          <a:effectLst/>
                        </a:rPr>
                        <a:t>Tejido, Bordado, Pintura, Carpintería, Artesanías Tradicionales</a:t>
                      </a:r>
                      <a:endParaRPr lang="es-MX" sz="10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 dirty="0">
                          <a:effectLst/>
                        </a:rPr>
                        <a:t>Danza Autóctona</a:t>
                      </a:r>
                      <a:endParaRPr lang="es-MX" sz="10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_tradnl" sz="1050" dirty="0">
                          <a:effectLst/>
                        </a:rPr>
                        <a:t>Música y Canto en la Lengua Originaria</a:t>
                      </a:r>
                      <a:endParaRPr lang="es-MX" sz="1050" dirty="0">
                        <a:effectLst/>
                      </a:endParaRPr>
                    </a:p>
                    <a:p>
                      <a:pPr marL="457200" indent="-228600">
                        <a:spcAft>
                          <a:spcPts val="0"/>
                        </a:spcAft>
                      </a:pPr>
                      <a:r>
                        <a:rPr lang="es-ES_tradnl" sz="1050" dirty="0">
                          <a:effectLst/>
                        </a:rPr>
                        <a:t>Dramatización de Cuentos y Leyendas en Lengua Originaria</a:t>
                      </a:r>
                      <a:endParaRPr lang="es-MX" sz="105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874" marR="37874" marT="0" marB="0"/>
                </a:tc>
                <a:extLst>
                  <a:ext uri="{0D108BD9-81ED-4DB2-BD59-A6C34878D82A}">
                    <a16:rowId xmlns:a16="http://schemas.microsoft.com/office/drawing/2014/main" val="4199020174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791C16F9-14A9-4F3F-A32A-9361C8E58C62}"/>
              </a:ext>
            </a:extLst>
          </p:cNvPr>
          <p:cNvSpPr txBox="1"/>
          <p:nvPr/>
        </p:nvSpPr>
        <p:spPr>
          <a:xfrm>
            <a:off x="443060" y="426665"/>
            <a:ext cx="461665" cy="5429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CONTENIDOS PARA LA DOBLE INMERSIÓN</a:t>
            </a:r>
          </a:p>
        </p:txBody>
      </p:sp>
    </p:spTree>
    <p:extLst>
      <p:ext uri="{BB962C8B-B14F-4D97-AF65-F5344CB8AC3E}">
        <p14:creationId xmlns:p14="http://schemas.microsoft.com/office/powerpoint/2010/main" val="4293301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376CC25-CD2D-4708-8AA9-1E9FAED55C7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412"/>
            <a:ext cx="12192000" cy="49936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1F11C3A-7D7D-4BB2-B1B9-C7A9B0049A2E}"/>
              </a:ext>
            </a:extLst>
          </p:cNvPr>
          <p:cNvSpPr txBox="1"/>
          <p:nvPr/>
        </p:nvSpPr>
        <p:spPr>
          <a:xfrm>
            <a:off x="744716" y="377071"/>
            <a:ext cx="9228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RESULTADOS DE LA DOBLE INMERSIÓN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F8209B-1660-4585-95D3-6CD9B13E71D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64" y="2918251"/>
            <a:ext cx="4479925" cy="2519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0 Imagen">
            <a:extLst>
              <a:ext uri="{FF2B5EF4-FFF2-40B4-BE49-F238E27FC236}">
                <a16:creationId xmlns:a16="http://schemas.microsoft.com/office/drawing/2014/main" id="{752F2A78-D152-40BB-BE4D-2C607E55737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11" y="2918251"/>
            <a:ext cx="4479290" cy="2519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C6FA3DA-A3A4-4F7C-82F9-9902231335A3}"/>
              </a:ext>
            </a:extLst>
          </p:cNvPr>
          <p:cNvSpPr txBox="1"/>
          <p:nvPr/>
        </p:nvSpPr>
        <p:spPr>
          <a:xfrm>
            <a:off x="2139885" y="1432874"/>
            <a:ext cx="6693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APRENDIZAJES QUE TIENEN QUE VER CON LA CULTURA</a:t>
            </a:r>
          </a:p>
        </p:txBody>
      </p:sp>
    </p:spTree>
    <p:extLst>
      <p:ext uri="{BB962C8B-B14F-4D97-AF65-F5344CB8AC3E}">
        <p14:creationId xmlns:p14="http://schemas.microsoft.com/office/powerpoint/2010/main" val="4192792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86E01A8-AC92-4EF9-A2BC-901C0CA6EA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412"/>
            <a:ext cx="12192000" cy="499369"/>
          </a:xfrm>
          <a:prstGeom prst="rect">
            <a:avLst/>
          </a:prstGeom>
        </p:spPr>
      </p:pic>
      <p:pic>
        <p:nvPicPr>
          <p:cNvPr id="3" name="0 Imagen">
            <a:extLst>
              <a:ext uri="{FF2B5EF4-FFF2-40B4-BE49-F238E27FC236}">
                <a16:creationId xmlns:a16="http://schemas.microsoft.com/office/drawing/2014/main" id="{337214F3-18CF-4BFA-88AE-8F7B27F9CEF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620" y="3462804"/>
            <a:ext cx="4499610" cy="2700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0 Imagen">
            <a:extLst>
              <a:ext uri="{FF2B5EF4-FFF2-40B4-BE49-F238E27FC236}">
                <a16:creationId xmlns:a16="http://schemas.microsoft.com/office/drawing/2014/main" id="{331B7746-BD34-42BD-A02E-E4E97464EB6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" y="3535853"/>
            <a:ext cx="3599815" cy="2699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0 Imagen">
            <a:extLst>
              <a:ext uri="{FF2B5EF4-FFF2-40B4-BE49-F238E27FC236}">
                <a16:creationId xmlns:a16="http://schemas.microsoft.com/office/drawing/2014/main" id="{33DFDFEC-0E4B-40C4-9422-421A52DCFF0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278" y="2394385"/>
            <a:ext cx="2926080" cy="3901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0 Imagen">
            <a:extLst>
              <a:ext uri="{FF2B5EF4-FFF2-40B4-BE49-F238E27FC236}">
                <a16:creationId xmlns:a16="http://schemas.microsoft.com/office/drawing/2014/main" id="{9E156CB5-8225-45A1-9FC6-EFA31FFDD07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2" y="491189"/>
            <a:ext cx="3360420" cy="2519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54650A0-D49C-40A7-A210-C53A6B8F63BF}"/>
              </a:ext>
            </a:extLst>
          </p:cNvPr>
          <p:cNvSpPr txBox="1"/>
          <p:nvPr/>
        </p:nvSpPr>
        <p:spPr>
          <a:xfrm>
            <a:off x="4327620" y="678730"/>
            <a:ext cx="6884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DESARROLLO DE LA BILITERACIDAD EN EL AULA, AMUZGO-ESPAÑOL.</a:t>
            </a:r>
          </a:p>
          <a:p>
            <a:pPr algn="ctr"/>
            <a:r>
              <a:rPr lang="es-MX" sz="2400" dirty="0"/>
              <a:t>APOYO DE PADRES DE FAMILIA.</a:t>
            </a:r>
          </a:p>
        </p:txBody>
      </p:sp>
    </p:spTree>
    <p:extLst>
      <p:ext uri="{BB962C8B-B14F-4D97-AF65-F5344CB8AC3E}">
        <p14:creationId xmlns:p14="http://schemas.microsoft.com/office/powerpoint/2010/main" val="4160092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87170848-FB58-4872-8B63-C22D5B5D72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118" y="772998"/>
            <a:ext cx="4050000" cy="540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6644C1F-58D8-4CFF-82E2-D17D0851469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412"/>
            <a:ext cx="12192000" cy="49936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14D5AA3-A7F6-4869-AB50-C780C507DA92}"/>
              </a:ext>
            </a:extLst>
          </p:cNvPr>
          <p:cNvSpPr txBox="1"/>
          <p:nvPr/>
        </p:nvSpPr>
        <p:spPr>
          <a:xfrm>
            <a:off x="2758911" y="127293"/>
            <a:ext cx="6674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ESCRITURA DE TEXTOS PROPIOS EN LA LENGUA AMUZGA</a:t>
            </a:r>
          </a:p>
        </p:txBody>
      </p:sp>
      <p:pic>
        <p:nvPicPr>
          <p:cNvPr id="9" name="Imagen 8" descr="Imagen que contiene texto, pizarrón&#10;&#10;Descripción generada automáticamente">
            <a:extLst>
              <a:ext uri="{FF2B5EF4-FFF2-40B4-BE49-F238E27FC236}">
                <a16:creationId xmlns:a16="http://schemas.microsoft.com/office/drawing/2014/main" id="{36DEDBA7-AC65-4C87-9AB4-560767F7F3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69" y="772998"/>
            <a:ext cx="405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65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B502A30-6ED1-4150-98F7-02326CCB20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412"/>
            <a:ext cx="12192000" cy="499369"/>
          </a:xfrm>
          <a:prstGeom prst="rect">
            <a:avLst/>
          </a:prstGeom>
        </p:spPr>
      </p:pic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DD60D75F-6F4E-4934-B20E-5F2539888E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15" y="866412"/>
            <a:ext cx="3858407" cy="540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6F5FF21-39DB-4DF0-AAAE-3CF63BD25F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46" y="866412"/>
            <a:ext cx="4345968" cy="5580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1E4EA31-247A-4DBC-B790-C29DEAC621F7}"/>
              </a:ext>
            </a:extLst>
          </p:cNvPr>
          <p:cNvSpPr txBox="1"/>
          <p:nvPr/>
        </p:nvSpPr>
        <p:spPr>
          <a:xfrm>
            <a:off x="2758911" y="127293"/>
            <a:ext cx="6674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ESCRITURA DE TEXTOS PROPIOS EN ESPAÑOL</a:t>
            </a:r>
          </a:p>
        </p:txBody>
      </p:sp>
    </p:spTree>
    <p:extLst>
      <p:ext uri="{BB962C8B-B14F-4D97-AF65-F5344CB8AC3E}">
        <p14:creationId xmlns:p14="http://schemas.microsoft.com/office/powerpoint/2010/main" val="1168280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ersona, exterior, niño, gente&#10;&#10;Descripción generada automáticamente">
            <a:extLst>
              <a:ext uri="{FF2B5EF4-FFF2-40B4-BE49-F238E27FC236}">
                <a16:creationId xmlns:a16="http://schemas.microsoft.com/office/drawing/2014/main" id="{C534CDBD-89FE-4C08-9161-066647FFE5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6" y="2119050"/>
            <a:ext cx="5328000" cy="3996000"/>
          </a:xfrm>
          <a:prstGeom prst="rect">
            <a:avLst/>
          </a:prstGeom>
        </p:spPr>
      </p:pic>
      <p:pic>
        <p:nvPicPr>
          <p:cNvPr id="5" name="Imagen 4" descr="Imagen que contiene persona, niño, grupo, tabla&#10;&#10;Descripción generada automáticamente">
            <a:extLst>
              <a:ext uri="{FF2B5EF4-FFF2-40B4-BE49-F238E27FC236}">
                <a16:creationId xmlns:a16="http://schemas.microsoft.com/office/drawing/2014/main" id="{EE4C38BE-3F8B-4325-A262-71936D626C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5" y="2119050"/>
            <a:ext cx="5328000" cy="3996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5FDFCA8-F18C-4E10-AF60-D3FE44C18201}"/>
              </a:ext>
            </a:extLst>
          </p:cNvPr>
          <p:cNvSpPr txBox="1"/>
          <p:nvPr/>
        </p:nvSpPr>
        <p:spPr>
          <a:xfrm>
            <a:off x="2790825" y="742950"/>
            <a:ext cx="6276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ELABORACIÓN DE LIBROS CASEROS CON TEXTOS AUTÉNTICOS EN AMUZGO Y ESPAÑOL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4AF7741-80A6-479F-A5EA-CB36E9B340F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412"/>
            <a:ext cx="12192000" cy="49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1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C1461EE-7855-40B5-AB22-5B68A4EFC606}"/>
              </a:ext>
            </a:extLst>
          </p:cNvPr>
          <p:cNvSpPr txBox="1"/>
          <p:nvPr/>
        </p:nvSpPr>
        <p:spPr>
          <a:xfrm>
            <a:off x="1952918" y="84841"/>
            <a:ext cx="8286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i="1" dirty="0"/>
              <a:t>QUIAL’UAYO’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38E41D-8EA4-434E-9E3E-108100F16A49}"/>
              </a:ext>
            </a:extLst>
          </p:cNvPr>
          <p:cNvSpPr txBox="1"/>
          <p:nvPr/>
        </p:nvSpPr>
        <p:spPr>
          <a:xfrm>
            <a:off x="1952918" y="5157928"/>
            <a:ext cx="8286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i="1" dirty="0"/>
              <a:t>GRACIAS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7C0C263-42EC-4075-9295-3C8BFA0E03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412"/>
            <a:ext cx="12192000" cy="4993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AE28FD-773E-4852-B225-3159A54E21A8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3" t="12240" r="8907" b="19874"/>
          <a:stretch/>
        </p:blipFill>
        <p:spPr bwMode="auto">
          <a:xfrm>
            <a:off x="2879546" y="1341928"/>
            <a:ext cx="6432903" cy="381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831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56E6E4D-2017-4BAB-9923-32E9A1EFA6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412"/>
            <a:ext cx="12192000" cy="49936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ACEA5AA-F07B-4CC5-A61B-F181A7D2C875}"/>
              </a:ext>
            </a:extLst>
          </p:cNvPr>
          <p:cNvSpPr/>
          <p:nvPr/>
        </p:nvSpPr>
        <p:spPr>
          <a:xfrm>
            <a:off x="6096000" y="1820310"/>
            <a:ext cx="49091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b="1" dirty="0"/>
              <a:t>ESCRITURA DE TEXTOS PROPIOS DESDE EL 2007</a:t>
            </a:r>
          </a:p>
        </p:txBody>
      </p:sp>
      <p:pic>
        <p:nvPicPr>
          <p:cNvPr id="5" name="0 Imagen">
            <a:extLst>
              <a:ext uri="{FF2B5EF4-FFF2-40B4-BE49-F238E27FC236}">
                <a16:creationId xmlns:a16="http://schemas.microsoft.com/office/drawing/2014/main" id="{D2046DE7-6252-4B1D-94EE-3AE5F9883D8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52" y="1001647"/>
            <a:ext cx="4909185" cy="2591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0 Imagen">
            <a:extLst>
              <a:ext uri="{FF2B5EF4-FFF2-40B4-BE49-F238E27FC236}">
                <a16:creationId xmlns:a16="http://schemas.microsoft.com/office/drawing/2014/main" id="{5B38C6A0-35BC-4BD2-9194-F80FAACFD63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527" y="3913027"/>
            <a:ext cx="4258945" cy="2123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0 Imagen">
            <a:extLst>
              <a:ext uri="{FF2B5EF4-FFF2-40B4-BE49-F238E27FC236}">
                <a16:creationId xmlns:a16="http://schemas.microsoft.com/office/drawing/2014/main" id="{8A81749A-3489-440E-A694-570A7C805AF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3872927"/>
            <a:ext cx="3822700" cy="2483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ítulo 12">
            <a:extLst>
              <a:ext uri="{FF2B5EF4-FFF2-40B4-BE49-F238E27FC236}">
                <a16:creationId xmlns:a16="http://schemas.microsoft.com/office/drawing/2014/main" id="{51560305-A0E4-4C11-8DC7-D4370527360F}"/>
              </a:ext>
            </a:extLst>
          </p:cNvPr>
          <p:cNvSpPr txBox="1">
            <a:spLocks/>
          </p:cNvSpPr>
          <p:nvPr/>
        </p:nvSpPr>
        <p:spPr>
          <a:xfrm>
            <a:off x="914400" y="385702"/>
            <a:ext cx="10515600" cy="760928"/>
          </a:xfrm>
          <a:prstGeom prst="rect">
            <a:avLst/>
          </a:prstGeom>
        </p:spPr>
        <p:txBody>
          <a:bodyPr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/>
              <a:t>ASÍ COMENZO TODO…</a:t>
            </a:r>
          </a:p>
        </p:txBody>
      </p:sp>
    </p:spTree>
    <p:extLst>
      <p:ext uri="{BB962C8B-B14F-4D97-AF65-F5344CB8AC3E}">
        <p14:creationId xmlns:p14="http://schemas.microsoft.com/office/powerpoint/2010/main" val="246123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/>
          <p:cNvSpPr>
            <a:spLocks noGrp="1"/>
          </p:cNvSpPr>
          <p:nvPr>
            <p:ph sz="half" idx="1"/>
          </p:nvPr>
        </p:nvSpPr>
        <p:spPr>
          <a:xfrm>
            <a:off x="864507" y="546100"/>
            <a:ext cx="5181600" cy="119334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lvl="0" indent="0" algn="ctr" rtl="0">
              <a:buNone/>
            </a:pPr>
            <a:r>
              <a:rPr lang="es-ES" b="1" dirty="0"/>
              <a:t>EDUCACIÓN CENTRADA EN VALORES</a:t>
            </a:r>
          </a:p>
        </p:txBody>
      </p:sp>
      <p:pic>
        <p:nvPicPr>
          <p:cNvPr id="6" name="0 Imagen">
            <a:extLst>
              <a:ext uri="{FF2B5EF4-FFF2-40B4-BE49-F238E27FC236}">
                <a16:creationId xmlns:a16="http://schemas.microsoft.com/office/drawing/2014/main" id="{E6C5E257-544B-4692-82B0-E4629673E9BD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 b="-3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0 Imagen">
            <a:extLst>
              <a:ext uri="{FF2B5EF4-FFF2-40B4-BE49-F238E27FC236}">
                <a16:creationId xmlns:a16="http://schemas.microsoft.com/office/drawing/2014/main" id="{B271E5E9-A329-4091-906F-42C1D3E5143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4"/>
          <a:stretch/>
        </p:blipFill>
        <p:spPr bwMode="auto">
          <a:xfrm>
            <a:off x="1009650" y="2724150"/>
            <a:ext cx="3657600" cy="3587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6E0E10-8968-483A-8F31-8BE069A4ECD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412"/>
            <a:ext cx="12192000" cy="49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16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DDE582D-6B33-44FF-8DC9-A66A4581F4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412"/>
            <a:ext cx="12192000" cy="499369"/>
          </a:xfrm>
          <a:prstGeom prst="rect">
            <a:avLst/>
          </a:prstGeom>
        </p:spPr>
      </p:pic>
      <p:sp>
        <p:nvSpPr>
          <p:cNvPr id="3" name="Marcador de contenido 13">
            <a:extLst>
              <a:ext uri="{FF2B5EF4-FFF2-40B4-BE49-F238E27FC236}">
                <a16:creationId xmlns:a16="http://schemas.microsoft.com/office/drawing/2014/main" id="{33084DDA-351A-4E76-B9F4-91DF15E0025E}"/>
              </a:ext>
            </a:extLst>
          </p:cNvPr>
          <p:cNvSpPr txBox="1">
            <a:spLocks/>
          </p:cNvSpPr>
          <p:nvPr/>
        </p:nvSpPr>
        <p:spPr>
          <a:xfrm>
            <a:off x="864507" y="546100"/>
            <a:ext cx="5181600" cy="1193346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/>
              <a:t>APOYO DE PADRES EN ACTIVIDADES EDUCATIVAS</a:t>
            </a:r>
          </a:p>
        </p:txBody>
      </p:sp>
      <p:pic>
        <p:nvPicPr>
          <p:cNvPr id="4" name="0 Imagen">
            <a:extLst>
              <a:ext uri="{FF2B5EF4-FFF2-40B4-BE49-F238E27FC236}">
                <a16:creationId xmlns:a16="http://schemas.microsoft.com/office/drawing/2014/main" id="{3019F549-B611-47ED-8539-7B236CF3C4F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2" y="1597533"/>
            <a:ext cx="3599815" cy="2699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0 Imagen">
            <a:extLst>
              <a:ext uri="{FF2B5EF4-FFF2-40B4-BE49-F238E27FC236}">
                <a16:creationId xmlns:a16="http://schemas.microsoft.com/office/drawing/2014/main" id="{F5F628C4-5EE5-42EF-9CD2-9E602288148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80" y="571500"/>
            <a:ext cx="4799330" cy="2699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0 Imagen">
            <a:extLst>
              <a:ext uri="{FF2B5EF4-FFF2-40B4-BE49-F238E27FC236}">
                <a16:creationId xmlns:a16="http://schemas.microsoft.com/office/drawing/2014/main" id="{E4E8A7F7-9113-43E7-BC2F-B67B2709173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810" y="3429000"/>
            <a:ext cx="3599815" cy="2699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2034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2">
            <a:extLst>
              <a:ext uri="{FF2B5EF4-FFF2-40B4-BE49-F238E27FC236}">
                <a16:creationId xmlns:a16="http://schemas.microsoft.com/office/drawing/2014/main" id="{F1AF8D00-4CF1-4B1E-A13F-F14FDAA61F61}"/>
              </a:ext>
            </a:extLst>
          </p:cNvPr>
          <p:cNvSpPr txBox="1">
            <a:spLocks/>
          </p:cNvSpPr>
          <p:nvPr/>
        </p:nvSpPr>
        <p:spPr>
          <a:xfrm>
            <a:off x="914400" y="385702"/>
            <a:ext cx="10515600" cy="760928"/>
          </a:xfrm>
          <a:prstGeom prst="rect">
            <a:avLst/>
          </a:prstGeom>
        </p:spPr>
        <p:txBody>
          <a:bodyPr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/>
              <a:t>LUEGO…</a:t>
            </a:r>
          </a:p>
        </p:txBody>
      </p:sp>
      <p:pic>
        <p:nvPicPr>
          <p:cNvPr id="3" name="0 Imagen">
            <a:extLst>
              <a:ext uri="{FF2B5EF4-FFF2-40B4-BE49-F238E27FC236}">
                <a16:creationId xmlns:a16="http://schemas.microsoft.com/office/drawing/2014/main" id="{29C8EF41-0DD0-47C4-8966-F8546599825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3" b="57117"/>
          <a:stretch/>
        </p:blipFill>
        <p:spPr>
          <a:xfrm>
            <a:off x="1715678" y="2475000"/>
            <a:ext cx="8286161" cy="190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B03B44D-DBD5-4D67-92AC-C07A9DA97AFD}"/>
              </a:ext>
            </a:extLst>
          </p:cNvPr>
          <p:cNvSpPr txBox="1"/>
          <p:nvPr/>
        </p:nvSpPr>
        <p:spPr>
          <a:xfrm>
            <a:off x="3355943" y="1453316"/>
            <a:ext cx="5344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PARTICIPACIÓN EN EL PROYECTO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CA16B6-5577-4CA4-9869-3B1E06378520}"/>
              </a:ext>
            </a:extLst>
          </p:cNvPr>
          <p:cNvSpPr txBox="1"/>
          <p:nvPr/>
        </p:nvSpPr>
        <p:spPr>
          <a:xfrm>
            <a:off x="1847654" y="4675695"/>
            <a:ext cx="828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EXPERIENCIAS INNOVADORAS EN EDUCACIÓN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D2F4AE-0DDD-4290-8BEB-89F99DBDB345}"/>
              </a:ext>
            </a:extLst>
          </p:cNvPr>
          <p:cNvSpPr txBox="1"/>
          <p:nvPr/>
        </p:nvSpPr>
        <p:spPr>
          <a:xfrm>
            <a:off x="3143840" y="5887523"/>
            <a:ext cx="5769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i="1" dirty="0"/>
              <a:t>“EDUCACIÓN EN VALORES”</a:t>
            </a:r>
          </a:p>
        </p:txBody>
      </p:sp>
    </p:spTree>
    <p:extLst>
      <p:ext uri="{BB962C8B-B14F-4D97-AF65-F5344CB8AC3E}">
        <p14:creationId xmlns:p14="http://schemas.microsoft.com/office/powerpoint/2010/main" val="209591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7F03FC1-94D9-4729-BD3A-2F9106C73AEA}"/>
              </a:ext>
            </a:extLst>
          </p:cNvPr>
          <p:cNvSpPr txBox="1"/>
          <p:nvPr/>
        </p:nvSpPr>
        <p:spPr>
          <a:xfrm>
            <a:off x="0" y="623757"/>
            <a:ext cx="10831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FUIMOS EVALUADOS DURANTE UN CICLO ESCOLAR POR INVESTIGADORES, UNO NACIONAL Y DOS ESTATALES</a:t>
            </a:r>
          </a:p>
        </p:txBody>
      </p:sp>
      <p:pic>
        <p:nvPicPr>
          <p:cNvPr id="3" name="0 Imagen">
            <a:extLst>
              <a:ext uri="{FF2B5EF4-FFF2-40B4-BE49-F238E27FC236}">
                <a16:creationId xmlns:a16="http://schemas.microsoft.com/office/drawing/2014/main" id="{9FDBF671-C0A2-4D44-9A6A-1FA857C4C17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4"/>
          <a:stretch/>
        </p:blipFill>
        <p:spPr bwMode="auto">
          <a:xfrm>
            <a:off x="127391" y="1537800"/>
            <a:ext cx="4067810" cy="2635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0 Imagen">
            <a:extLst>
              <a:ext uri="{FF2B5EF4-FFF2-40B4-BE49-F238E27FC236}">
                <a16:creationId xmlns:a16="http://schemas.microsoft.com/office/drawing/2014/main" id="{9A5E0485-1AEF-4B6D-9060-73E9558404A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6" b="6988"/>
          <a:stretch/>
        </p:blipFill>
        <p:spPr bwMode="auto">
          <a:xfrm>
            <a:off x="7898236" y="1577864"/>
            <a:ext cx="4067810" cy="2450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0 Imagen">
            <a:extLst>
              <a:ext uri="{FF2B5EF4-FFF2-40B4-BE49-F238E27FC236}">
                <a16:creationId xmlns:a16="http://schemas.microsoft.com/office/drawing/2014/main" id="{8DF53015-AAAD-4511-9939-4AA0FD7E986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933" y="2998165"/>
            <a:ext cx="3671570" cy="2753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2CEE279-BF75-4189-B6FF-9BA799E7128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412"/>
            <a:ext cx="12192000" cy="49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0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C87C498-3D40-4206-AAFE-3781862498CE}"/>
              </a:ext>
            </a:extLst>
          </p:cNvPr>
          <p:cNvSpPr txBox="1"/>
          <p:nvPr/>
        </p:nvSpPr>
        <p:spPr>
          <a:xfrm>
            <a:off x="2322202" y="550279"/>
            <a:ext cx="639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OBTUVIMOS EL RECONOCIMIENTO</a:t>
            </a:r>
          </a:p>
        </p:txBody>
      </p:sp>
      <p:pic>
        <p:nvPicPr>
          <p:cNvPr id="4" name="0 Imagen">
            <a:extLst>
              <a:ext uri="{FF2B5EF4-FFF2-40B4-BE49-F238E27FC236}">
                <a16:creationId xmlns:a16="http://schemas.microsoft.com/office/drawing/2014/main" id="{FE5F8A65-ED87-4B64-85C2-E1E6EF8C32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9" y="1845000"/>
            <a:ext cx="4212000" cy="316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8EB8DD8-E2F5-4FEA-AC35-478ADD242AE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412"/>
            <a:ext cx="12192000" cy="499369"/>
          </a:xfrm>
          <a:prstGeom prst="rect">
            <a:avLst/>
          </a:prstGeom>
        </p:spPr>
      </p:pic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2A91CAD0-9BF2-4DD3-9EE9-67292AD4F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87751" y="714096"/>
            <a:ext cx="4617000" cy="6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7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3FC2C20-11E2-4537-AF79-DBF4392910D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412"/>
            <a:ext cx="12192000" cy="499369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53B9232-8B03-4A52-A9DD-B465CEC21D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32170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7981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69D1737-BD73-44CE-9577-FE6428FA48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412"/>
            <a:ext cx="12192000" cy="49936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6D694A9-222E-4D92-B855-37BA53E89B59}"/>
              </a:ext>
            </a:extLst>
          </p:cNvPr>
          <p:cNvSpPr/>
          <p:nvPr/>
        </p:nvSpPr>
        <p:spPr>
          <a:xfrm>
            <a:off x="634737" y="117199"/>
            <a:ext cx="8264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s-ES_tradnl" sz="2800" b="1" dirty="0">
                <a:latin typeface="+mj-lt"/>
                <a:ea typeface="MS Mincho" panose="02020609040205080304" pitchFamily="49" charset="-128"/>
                <a:cs typeface="Times New Roman" panose="02020603050405020304" pitchFamily="18" charset="0"/>
              </a:rPr>
              <a:t>Para el mejoramiento de la escuela, los autores de la investigación recomendaron:</a:t>
            </a:r>
            <a:endParaRPr lang="es-MX" sz="2800" b="1" dirty="0"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30BEBB9-0EE8-41BD-ADD0-F79A2B02F76E}"/>
              </a:ext>
            </a:extLst>
          </p:cNvPr>
          <p:cNvSpPr/>
          <p:nvPr/>
        </p:nvSpPr>
        <p:spPr>
          <a:xfrm>
            <a:off x="719579" y="1241742"/>
            <a:ext cx="10375769" cy="5114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_tradnl" sz="2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Más horas dedicadas a la enseñanza de español como segunda lengua, con gestos, cantos y juegos para facilitar el aprendizaje, </a:t>
            </a:r>
            <a:endParaRPr lang="es-MX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_tradnl" sz="2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Un énfasis en la producción de textos auténticos, </a:t>
            </a:r>
            <a:r>
              <a:rPr lang="es-ES_tradnl" sz="2000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escritos por los estudiantes</a:t>
            </a:r>
            <a:r>
              <a:rPr lang="es-ES_tradnl" sz="2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en la lengua ñomndaa, </a:t>
            </a:r>
            <a:endParaRPr lang="es-MX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_tradnl" sz="2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La participación de  miembros de la comunidad (ancianos, artesanos y campesinos) en la educación de los estudiantes para fomentar el diálogo intercultural y el orgullo en la propia cultura y,</a:t>
            </a:r>
            <a:endParaRPr lang="es-MX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</a:t>
            </a:r>
            <a:r>
              <a:rPr lang="es-ES_tradnl" sz="2000" dirty="0">
                <a:latin typeface="Times New Roman" panose="02020603050405020304" pitchFamily="18" charset="0"/>
                <a:ea typeface="MS Mincho" panose="02020609040205080304" pitchFamily="49" charset="-128"/>
              </a:rPr>
              <a:t>a adopción de una pedagogía “que da agencia a los alumnos, que recurre al trabajo colaborativo, que descansa en la observación, la investigación, la exploración, que desarrolla la creatividad, que se preocupa por dotar de sentido a lo aprendido en su aplicación, que hace metacognición, y que plantea desafíos de dificultad creciente” 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187238216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con diseño abstracto melancóli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6713965_TF03460530" id="{21635475-6792-44A6-A8E3-1C7EF2148DF0}" vid="{F2F81E98-68FC-45E7-BC18-42DD6EFEAB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Diapositivas con diseño abstracto melancólico</Template>
  <TotalTime>449</TotalTime>
  <Words>830</Words>
  <Application>Microsoft Office PowerPoint</Application>
  <PresentationFormat>Panorámica</PresentationFormat>
  <Paragraphs>107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</vt:lpstr>
      <vt:lpstr>Century Gothic</vt:lpstr>
      <vt:lpstr>Symbol</vt:lpstr>
      <vt:lpstr>Times New Roman</vt:lpstr>
      <vt:lpstr>Wingdings</vt:lpstr>
      <vt:lpstr>Plantilla con diseño abstracto melancólico</vt:lpstr>
      <vt:lpstr>LA DOBLE INMERSIÓN EN UNA ESCUELA INDÍGENA DEL ESTADO DE GUERRERO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DOBLE INMERSIÓN EN UNA ESCUELA INDÍGENA DEL ESTADO DE GUERRERO</dc:title>
  <dc:creator>andres polanco castañeda</dc:creator>
  <cp:lastModifiedBy>Usuario </cp:lastModifiedBy>
  <cp:revision>27</cp:revision>
  <dcterms:created xsi:type="dcterms:W3CDTF">2020-02-23T21:08:14Z</dcterms:created>
  <dcterms:modified xsi:type="dcterms:W3CDTF">2020-02-25T05:02:28Z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