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embeddings/oleObject1.bin" ContentType="application/vnd.openxmlformats-officedocument.oleObject"/>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57" r:id="rId3"/>
    <p:sldId id="360" r:id="rId4"/>
    <p:sldId id="361" r:id="rId5"/>
    <p:sldId id="362" r:id="rId6"/>
    <p:sldId id="282" r:id="rId7"/>
    <p:sldId id="375" r:id="rId8"/>
    <p:sldId id="367" r:id="rId9"/>
    <p:sldId id="373" r:id="rId10"/>
    <p:sldId id="366" r:id="rId11"/>
    <p:sldId id="363" r:id="rId12"/>
    <p:sldId id="264" r:id="rId13"/>
    <p:sldId id="364" r:id="rId14"/>
    <p:sldId id="368" r:id="rId15"/>
    <p:sldId id="369" r:id="rId16"/>
    <p:sldId id="370" r:id="rId17"/>
    <p:sldId id="258" r:id="rId18"/>
    <p:sldId id="280" r:id="rId19"/>
    <p:sldId id="279" r:id="rId20"/>
    <p:sldId id="334" r:id="rId21"/>
    <p:sldId id="274" r:id="rId22"/>
    <p:sldId id="276" r:id="rId23"/>
    <p:sldId id="371" r:id="rId24"/>
    <p:sldId id="372" r:id="rId25"/>
    <p:sldId id="263" r:id="rId26"/>
    <p:sldId id="359" r:id="rId27"/>
    <p:sldId id="37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p:scale>
          <a:sx n="68" d="100"/>
          <a:sy n="68" d="100"/>
        </p:scale>
        <p:origin x="-80" y="-43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8146F4-0950-4B87-82D8-1132781DEAC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444544E-ECC4-4958-9750-C2F30FF39C2E}">
      <dgm:prSet custT="1"/>
      <dgm:spPr/>
      <dgm:t>
        <a:bodyPr/>
        <a:lstStyle/>
        <a:p>
          <a:r>
            <a:rPr lang="es-ES_tradnl" sz="2400" dirty="0" smtClean="0"/>
            <a:t>Textos. Relectura y reescritura de textos coloniales (Confesionario del Padre Luis de Valdivia y Lecturas Araucana de Rodolfo Lenz)</a:t>
          </a:r>
          <a:endParaRPr lang="en-US" sz="2400" dirty="0"/>
        </a:p>
      </dgm:t>
    </dgm:pt>
    <dgm:pt modelId="{47A75857-EC6F-42F3-983F-3AC91A85BEFB}" type="parTrans" cxnId="{E9DE313F-37F6-482E-88B5-B1C45B5884B8}">
      <dgm:prSet/>
      <dgm:spPr/>
      <dgm:t>
        <a:bodyPr/>
        <a:lstStyle/>
        <a:p>
          <a:endParaRPr lang="en-US"/>
        </a:p>
      </dgm:t>
    </dgm:pt>
    <dgm:pt modelId="{51F6B62C-135F-4975-98D5-4B9FD58FCB6A}" type="sibTrans" cxnId="{E9DE313F-37F6-482E-88B5-B1C45B5884B8}">
      <dgm:prSet/>
      <dgm:spPr/>
      <dgm:t>
        <a:bodyPr/>
        <a:lstStyle/>
        <a:p>
          <a:endParaRPr lang="en-US"/>
        </a:p>
      </dgm:t>
    </dgm:pt>
    <dgm:pt modelId="{DBA4F35A-EA61-4AB0-99DF-4192DCEF0342}">
      <dgm:prSet custT="1"/>
      <dgm:spPr/>
      <dgm:t>
        <a:bodyPr/>
        <a:lstStyle/>
        <a:p>
          <a:r>
            <a:rPr lang="en-US" sz="3200" dirty="0" err="1" smtClean="0"/>
            <a:t>Clases</a:t>
          </a:r>
          <a:r>
            <a:rPr lang="en-US" sz="3200" dirty="0" smtClean="0"/>
            <a:t> Mapuzugun </a:t>
          </a:r>
          <a:r>
            <a:rPr lang="en-US" sz="3200" dirty="0" err="1" smtClean="0"/>
            <a:t>avanzado</a:t>
          </a:r>
          <a:r>
            <a:rPr lang="en-US" sz="3200" dirty="0" smtClean="0"/>
            <a:t>. </a:t>
          </a:r>
          <a:r>
            <a:rPr lang="en-US" sz="3200" dirty="0" err="1" smtClean="0"/>
            <a:t>Escuela</a:t>
          </a:r>
          <a:r>
            <a:rPr lang="en-US" sz="3200" dirty="0" smtClean="0"/>
            <a:t> de </a:t>
          </a:r>
          <a:r>
            <a:rPr lang="en-US" sz="3200" dirty="0" err="1" smtClean="0"/>
            <a:t>Idiomas</a:t>
          </a:r>
          <a:r>
            <a:rPr lang="en-US" sz="3200" dirty="0" smtClean="0"/>
            <a:t> </a:t>
          </a:r>
          <a:r>
            <a:rPr lang="en-US" sz="3200" dirty="0" err="1" smtClean="0"/>
            <a:t>Indígenas</a:t>
          </a:r>
          <a:r>
            <a:rPr lang="en-US" sz="3200" baseline="0" dirty="0" smtClean="0"/>
            <a:t> </a:t>
          </a:r>
          <a:endParaRPr lang="en-US" sz="3200" dirty="0"/>
        </a:p>
      </dgm:t>
    </dgm:pt>
    <dgm:pt modelId="{FA1C1C6C-5775-486D-90BE-202E99CEF6E5}" type="parTrans" cxnId="{BC666761-9200-450A-8C13-1F41B0CDADC9}">
      <dgm:prSet/>
      <dgm:spPr/>
      <dgm:t>
        <a:bodyPr/>
        <a:lstStyle/>
        <a:p>
          <a:endParaRPr lang="en-US"/>
        </a:p>
      </dgm:t>
    </dgm:pt>
    <dgm:pt modelId="{74220BCA-34CB-415E-8A66-3631BAE20CDA}" type="sibTrans" cxnId="{BC666761-9200-450A-8C13-1F41B0CDADC9}">
      <dgm:prSet/>
      <dgm:spPr/>
      <dgm:t>
        <a:bodyPr/>
        <a:lstStyle/>
        <a:p>
          <a:endParaRPr lang="en-US"/>
        </a:p>
      </dgm:t>
    </dgm:pt>
    <dgm:pt modelId="{D6109534-8082-4BFB-A0FC-317A163F3D9F}">
      <dgm:prSet custT="1"/>
      <dgm:spPr/>
      <dgm:t>
        <a:bodyPr/>
        <a:lstStyle/>
        <a:p>
          <a:r>
            <a:rPr lang="es-ES_tradnl" sz="2400" dirty="0" smtClean="0"/>
            <a:t>Conversaciones. Trabajo de campo en el marco del proyecto FONDECYT sobre terminología</a:t>
          </a:r>
          <a:endParaRPr lang="en-US" sz="2400" dirty="0"/>
        </a:p>
      </dgm:t>
    </dgm:pt>
    <dgm:pt modelId="{C72152B8-BA5E-4B77-A1CA-9CDE71774C9C}" type="parTrans" cxnId="{FB61F267-AADE-41E6-9062-97E4D2A5987B}">
      <dgm:prSet/>
      <dgm:spPr/>
      <dgm:t>
        <a:bodyPr/>
        <a:lstStyle/>
        <a:p>
          <a:endParaRPr lang="en-US"/>
        </a:p>
      </dgm:t>
    </dgm:pt>
    <dgm:pt modelId="{A5877175-D49F-4FC6-AAA3-0F9329FEFC94}" type="sibTrans" cxnId="{FB61F267-AADE-41E6-9062-97E4D2A5987B}">
      <dgm:prSet/>
      <dgm:spPr/>
      <dgm:t>
        <a:bodyPr/>
        <a:lstStyle/>
        <a:p>
          <a:endParaRPr lang="en-US"/>
        </a:p>
      </dgm:t>
    </dgm:pt>
    <dgm:pt modelId="{69898543-21E4-184B-9E9C-78C59486AEF9}" type="pres">
      <dgm:prSet presAssocID="{DA8146F4-0950-4B87-82D8-1132781DEAC9}" presName="linear" presStyleCnt="0">
        <dgm:presLayoutVars>
          <dgm:animLvl val="lvl"/>
          <dgm:resizeHandles val="exact"/>
        </dgm:presLayoutVars>
      </dgm:prSet>
      <dgm:spPr/>
      <dgm:t>
        <a:bodyPr/>
        <a:lstStyle/>
        <a:p>
          <a:endParaRPr lang="es-ES"/>
        </a:p>
      </dgm:t>
    </dgm:pt>
    <dgm:pt modelId="{4224DB66-7BF5-3045-A811-B99BB23222C4}" type="pres">
      <dgm:prSet presAssocID="{E444544E-ECC4-4958-9750-C2F30FF39C2E}" presName="parentText" presStyleLbl="node1" presStyleIdx="0" presStyleCnt="3">
        <dgm:presLayoutVars>
          <dgm:chMax val="0"/>
          <dgm:bulletEnabled val="1"/>
        </dgm:presLayoutVars>
      </dgm:prSet>
      <dgm:spPr/>
      <dgm:t>
        <a:bodyPr/>
        <a:lstStyle/>
        <a:p>
          <a:endParaRPr lang="es-ES"/>
        </a:p>
      </dgm:t>
    </dgm:pt>
    <dgm:pt modelId="{09668E1D-207D-C942-8B32-9A20A2F4818B}" type="pres">
      <dgm:prSet presAssocID="{51F6B62C-135F-4975-98D5-4B9FD58FCB6A}" presName="spacer" presStyleCnt="0"/>
      <dgm:spPr/>
    </dgm:pt>
    <dgm:pt modelId="{754BC1CE-EB0B-6846-9611-F49660E90013}" type="pres">
      <dgm:prSet presAssocID="{DBA4F35A-EA61-4AB0-99DF-4192DCEF0342}" presName="parentText" presStyleLbl="node1" presStyleIdx="1" presStyleCnt="3">
        <dgm:presLayoutVars>
          <dgm:chMax val="0"/>
          <dgm:bulletEnabled val="1"/>
        </dgm:presLayoutVars>
      </dgm:prSet>
      <dgm:spPr/>
      <dgm:t>
        <a:bodyPr/>
        <a:lstStyle/>
        <a:p>
          <a:endParaRPr lang="es-ES"/>
        </a:p>
      </dgm:t>
    </dgm:pt>
    <dgm:pt modelId="{9F15BF4B-3654-CB43-8452-CA1A095349F4}" type="pres">
      <dgm:prSet presAssocID="{74220BCA-34CB-415E-8A66-3631BAE20CDA}" presName="spacer" presStyleCnt="0"/>
      <dgm:spPr/>
    </dgm:pt>
    <dgm:pt modelId="{074FC75D-9746-C14A-B69F-D9BF56E5C3C1}" type="pres">
      <dgm:prSet presAssocID="{D6109534-8082-4BFB-A0FC-317A163F3D9F}" presName="parentText" presStyleLbl="node1" presStyleIdx="2" presStyleCnt="3">
        <dgm:presLayoutVars>
          <dgm:chMax val="0"/>
          <dgm:bulletEnabled val="1"/>
        </dgm:presLayoutVars>
      </dgm:prSet>
      <dgm:spPr/>
      <dgm:t>
        <a:bodyPr/>
        <a:lstStyle/>
        <a:p>
          <a:endParaRPr lang="es-ES"/>
        </a:p>
      </dgm:t>
    </dgm:pt>
  </dgm:ptLst>
  <dgm:cxnLst>
    <dgm:cxn modelId="{FC5A6596-F3A1-4246-9FF8-ABDC9CF34A78}" type="presOf" srcId="{E444544E-ECC4-4958-9750-C2F30FF39C2E}" destId="{4224DB66-7BF5-3045-A811-B99BB23222C4}" srcOrd="0" destOrd="0" presId="urn:microsoft.com/office/officeart/2005/8/layout/vList2"/>
    <dgm:cxn modelId="{BC666761-9200-450A-8C13-1F41B0CDADC9}" srcId="{DA8146F4-0950-4B87-82D8-1132781DEAC9}" destId="{DBA4F35A-EA61-4AB0-99DF-4192DCEF0342}" srcOrd="1" destOrd="0" parTransId="{FA1C1C6C-5775-486D-90BE-202E99CEF6E5}" sibTransId="{74220BCA-34CB-415E-8A66-3631BAE20CDA}"/>
    <dgm:cxn modelId="{D754B759-AA69-E44A-97D2-55D9E0F25C45}" type="presOf" srcId="{D6109534-8082-4BFB-A0FC-317A163F3D9F}" destId="{074FC75D-9746-C14A-B69F-D9BF56E5C3C1}" srcOrd="0" destOrd="0" presId="urn:microsoft.com/office/officeart/2005/8/layout/vList2"/>
    <dgm:cxn modelId="{FB61F267-AADE-41E6-9062-97E4D2A5987B}" srcId="{DA8146F4-0950-4B87-82D8-1132781DEAC9}" destId="{D6109534-8082-4BFB-A0FC-317A163F3D9F}" srcOrd="2" destOrd="0" parTransId="{C72152B8-BA5E-4B77-A1CA-9CDE71774C9C}" sibTransId="{A5877175-D49F-4FC6-AAA3-0F9329FEFC94}"/>
    <dgm:cxn modelId="{75B222F4-0DF4-774A-9718-8D17D5FE1001}" type="presOf" srcId="{DA8146F4-0950-4B87-82D8-1132781DEAC9}" destId="{69898543-21E4-184B-9E9C-78C59486AEF9}" srcOrd="0" destOrd="0" presId="urn:microsoft.com/office/officeart/2005/8/layout/vList2"/>
    <dgm:cxn modelId="{56B6AEBE-789D-0344-85C0-26BF6F6E35A3}" type="presOf" srcId="{DBA4F35A-EA61-4AB0-99DF-4192DCEF0342}" destId="{754BC1CE-EB0B-6846-9611-F49660E90013}" srcOrd="0" destOrd="0" presId="urn:microsoft.com/office/officeart/2005/8/layout/vList2"/>
    <dgm:cxn modelId="{E9DE313F-37F6-482E-88B5-B1C45B5884B8}" srcId="{DA8146F4-0950-4B87-82D8-1132781DEAC9}" destId="{E444544E-ECC4-4958-9750-C2F30FF39C2E}" srcOrd="0" destOrd="0" parTransId="{47A75857-EC6F-42F3-983F-3AC91A85BEFB}" sibTransId="{51F6B62C-135F-4975-98D5-4B9FD58FCB6A}"/>
    <dgm:cxn modelId="{C8F6A395-8C77-B541-9772-CF63F6AE5D59}" type="presParOf" srcId="{69898543-21E4-184B-9E9C-78C59486AEF9}" destId="{4224DB66-7BF5-3045-A811-B99BB23222C4}" srcOrd="0" destOrd="0" presId="urn:microsoft.com/office/officeart/2005/8/layout/vList2"/>
    <dgm:cxn modelId="{BAB3C673-F002-3D46-BC5D-4EA283630B50}" type="presParOf" srcId="{69898543-21E4-184B-9E9C-78C59486AEF9}" destId="{09668E1D-207D-C942-8B32-9A20A2F4818B}" srcOrd="1" destOrd="0" presId="urn:microsoft.com/office/officeart/2005/8/layout/vList2"/>
    <dgm:cxn modelId="{835B7771-C5E4-9348-8C25-F01A3A577965}" type="presParOf" srcId="{69898543-21E4-184B-9E9C-78C59486AEF9}" destId="{754BC1CE-EB0B-6846-9611-F49660E90013}" srcOrd="2" destOrd="0" presId="urn:microsoft.com/office/officeart/2005/8/layout/vList2"/>
    <dgm:cxn modelId="{EB8DA4F4-79B6-9E48-A048-0552B02BD0D5}" type="presParOf" srcId="{69898543-21E4-184B-9E9C-78C59486AEF9}" destId="{9F15BF4B-3654-CB43-8452-CA1A095349F4}" srcOrd="3" destOrd="0" presId="urn:microsoft.com/office/officeart/2005/8/layout/vList2"/>
    <dgm:cxn modelId="{498C60CF-D72B-9341-A299-60E8598DD2B7}" type="presParOf" srcId="{69898543-21E4-184B-9E9C-78C59486AEF9}" destId="{074FC75D-9746-C14A-B69F-D9BF56E5C3C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D31C91-9105-4A6D-9E69-AAC2A5F5361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CL"/>
        </a:p>
      </dgm:t>
    </dgm:pt>
    <dgm:pt modelId="{6EE1049F-B186-4174-AE1B-E4174AF902BC}">
      <dgm:prSet phldrT="[Texto]"/>
      <dgm:spPr/>
      <dgm:t>
        <a:bodyPr/>
        <a:lstStyle/>
        <a:p>
          <a:pPr algn="ctr"/>
          <a:r>
            <a:rPr lang="es-ES_tradnl" b="1" i="1"/>
            <a:t>Kvme mogen: Buen vivir</a:t>
          </a:r>
          <a:endParaRPr lang="es-CL"/>
        </a:p>
      </dgm:t>
    </dgm:pt>
    <dgm:pt modelId="{7D90DFAF-4B4A-4CBC-9EBC-E42F35B7DDCB}" type="parTrans" cxnId="{9ADD776C-7688-4196-A55F-7327B3796114}">
      <dgm:prSet/>
      <dgm:spPr/>
      <dgm:t>
        <a:bodyPr/>
        <a:lstStyle/>
        <a:p>
          <a:pPr algn="ctr"/>
          <a:endParaRPr lang="es-CL"/>
        </a:p>
      </dgm:t>
    </dgm:pt>
    <dgm:pt modelId="{C9681BE4-295A-4806-B771-DB1BA0CCF265}" type="sibTrans" cxnId="{9ADD776C-7688-4196-A55F-7327B3796114}">
      <dgm:prSet/>
      <dgm:spPr/>
      <dgm:t>
        <a:bodyPr/>
        <a:lstStyle/>
        <a:p>
          <a:pPr algn="ctr"/>
          <a:endParaRPr lang="es-CL"/>
        </a:p>
      </dgm:t>
    </dgm:pt>
    <dgm:pt modelId="{3A417537-4522-43C6-91F2-21F382419B21}">
      <dgm:prSet phldrT="[Texto]" custT="1"/>
      <dgm:spPr/>
      <dgm:t>
        <a:bodyPr/>
        <a:lstStyle/>
        <a:p>
          <a:pPr algn="ctr"/>
          <a:r>
            <a:rPr lang="es-ES" sz="1600" i="1">
              <a:solidFill>
                <a:srgbClr val="7030A0"/>
              </a:solidFill>
            </a:rPr>
            <a:t>Kimcegen: ser sabio</a:t>
          </a:r>
          <a:endParaRPr lang="es-CL" sz="1600">
            <a:solidFill>
              <a:srgbClr val="7030A0"/>
            </a:solidFill>
          </a:endParaRPr>
        </a:p>
      </dgm:t>
    </dgm:pt>
    <dgm:pt modelId="{D1AEB5CC-4DE9-44CB-84EC-A50B3F7F4EF9}" type="parTrans" cxnId="{062949C8-8C89-499E-A6BA-713F8E6F31ED}">
      <dgm:prSet/>
      <dgm:spPr/>
      <dgm:t>
        <a:bodyPr/>
        <a:lstStyle/>
        <a:p>
          <a:pPr algn="ctr"/>
          <a:endParaRPr lang="es-CL"/>
        </a:p>
      </dgm:t>
    </dgm:pt>
    <dgm:pt modelId="{2975C37A-D396-434E-8D36-3B302B77171D}" type="sibTrans" cxnId="{062949C8-8C89-499E-A6BA-713F8E6F31ED}">
      <dgm:prSet/>
      <dgm:spPr/>
      <dgm:t>
        <a:bodyPr/>
        <a:lstStyle/>
        <a:p>
          <a:pPr algn="ctr"/>
          <a:endParaRPr lang="es-CL"/>
        </a:p>
      </dgm:t>
    </dgm:pt>
    <dgm:pt modelId="{6AF9DE8A-901D-4740-9873-9E1A04698880}">
      <dgm:prSet phldrT="[Texto]" custT="1"/>
      <dgm:spPr/>
      <dgm:t>
        <a:bodyPr/>
        <a:lstStyle/>
        <a:p>
          <a:pPr algn="ctr"/>
          <a:r>
            <a:rPr lang="es-CL" sz="1600" i="1"/>
            <a:t>Lof</a:t>
          </a:r>
          <a:r>
            <a:rPr lang="es-CL" sz="1600"/>
            <a:t>: El espacio comunitario</a:t>
          </a:r>
        </a:p>
      </dgm:t>
    </dgm:pt>
    <dgm:pt modelId="{4B13FB1B-CAF8-4377-A0C5-E6ED278296FE}" type="parTrans" cxnId="{292AEA52-866C-4396-9212-991D0942C3DA}">
      <dgm:prSet/>
      <dgm:spPr/>
      <dgm:t>
        <a:bodyPr/>
        <a:lstStyle/>
        <a:p>
          <a:pPr algn="ctr"/>
          <a:endParaRPr lang="es-CL"/>
        </a:p>
      </dgm:t>
    </dgm:pt>
    <dgm:pt modelId="{1E759303-851A-4DC0-A0D7-F1B2C683D983}" type="sibTrans" cxnId="{292AEA52-866C-4396-9212-991D0942C3DA}">
      <dgm:prSet/>
      <dgm:spPr/>
      <dgm:t>
        <a:bodyPr/>
        <a:lstStyle/>
        <a:p>
          <a:pPr algn="ctr"/>
          <a:endParaRPr lang="es-CL"/>
        </a:p>
      </dgm:t>
    </dgm:pt>
    <dgm:pt modelId="{69579313-E05E-45BB-B561-4049ACE0DAFF}">
      <dgm:prSet phldrT="[Texto]"/>
      <dgm:spPr/>
      <dgm:t>
        <a:bodyPr/>
        <a:lstStyle/>
        <a:p>
          <a:pPr algn="ctr"/>
          <a:r>
            <a:rPr lang="es-ES" b="1" i="1">
              <a:solidFill>
                <a:srgbClr val="7030A0"/>
              </a:solidFill>
            </a:rPr>
            <a:t>Ixofijmogen: </a:t>
          </a:r>
          <a:r>
            <a:rPr lang="es-ES" i="1"/>
            <a:t>La valoración de la biodiversidad</a:t>
          </a:r>
          <a:endParaRPr lang="es-CL"/>
        </a:p>
      </dgm:t>
    </dgm:pt>
    <dgm:pt modelId="{775CBD15-04A4-4E2F-BB67-1153555BFA98}" type="parTrans" cxnId="{59CE2BBE-9394-4D8A-A577-B1AFB36061EC}">
      <dgm:prSet/>
      <dgm:spPr/>
      <dgm:t>
        <a:bodyPr/>
        <a:lstStyle/>
        <a:p>
          <a:pPr algn="ctr"/>
          <a:endParaRPr lang="es-CL"/>
        </a:p>
      </dgm:t>
    </dgm:pt>
    <dgm:pt modelId="{70338CDF-2576-4DF9-9898-4A09AD8AB780}" type="sibTrans" cxnId="{59CE2BBE-9394-4D8A-A577-B1AFB36061EC}">
      <dgm:prSet/>
      <dgm:spPr/>
      <dgm:t>
        <a:bodyPr/>
        <a:lstStyle/>
        <a:p>
          <a:pPr algn="ctr"/>
          <a:endParaRPr lang="es-CL"/>
        </a:p>
      </dgm:t>
    </dgm:pt>
    <dgm:pt modelId="{4B1B9C70-35F5-4CB5-9AC4-A619B3F9BFB9}">
      <dgm:prSet phldrT="[Texto]"/>
      <dgm:spPr/>
      <dgm:t>
        <a:bodyPr/>
        <a:lstStyle/>
        <a:p>
          <a:pPr algn="ctr"/>
          <a:r>
            <a:rPr lang="es-ES_tradnl" i="1"/>
            <a:t>Mapu kajfvdugugey</a:t>
          </a:r>
          <a:r>
            <a:rPr lang="es-ES_tradnl"/>
            <a:t>: La naturaleza es espiritual</a:t>
          </a:r>
          <a:endParaRPr lang="es-CL"/>
        </a:p>
      </dgm:t>
    </dgm:pt>
    <dgm:pt modelId="{FD4D5F72-7282-4EA4-9A74-220F5A78C654}" type="parTrans" cxnId="{01AF011C-D029-49C7-B46F-457BDEACA066}">
      <dgm:prSet/>
      <dgm:spPr/>
      <dgm:t>
        <a:bodyPr/>
        <a:lstStyle/>
        <a:p>
          <a:pPr algn="ctr"/>
          <a:endParaRPr lang="es-CL"/>
        </a:p>
      </dgm:t>
    </dgm:pt>
    <dgm:pt modelId="{1A914F24-D1EC-4B5A-A9E5-4DD410C4060F}" type="sibTrans" cxnId="{01AF011C-D029-49C7-B46F-457BDEACA066}">
      <dgm:prSet/>
      <dgm:spPr/>
      <dgm:t>
        <a:bodyPr/>
        <a:lstStyle/>
        <a:p>
          <a:pPr algn="ctr"/>
          <a:endParaRPr lang="es-CL"/>
        </a:p>
      </dgm:t>
    </dgm:pt>
    <dgm:pt modelId="{CC47A8FF-4D62-4A1B-AA71-1C86615BF76D}">
      <dgm:prSet phldrT="[Texto]" custT="1"/>
      <dgm:spPr/>
      <dgm:t>
        <a:bodyPr/>
        <a:lstStyle/>
        <a:p>
          <a:pPr algn="ctr"/>
          <a:r>
            <a:rPr lang="es-ES_tradnl" sz="1400" b="1" i="1">
              <a:solidFill>
                <a:srgbClr val="002060"/>
              </a:solidFill>
            </a:rPr>
            <a:t>Beliwvlvn ka Malvnvn ‘observar y experimentar </a:t>
          </a:r>
          <a:endParaRPr lang="es-CL" sz="1400" b="1">
            <a:solidFill>
              <a:srgbClr val="002060"/>
            </a:solidFill>
          </a:endParaRPr>
        </a:p>
      </dgm:t>
    </dgm:pt>
    <dgm:pt modelId="{2D217E18-1600-47F5-9B5A-DC87038807F4}" type="parTrans" cxnId="{21EC0445-4255-4D7F-8327-12DFF93DB0D0}">
      <dgm:prSet/>
      <dgm:spPr/>
      <dgm:t>
        <a:bodyPr/>
        <a:lstStyle/>
        <a:p>
          <a:pPr algn="ctr"/>
          <a:endParaRPr lang="es-CL"/>
        </a:p>
      </dgm:t>
    </dgm:pt>
    <dgm:pt modelId="{6123BB78-C3A3-4606-9F7D-C0FE7991BB08}" type="sibTrans" cxnId="{21EC0445-4255-4D7F-8327-12DFF93DB0D0}">
      <dgm:prSet/>
      <dgm:spPr/>
      <dgm:t>
        <a:bodyPr/>
        <a:lstStyle/>
        <a:p>
          <a:pPr algn="ctr"/>
          <a:endParaRPr lang="es-CL"/>
        </a:p>
      </dgm:t>
    </dgm:pt>
    <dgm:pt modelId="{BFD23E58-B653-459D-8907-AFAC8C1AFF13}">
      <dgm:prSet phldrT="[Texto]" custT="1"/>
      <dgm:spPr/>
      <dgm:t>
        <a:bodyPr/>
        <a:lstStyle/>
        <a:p>
          <a:pPr algn="ctr"/>
          <a:r>
            <a:rPr lang="es-ES_tradnl" sz="1600" b="1" i="1">
              <a:solidFill>
                <a:srgbClr val="002060"/>
              </a:solidFill>
            </a:rPr>
            <a:t>Pelipuwvn: Resolver problemas</a:t>
          </a:r>
          <a:endParaRPr lang="es-CL" sz="1600" b="1">
            <a:solidFill>
              <a:srgbClr val="002060"/>
            </a:solidFill>
          </a:endParaRPr>
        </a:p>
      </dgm:t>
    </dgm:pt>
    <dgm:pt modelId="{E0666DAE-8ED9-4695-9BB0-29EC461099EA}" type="parTrans" cxnId="{67597AB1-5BF3-4D14-93FC-D13C619E45FB}">
      <dgm:prSet/>
      <dgm:spPr/>
      <dgm:t>
        <a:bodyPr/>
        <a:lstStyle/>
        <a:p>
          <a:pPr algn="ctr"/>
          <a:endParaRPr lang="es-CL"/>
        </a:p>
      </dgm:t>
    </dgm:pt>
    <dgm:pt modelId="{9641AF7F-B436-4CBC-A14C-CEC7CD9D88D6}" type="sibTrans" cxnId="{67597AB1-5BF3-4D14-93FC-D13C619E45FB}">
      <dgm:prSet/>
      <dgm:spPr/>
      <dgm:t>
        <a:bodyPr/>
        <a:lstStyle/>
        <a:p>
          <a:pPr algn="ctr"/>
          <a:endParaRPr lang="es-CL"/>
        </a:p>
      </dgm:t>
    </dgm:pt>
    <dgm:pt modelId="{A549E1FF-B228-4892-98B9-1A2F3051BDBA}">
      <dgm:prSet custT="1"/>
      <dgm:spPr/>
      <dgm:t>
        <a:bodyPr/>
        <a:lstStyle/>
        <a:p>
          <a:pPr algn="ctr"/>
          <a:r>
            <a:rPr lang="es-ES_tradnl" sz="1600" b="1" i="1">
              <a:solidFill>
                <a:srgbClr val="002060"/>
              </a:solidFill>
            </a:rPr>
            <a:t>Inarumen: Darse cuenta y cambiar</a:t>
          </a:r>
          <a:endParaRPr lang="es-CL" sz="1600" b="1">
            <a:solidFill>
              <a:srgbClr val="002060"/>
            </a:solidFill>
          </a:endParaRPr>
        </a:p>
      </dgm:t>
    </dgm:pt>
    <dgm:pt modelId="{1CB2BA3F-C939-4CD1-86DE-D7928A5A7246}" type="parTrans" cxnId="{4753AE04-94B6-4725-B497-6C779C5795F2}">
      <dgm:prSet/>
      <dgm:spPr/>
      <dgm:t>
        <a:bodyPr/>
        <a:lstStyle/>
        <a:p>
          <a:pPr algn="ctr"/>
          <a:endParaRPr lang="es-CL"/>
        </a:p>
      </dgm:t>
    </dgm:pt>
    <dgm:pt modelId="{86A006D8-8D4C-4E12-856A-1DA5F64C1D5A}" type="sibTrans" cxnId="{4753AE04-94B6-4725-B497-6C779C5795F2}">
      <dgm:prSet/>
      <dgm:spPr/>
      <dgm:t>
        <a:bodyPr/>
        <a:lstStyle/>
        <a:p>
          <a:pPr algn="ctr"/>
          <a:endParaRPr lang="es-CL"/>
        </a:p>
      </dgm:t>
    </dgm:pt>
    <dgm:pt modelId="{6794CAEB-E14E-48B6-A2DB-726B1E839AA9}">
      <dgm:prSet custT="1"/>
      <dgm:spPr/>
      <dgm:t>
        <a:bodyPr/>
        <a:lstStyle/>
        <a:p>
          <a:pPr algn="ctr"/>
          <a:r>
            <a:rPr lang="es-CL" sz="1600" b="1" i="1" dirty="0">
              <a:solidFill>
                <a:srgbClr val="7030A0"/>
              </a:solidFill>
            </a:rPr>
            <a:t>Zugun</a:t>
          </a:r>
          <a:r>
            <a:rPr lang="es-CL" sz="1600" b="1" dirty="0">
              <a:solidFill>
                <a:srgbClr val="7030A0"/>
              </a:solidFill>
            </a:rPr>
            <a:t>: la palabra</a:t>
          </a:r>
        </a:p>
      </dgm:t>
    </dgm:pt>
    <dgm:pt modelId="{C560D970-AB83-4109-9C6D-8EB6964D6B12}" type="parTrans" cxnId="{36DC0D70-A619-45ED-B8BA-11A8ABF79317}">
      <dgm:prSet/>
      <dgm:spPr/>
      <dgm:t>
        <a:bodyPr/>
        <a:lstStyle/>
        <a:p>
          <a:pPr algn="ctr"/>
          <a:endParaRPr lang="es-CL"/>
        </a:p>
      </dgm:t>
    </dgm:pt>
    <dgm:pt modelId="{6F85B16C-86AE-48A5-9DEC-8E388D4BAE84}" type="sibTrans" cxnId="{36DC0D70-A619-45ED-B8BA-11A8ABF79317}">
      <dgm:prSet/>
      <dgm:spPr/>
      <dgm:t>
        <a:bodyPr/>
        <a:lstStyle/>
        <a:p>
          <a:pPr algn="ctr"/>
          <a:endParaRPr lang="es-CL"/>
        </a:p>
      </dgm:t>
    </dgm:pt>
    <dgm:pt modelId="{7F47FF50-9F53-4DA2-BBC8-9DF316194062}">
      <dgm:prSet custT="1"/>
      <dgm:spPr/>
      <dgm:t>
        <a:bodyPr/>
        <a:lstStyle/>
        <a:p>
          <a:pPr algn="ctr"/>
          <a:r>
            <a:rPr lang="es-CL" sz="1600" i="1"/>
            <a:t>Pewma</a:t>
          </a:r>
          <a:r>
            <a:rPr lang="es-CL" sz="1600"/>
            <a:t>: Los sueños</a:t>
          </a:r>
        </a:p>
      </dgm:t>
    </dgm:pt>
    <dgm:pt modelId="{C029D678-8114-4931-B7F0-88B32CC0E27A}" type="parTrans" cxnId="{D433AFBF-DC7A-4E4C-9075-102C008BE947}">
      <dgm:prSet/>
      <dgm:spPr/>
      <dgm:t>
        <a:bodyPr/>
        <a:lstStyle/>
        <a:p>
          <a:pPr algn="ctr"/>
          <a:endParaRPr lang="es-CL"/>
        </a:p>
      </dgm:t>
    </dgm:pt>
    <dgm:pt modelId="{09068604-467E-4603-90BB-489ED53426D0}" type="sibTrans" cxnId="{D433AFBF-DC7A-4E4C-9075-102C008BE947}">
      <dgm:prSet/>
      <dgm:spPr/>
      <dgm:t>
        <a:bodyPr/>
        <a:lstStyle/>
        <a:p>
          <a:pPr algn="ctr"/>
          <a:endParaRPr lang="es-CL"/>
        </a:p>
      </dgm:t>
    </dgm:pt>
    <dgm:pt modelId="{A2290A0B-7847-4CEB-8D86-C8E32605A0DC}" type="pres">
      <dgm:prSet presAssocID="{EED31C91-9105-4A6D-9E69-AAC2A5F5361B}" presName="composite" presStyleCnt="0">
        <dgm:presLayoutVars>
          <dgm:chMax val="1"/>
          <dgm:dir/>
          <dgm:resizeHandles val="exact"/>
        </dgm:presLayoutVars>
      </dgm:prSet>
      <dgm:spPr/>
      <dgm:t>
        <a:bodyPr/>
        <a:lstStyle/>
        <a:p>
          <a:endParaRPr lang="es-ES"/>
        </a:p>
      </dgm:t>
    </dgm:pt>
    <dgm:pt modelId="{B44F5AB6-02FB-4B1A-91A8-2D53A42EDE26}" type="pres">
      <dgm:prSet presAssocID="{EED31C91-9105-4A6D-9E69-AAC2A5F5361B}" presName="radial" presStyleCnt="0">
        <dgm:presLayoutVars>
          <dgm:animLvl val="ctr"/>
        </dgm:presLayoutVars>
      </dgm:prSet>
      <dgm:spPr/>
    </dgm:pt>
    <dgm:pt modelId="{B974BF59-DB4D-49A0-8AB5-3E67BC694571}" type="pres">
      <dgm:prSet presAssocID="{6EE1049F-B186-4174-AE1B-E4174AF902BC}" presName="centerShape" presStyleLbl="vennNode1" presStyleIdx="0" presStyleCnt="10"/>
      <dgm:spPr/>
      <dgm:t>
        <a:bodyPr/>
        <a:lstStyle/>
        <a:p>
          <a:endParaRPr lang="es-ES"/>
        </a:p>
      </dgm:t>
    </dgm:pt>
    <dgm:pt modelId="{2E2EE78D-9D95-4176-850B-6532064D8C80}" type="pres">
      <dgm:prSet presAssocID="{3A417537-4522-43C6-91F2-21F382419B21}" presName="node" presStyleLbl="vennNode1" presStyleIdx="1" presStyleCnt="10">
        <dgm:presLayoutVars>
          <dgm:bulletEnabled val="1"/>
        </dgm:presLayoutVars>
      </dgm:prSet>
      <dgm:spPr/>
      <dgm:t>
        <a:bodyPr/>
        <a:lstStyle/>
        <a:p>
          <a:endParaRPr lang="es-ES"/>
        </a:p>
      </dgm:t>
    </dgm:pt>
    <dgm:pt modelId="{F1CDA15D-FDDB-4FF9-9547-2C965722FC6B}" type="pres">
      <dgm:prSet presAssocID="{6AF9DE8A-901D-4740-9873-9E1A04698880}" presName="node" presStyleLbl="vennNode1" presStyleIdx="2" presStyleCnt="10">
        <dgm:presLayoutVars>
          <dgm:bulletEnabled val="1"/>
        </dgm:presLayoutVars>
      </dgm:prSet>
      <dgm:spPr/>
      <dgm:t>
        <a:bodyPr/>
        <a:lstStyle/>
        <a:p>
          <a:endParaRPr lang="es-ES"/>
        </a:p>
      </dgm:t>
    </dgm:pt>
    <dgm:pt modelId="{24864796-AF6E-421B-9340-4FCEBBCEBB6C}" type="pres">
      <dgm:prSet presAssocID="{69579313-E05E-45BB-B561-4049ACE0DAFF}" presName="node" presStyleLbl="vennNode1" presStyleIdx="3" presStyleCnt="10" custRadScaleRad="100260" custRadScaleInc="7560">
        <dgm:presLayoutVars>
          <dgm:bulletEnabled val="1"/>
        </dgm:presLayoutVars>
      </dgm:prSet>
      <dgm:spPr/>
      <dgm:t>
        <a:bodyPr/>
        <a:lstStyle/>
        <a:p>
          <a:endParaRPr lang="es-ES"/>
        </a:p>
      </dgm:t>
    </dgm:pt>
    <dgm:pt modelId="{FD292C3B-5FBE-4EFE-8184-1E12F017133C}" type="pres">
      <dgm:prSet presAssocID="{4B1B9C70-35F5-4CB5-9AC4-A619B3F9BFB9}" presName="node" presStyleLbl="vennNode1" presStyleIdx="4" presStyleCnt="10">
        <dgm:presLayoutVars>
          <dgm:bulletEnabled val="1"/>
        </dgm:presLayoutVars>
      </dgm:prSet>
      <dgm:spPr/>
      <dgm:t>
        <a:bodyPr/>
        <a:lstStyle/>
        <a:p>
          <a:endParaRPr lang="es-ES"/>
        </a:p>
      </dgm:t>
    </dgm:pt>
    <dgm:pt modelId="{DD884C4C-B256-444C-AF4B-8D53A55897CC}" type="pres">
      <dgm:prSet presAssocID="{CC47A8FF-4D62-4A1B-AA71-1C86615BF76D}" presName="node" presStyleLbl="vennNode1" presStyleIdx="5" presStyleCnt="10">
        <dgm:presLayoutVars>
          <dgm:bulletEnabled val="1"/>
        </dgm:presLayoutVars>
      </dgm:prSet>
      <dgm:spPr/>
      <dgm:t>
        <a:bodyPr/>
        <a:lstStyle/>
        <a:p>
          <a:endParaRPr lang="es-ES"/>
        </a:p>
      </dgm:t>
    </dgm:pt>
    <dgm:pt modelId="{1AF73760-9B0A-4ADB-A2EB-228227F094EB}" type="pres">
      <dgm:prSet presAssocID="{BFD23E58-B653-459D-8907-AFAC8C1AFF13}" presName="node" presStyleLbl="vennNode1" presStyleIdx="6" presStyleCnt="10">
        <dgm:presLayoutVars>
          <dgm:bulletEnabled val="1"/>
        </dgm:presLayoutVars>
      </dgm:prSet>
      <dgm:spPr/>
      <dgm:t>
        <a:bodyPr/>
        <a:lstStyle/>
        <a:p>
          <a:endParaRPr lang="es-ES"/>
        </a:p>
      </dgm:t>
    </dgm:pt>
    <dgm:pt modelId="{06373E48-BF02-4913-9CFF-30D81AAC8D23}" type="pres">
      <dgm:prSet presAssocID="{A549E1FF-B228-4892-98B9-1A2F3051BDBA}" presName="node" presStyleLbl="vennNode1" presStyleIdx="7" presStyleCnt="10">
        <dgm:presLayoutVars>
          <dgm:bulletEnabled val="1"/>
        </dgm:presLayoutVars>
      </dgm:prSet>
      <dgm:spPr/>
      <dgm:t>
        <a:bodyPr/>
        <a:lstStyle/>
        <a:p>
          <a:endParaRPr lang="es-ES"/>
        </a:p>
      </dgm:t>
    </dgm:pt>
    <dgm:pt modelId="{27E14570-8599-4E51-B547-64F9272A2E88}" type="pres">
      <dgm:prSet presAssocID="{6794CAEB-E14E-48B6-A2DB-726B1E839AA9}" presName="node" presStyleLbl="vennNode1" presStyleIdx="8" presStyleCnt="10">
        <dgm:presLayoutVars>
          <dgm:bulletEnabled val="1"/>
        </dgm:presLayoutVars>
      </dgm:prSet>
      <dgm:spPr/>
      <dgm:t>
        <a:bodyPr/>
        <a:lstStyle/>
        <a:p>
          <a:endParaRPr lang="es-ES"/>
        </a:p>
      </dgm:t>
    </dgm:pt>
    <dgm:pt modelId="{05D9FDF0-9776-4C3E-9CE4-AACAAA78A644}" type="pres">
      <dgm:prSet presAssocID="{7F47FF50-9F53-4DA2-BBC8-9DF316194062}" presName="node" presStyleLbl="vennNode1" presStyleIdx="9" presStyleCnt="10">
        <dgm:presLayoutVars>
          <dgm:bulletEnabled val="1"/>
        </dgm:presLayoutVars>
      </dgm:prSet>
      <dgm:spPr/>
      <dgm:t>
        <a:bodyPr/>
        <a:lstStyle/>
        <a:p>
          <a:endParaRPr lang="es-ES"/>
        </a:p>
      </dgm:t>
    </dgm:pt>
  </dgm:ptLst>
  <dgm:cxnLst>
    <dgm:cxn modelId="{59CE2BBE-9394-4D8A-A577-B1AFB36061EC}" srcId="{6EE1049F-B186-4174-AE1B-E4174AF902BC}" destId="{69579313-E05E-45BB-B561-4049ACE0DAFF}" srcOrd="2" destOrd="0" parTransId="{775CBD15-04A4-4E2F-BB67-1153555BFA98}" sibTransId="{70338CDF-2576-4DF9-9898-4A09AD8AB780}"/>
    <dgm:cxn modelId="{B7A48889-7178-1B44-84C0-1C5DA6AF3DBD}" type="presOf" srcId="{6AF9DE8A-901D-4740-9873-9E1A04698880}" destId="{F1CDA15D-FDDB-4FF9-9547-2C965722FC6B}" srcOrd="0" destOrd="0" presId="urn:microsoft.com/office/officeart/2005/8/layout/radial3"/>
    <dgm:cxn modelId="{D95DEF02-D9B0-7342-B165-96775773D5CC}" type="presOf" srcId="{6794CAEB-E14E-48B6-A2DB-726B1E839AA9}" destId="{27E14570-8599-4E51-B547-64F9272A2E88}" srcOrd="0" destOrd="0" presId="urn:microsoft.com/office/officeart/2005/8/layout/radial3"/>
    <dgm:cxn modelId="{21EC0445-4255-4D7F-8327-12DFF93DB0D0}" srcId="{6EE1049F-B186-4174-AE1B-E4174AF902BC}" destId="{CC47A8FF-4D62-4A1B-AA71-1C86615BF76D}" srcOrd="4" destOrd="0" parTransId="{2D217E18-1600-47F5-9B5A-DC87038807F4}" sibTransId="{6123BB78-C3A3-4606-9F7D-C0FE7991BB08}"/>
    <dgm:cxn modelId="{292AEA52-866C-4396-9212-991D0942C3DA}" srcId="{6EE1049F-B186-4174-AE1B-E4174AF902BC}" destId="{6AF9DE8A-901D-4740-9873-9E1A04698880}" srcOrd="1" destOrd="0" parTransId="{4B13FB1B-CAF8-4377-A0C5-E6ED278296FE}" sibTransId="{1E759303-851A-4DC0-A0D7-F1B2C683D983}"/>
    <dgm:cxn modelId="{36DC0D70-A619-45ED-B8BA-11A8ABF79317}" srcId="{6EE1049F-B186-4174-AE1B-E4174AF902BC}" destId="{6794CAEB-E14E-48B6-A2DB-726B1E839AA9}" srcOrd="7" destOrd="0" parTransId="{C560D970-AB83-4109-9C6D-8EB6964D6B12}" sibTransId="{6F85B16C-86AE-48A5-9DEC-8E388D4BAE84}"/>
    <dgm:cxn modelId="{B3BCF03E-4A08-A74C-A5AA-DF5E5FA20479}" type="presOf" srcId="{4B1B9C70-35F5-4CB5-9AC4-A619B3F9BFB9}" destId="{FD292C3B-5FBE-4EFE-8184-1E12F017133C}" srcOrd="0" destOrd="0" presId="urn:microsoft.com/office/officeart/2005/8/layout/radial3"/>
    <dgm:cxn modelId="{F2BDD21E-BADC-FA45-BB00-9FF46EA2F6AE}" type="presOf" srcId="{69579313-E05E-45BB-B561-4049ACE0DAFF}" destId="{24864796-AF6E-421B-9340-4FCEBBCEBB6C}" srcOrd="0" destOrd="0" presId="urn:microsoft.com/office/officeart/2005/8/layout/radial3"/>
    <dgm:cxn modelId="{4753AE04-94B6-4725-B497-6C779C5795F2}" srcId="{6EE1049F-B186-4174-AE1B-E4174AF902BC}" destId="{A549E1FF-B228-4892-98B9-1A2F3051BDBA}" srcOrd="6" destOrd="0" parTransId="{1CB2BA3F-C939-4CD1-86DE-D7928A5A7246}" sibTransId="{86A006D8-8D4C-4E12-856A-1DA5F64C1D5A}"/>
    <dgm:cxn modelId="{F0F5655A-AF90-5346-9D1D-43A8DE60CE4A}" type="presOf" srcId="{CC47A8FF-4D62-4A1B-AA71-1C86615BF76D}" destId="{DD884C4C-B256-444C-AF4B-8D53A55897CC}" srcOrd="0" destOrd="0" presId="urn:microsoft.com/office/officeart/2005/8/layout/radial3"/>
    <dgm:cxn modelId="{67597AB1-5BF3-4D14-93FC-D13C619E45FB}" srcId="{6EE1049F-B186-4174-AE1B-E4174AF902BC}" destId="{BFD23E58-B653-459D-8907-AFAC8C1AFF13}" srcOrd="5" destOrd="0" parTransId="{E0666DAE-8ED9-4695-9BB0-29EC461099EA}" sibTransId="{9641AF7F-B436-4CBC-A14C-CEC7CD9D88D6}"/>
    <dgm:cxn modelId="{76B25B0A-1EA9-8142-B089-49C3E8402C33}" type="presOf" srcId="{3A417537-4522-43C6-91F2-21F382419B21}" destId="{2E2EE78D-9D95-4176-850B-6532064D8C80}" srcOrd="0" destOrd="0" presId="urn:microsoft.com/office/officeart/2005/8/layout/radial3"/>
    <dgm:cxn modelId="{D433AFBF-DC7A-4E4C-9075-102C008BE947}" srcId="{6EE1049F-B186-4174-AE1B-E4174AF902BC}" destId="{7F47FF50-9F53-4DA2-BBC8-9DF316194062}" srcOrd="8" destOrd="0" parTransId="{C029D678-8114-4931-B7F0-88B32CC0E27A}" sibTransId="{09068604-467E-4603-90BB-489ED53426D0}"/>
    <dgm:cxn modelId="{483A72D5-E8FA-4744-A0E2-09C051EDECF1}" type="presOf" srcId="{A549E1FF-B228-4892-98B9-1A2F3051BDBA}" destId="{06373E48-BF02-4913-9CFF-30D81AAC8D23}" srcOrd="0" destOrd="0" presId="urn:microsoft.com/office/officeart/2005/8/layout/radial3"/>
    <dgm:cxn modelId="{A9D65533-FAE4-2641-8064-B126DC2DC1BE}" type="presOf" srcId="{BFD23E58-B653-459D-8907-AFAC8C1AFF13}" destId="{1AF73760-9B0A-4ADB-A2EB-228227F094EB}" srcOrd="0" destOrd="0" presId="urn:microsoft.com/office/officeart/2005/8/layout/radial3"/>
    <dgm:cxn modelId="{01AF011C-D029-49C7-B46F-457BDEACA066}" srcId="{6EE1049F-B186-4174-AE1B-E4174AF902BC}" destId="{4B1B9C70-35F5-4CB5-9AC4-A619B3F9BFB9}" srcOrd="3" destOrd="0" parTransId="{FD4D5F72-7282-4EA4-9A74-220F5A78C654}" sibTransId="{1A914F24-D1EC-4B5A-A9E5-4DD410C4060F}"/>
    <dgm:cxn modelId="{23D2A8ED-4888-994F-9B61-7233C16B7B1E}" type="presOf" srcId="{7F47FF50-9F53-4DA2-BBC8-9DF316194062}" destId="{05D9FDF0-9776-4C3E-9CE4-AACAAA78A644}" srcOrd="0" destOrd="0" presId="urn:microsoft.com/office/officeart/2005/8/layout/radial3"/>
    <dgm:cxn modelId="{AE321D4D-D232-4444-9F9F-79BF7EF4CED2}" type="presOf" srcId="{6EE1049F-B186-4174-AE1B-E4174AF902BC}" destId="{B974BF59-DB4D-49A0-8AB5-3E67BC694571}" srcOrd="0" destOrd="0" presId="urn:microsoft.com/office/officeart/2005/8/layout/radial3"/>
    <dgm:cxn modelId="{E9ED7193-1CED-4D4D-BF2D-28DE3DD8F672}" type="presOf" srcId="{EED31C91-9105-4A6D-9E69-AAC2A5F5361B}" destId="{A2290A0B-7847-4CEB-8D86-C8E32605A0DC}" srcOrd="0" destOrd="0" presId="urn:microsoft.com/office/officeart/2005/8/layout/radial3"/>
    <dgm:cxn modelId="{9ADD776C-7688-4196-A55F-7327B3796114}" srcId="{EED31C91-9105-4A6D-9E69-AAC2A5F5361B}" destId="{6EE1049F-B186-4174-AE1B-E4174AF902BC}" srcOrd="0" destOrd="0" parTransId="{7D90DFAF-4B4A-4CBC-9EBC-E42F35B7DDCB}" sibTransId="{C9681BE4-295A-4806-B771-DB1BA0CCF265}"/>
    <dgm:cxn modelId="{062949C8-8C89-499E-A6BA-713F8E6F31ED}" srcId="{6EE1049F-B186-4174-AE1B-E4174AF902BC}" destId="{3A417537-4522-43C6-91F2-21F382419B21}" srcOrd="0" destOrd="0" parTransId="{D1AEB5CC-4DE9-44CB-84EC-A50B3F7F4EF9}" sibTransId="{2975C37A-D396-434E-8D36-3B302B77171D}"/>
    <dgm:cxn modelId="{1BE2AFFC-EDFA-654D-BB3A-5FEB6FB0161E}" type="presParOf" srcId="{A2290A0B-7847-4CEB-8D86-C8E32605A0DC}" destId="{B44F5AB6-02FB-4B1A-91A8-2D53A42EDE26}" srcOrd="0" destOrd="0" presId="urn:microsoft.com/office/officeart/2005/8/layout/radial3"/>
    <dgm:cxn modelId="{84928D77-DE6F-0B46-9CFB-26E40E1250C6}" type="presParOf" srcId="{B44F5AB6-02FB-4B1A-91A8-2D53A42EDE26}" destId="{B974BF59-DB4D-49A0-8AB5-3E67BC694571}" srcOrd="0" destOrd="0" presId="urn:microsoft.com/office/officeart/2005/8/layout/radial3"/>
    <dgm:cxn modelId="{5858825A-74E7-204B-A854-95B5DA153727}" type="presParOf" srcId="{B44F5AB6-02FB-4B1A-91A8-2D53A42EDE26}" destId="{2E2EE78D-9D95-4176-850B-6532064D8C80}" srcOrd="1" destOrd="0" presId="urn:microsoft.com/office/officeart/2005/8/layout/radial3"/>
    <dgm:cxn modelId="{A254ABAD-BF53-5B4D-B5F3-A966161F35DD}" type="presParOf" srcId="{B44F5AB6-02FB-4B1A-91A8-2D53A42EDE26}" destId="{F1CDA15D-FDDB-4FF9-9547-2C965722FC6B}" srcOrd="2" destOrd="0" presId="urn:microsoft.com/office/officeart/2005/8/layout/radial3"/>
    <dgm:cxn modelId="{7E2E2514-6494-0343-953F-31C1651FF33E}" type="presParOf" srcId="{B44F5AB6-02FB-4B1A-91A8-2D53A42EDE26}" destId="{24864796-AF6E-421B-9340-4FCEBBCEBB6C}" srcOrd="3" destOrd="0" presId="urn:microsoft.com/office/officeart/2005/8/layout/radial3"/>
    <dgm:cxn modelId="{C13FFCEA-B7FA-4748-BF32-8642FA16C7C6}" type="presParOf" srcId="{B44F5AB6-02FB-4B1A-91A8-2D53A42EDE26}" destId="{FD292C3B-5FBE-4EFE-8184-1E12F017133C}" srcOrd="4" destOrd="0" presId="urn:microsoft.com/office/officeart/2005/8/layout/radial3"/>
    <dgm:cxn modelId="{07F23972-45DE-E948-9E80-7AEF9E62A085}" type="presParOf" srcId="{B44F5AB6-02FB-4B1A-91A8-2D53A42EDE26}" destId="{DD884C4C-B256-444C-AF4B-8D53A55897CC}" srcOrd="5" destOrd="0" presId="urn:microsoft.com/office/officeart/2005/8/layout/radial3"/>
    <dgm:cxn modelId="{A5AEF5CB-301B-3B4E-8AB3-5D650EBF9F13}" type="presParOf" srcId="{B44F5AB6-02FB-4B1A-91A8-2D53A42EDE26}" destId="{1AF73760-9B0A-4ADB-A2EB-228227F094EB}" srcOrd="6" destOrd="0" presId="urn:microsoft.com/office/officeart/2005/8/layout/radial3"/>
    <dgm:cxn modelId="{2A8BB690-F011-DE42-8216-7EC9F26CD6B8}" type="presParOf" srcId="{B44F5AB6-02FB-4B1A-91A8-2D53A42EDE26}" destId="{06373E48-BF02-4913-9CFF-30D81AAC8D23}" srcOrd="7" destOrd="0" presId="urn:microsoft.com/office/officeart/2005/8/layout/radial3"/>
    <dgm:cxn modelId="{BC4358E9-C849-4D47-AA0C-A1DFAFD63DA6}" type="presParOf" srcId="{B44F5AB6-02FB-4B1A-91A8-2D53A42EDE26}" destId="{27E14570-8599-4E51-B547-64F9272A2E88}" srcOrd="8" destOrd="0" presId="urn:microsoft.com/office/officeart/2005/8/layout/radial3"/>
    <dgm:cxn modelId="{594AC81D-6FD6-D145-9B48-FFB254894D78}" type="presParOf" srcId="{B44F5AB6-02FB-4B1A-91A8-2D53A42EDE26}" destId="{05D9FDF0-9776-4C3E-9CE4-AACAAA78A644}" srcOrd="9"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D31C91-9105-4A6D-9E69-AAC2A5F5361B}"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s-CL"/>
        </a:p>
      </dgm:t>
    </dgm:pt>
    <dgm:pt modelId="{6EE1049F-B186-4174-AE1B-E4174AF902BC}">
      <dgm:prSet phldrT="[Texto]" custT="1"/>
      <dgm:spPr/>
      <dgm:t>
        <a:bodyPr/>
        <a:lstStyle/>
        <a:p>
          <a:pPr algn="ctr"/>
          <a:r>
            <a:rPr lang="es-ES_tradnl" sz="1400" b="1" i="1"/>
            <a:t>Kvme mogen: Buen vivir</a:t>
          </a:r>
          <a:endParaRPr lang="es-CL" sz="1400" b="1" dirty="0"/>
        </a:p>
      </dgm:t>
    </dgm:pt>
    <dgm:pt modelId="{7D90DFAF-4B4A-4CBC-9EBC-E42F35B7DDCB}" type="parTrans" cxnId="{9ADD776C-7688-4196-A55F-7327B3796114}">
      <dgm:prSet/>
      <dgm:spPr/>
      <dgm:t>
        <a:bodyPr/>
        <a:lstStyle/>
        <a:p>
          <a:pPr algn="ctr"/>
          <a:endParaRPr lang="es-CL" sz="1150" b="0">
            <a:solidFill>
              <a:schemeClr val="tx1"/>
            </a:solidFill>
          </a:endParaRPr>
        </a:p>
      </dgm:t>
    </dgm:pt>
    <dgm:pt modelId="{C9681BE4-295A-4806-B771-DB1BA0CCF265}" type="sibTrans" cxnId="{9ADD776C-7688-4196-A55F-7327B3796114}">
      <dgm:prSet/>
      <dgm:spPr/>
      <dgm:t>
        <a:bodyPr/>
        <a:lstStyle/>
        <a:p>
          <a:pPr algn="ctr"/>
          <a:endParaRPr lang="es-CL" sz="1150" b="0">
            <a:solidFill>
              <a:schemeClr val="tx1"/>
            </a:solidFill>
          </a:endParaRPr>
        </a:p>
      </dgm:t>
    </dgm:pt>
    <dgm:pt modelId="{3A417537-4522-43C6-91F2-21F382419B21}">
      <dgm:prSet phldrT="[Texto]" custT="1"/>
      <dgm:spPr/>
      <dgm:t>
        <a:bodyPr/>
        <a:lstStyle/>
        <a:p>
          <a:pPr algn="ctr"/>
          <a:r>
            <a:rPr lang="es-ES" sz="1150" b="0" i="1"/>
            <a:t>Kimcegen: ser sabio</a:t>
          </a:r>
          <a:endParaRPr lang="es-CL" sz="1150" b="0" dirty="0"/>
        </a:p>
      </dgm:t>
    </dgm:pt>
    <dgm:pt modelId="{D1AEB5CC-4DE9-44CB-84EC-A50B3F7F4EF9}" type="parTrans" cxnId="{062949C8-8C89-499E-A6BA-713F8E6F31ED}">
      <dgm:prSet/>
      <dgm:spPr/>
      <dgm:t>
        <a:bodyPr/>
        <a:lstStyle/>
        <a:p>
          <a:pPr algn="ctr"/>
          <a:endParaRPr lang="es-CL" sz="1150" b="0">
            <a:solidFill>
              <a:schemeClr val="tx1"/>
            </a:solidFill>
          </a:endParaRPr>
        </a:p>
      </dgm:t>
    </dgm:pt>
    <dgm:pt modelId="{2975C37A-D396-434E-8D36-3B302B77171D}" type="sibTrans" cxnId="{062949C8-8C89-499E-A6BA-713F8E6F31ED}">
      <dgm:prSet/>
      <dgm:spPr/>
      <dgm:t>
        <a:bodyPr/>
        <a:lstStyle/>
        <a:p>
          <a:pPr algn="ctr"/>
          <a:endParaRPr lang="es-CL" sz="1150" b="0">
            <a:solidFill>
              <a:schemeClr val="tx1"/>
            </a:solidFill>
          </a:endParaRPr>
        </a:p>
      </dgm:t>
    </dgm:pt>
    <dgm:pt modelId="{6AF9DE8A-901D-4740-9873-9E1A04698880}">
      <dgm:prSet phldrT="[Texto]" custT="1"/>
      <dgm:spPr/>
      <dgm:t>
        <a:bodyPr/>
        <a:lstStyle/>
        <a:p>
          <a:pPr algn="ctr"/>
          <a:r>
            <a:rPr lang="es-CL" sz="1150" b="0" i="1"/>
            <a:t>Lof</a:t>
          </a:r>
          <a:r>
            <a:rPr lang="es-CL" sz="1150" b="0"/>
            <a:t>: El espacio comunitario</a:t>
          </a:r>
          <a:endParaRPr lang="es-CL" sz="1150" b="0" dirty="0"/>
        </a:p>
      </dgm:t>
    </dgm:pt>
    <dgm:pt modelId="{4B13FB1B-CAF8-4377-A0C5-E6ED278296FE}" type="parTrans" cxnId="{292AEA52-866C-4396-9212-991D0942C3DA}">
      <dgm:prSet/>
      <dgm:spPr/>
      <dgm:t>
        <a:bodyPr/>
        <a:lstStyle/>
        <a:p>
          <a:pPr algn="ctr"/>
          <a:endParaRPr lang="es-CL" sz="1150" b="0">
            <a:solidFill>
              <a:schemeClr val="tx1"/>
            </a:solidFill>
          </a:endParaRPr>
        </a:p>
      </dgm:t>
    </dgm:pt>
    <dgm:pt modelId="{1E759303-851A-4DC0-A0D7-F1B2C683D983}" type="sibTrans" cxnId="{292AEA52-866C-4396-9212-991D0942C3DA}">
      <dgm:prSet/>
      <dgm:spPr/>
      <dgm:t>
        <a:bodyPr/>
        <a:lstStyle/>
        <a:p>
          <a:pPr algn="ctr"/>
          <a:endParaRPr lang="es-CL" sz="1150" b="0">
            <a:solidFill>
              <a:schemeClr val="tx1"/>
            </a:solidFill>
          </a:endParaRPr>
        </a:p>
      </dgm:t>
    </dgm:pt>
    <dgm:pt modelId="{69579313-E05E-45BB-B561-4049ACE0DAFF}">
      <dgm:prSet phldrT="[Texto]" custT="1"/>
      <dgm:spPr/>
      <dgm:t>
        <a:bodyPr/>
        <a:lstStyle/>
        <a:p>
          <a:pPr algn="ctr"/>
          <a:r>
            <a:rPr lang="es-ES" sz="1150" b="0" i="1"/>
            <a:t>Feyentun Fijmogen: La valoración de la biodiversidad</a:t>
          </a:r>
          <a:endParaRPr lang="es-CL" sz="1150" b="0" dirty="0"/>
        </a:p>
      </dgm:t>
    </dgm:pt>
    <dgm:pt modelId="{775CBD15-04A4-4E2F-BB67-1153555BFA98}" type="parTrans" cxnId="{59CE2BBE-9394-4D8A-A577-B1AFB36061EC}">
      <dgm:prSet/>
      <dgm:spPr/>
      <dgm:t>
        <a:bodyPr/>
        <a:lstStyle/>
        <a:p>
          <a:pPr algn="ctr"/>
          <a:endParaRPr lang="es-CL" sz="1150" b="0">
            <a:solidFill>
              <a:schemeClr val="tx1"/>
            </a:solidFill>
          </a:endParaRPr>
        </a:p>
      </dgm:t>
    </dgm:pt>
    <dgm:pt modelId="{70338CDF-2576-4DF9-9898-4A09AD8AB780}" type="sibTrans" cxnId="{59CE2BBE-9394-4D8A-A577-B1AFB36061EC}">
      <dgm:prSet/>
      <dgm:spPr/>
      <dgm:t>
        <a:bodyPr/>
        <a:lstStyle/>
        <a:p>
          <a:pPr algn="ctr"/>
          <a:endParaRPr lang="es-CL" sz="1150" b="0">
            <a:solidFill>
              <a:schemeClr val="tx1"/>
            </a:solidFill>
          </a:endParaRPr>
        </a:p>
      </dgm:t>
    </dgm:pt>
    <dgm:pt modelId="{4B1B9C70-35F5-4CB5-9AC4-A619B3F9BFB9}">
      <dgm:prSet phldrT="[Texto]" custT="1"/>
      <dgm:spPr/>
      <dgm:t>
        <a:bodyPr/>
        <a:lstStyle/>
        <a:p>
          <a:pPr algn="ctr"/>
          <a:r>
            <a:rPr lang="es-ES_tradnl" sz="1150" b="0" i="1"/>
            <a:t>Mapu kajfvdugugey</a:t>
          </a:r>
          <a:r>
            <a:rPr lang="es-ES_tradnl" sz="1150" b="0"/>
            <a:t>: La naturaleza es espiritual</a:t>
          </a:r>
          <a:endParaRPr lang="es-CL" sz="1150" b="0" dirty="0"/>
        </a:p>
      </dgm:t>
    </dgm:pt>
    <dgm:pt modelId="{FD4D5F72-7282-4EA4-9A74-220F5A78C654}" type="parTrans" cxnId="{01AF011C-D029-49C7-B46F-457BDEACA066}">
      <dgm:prSet/>
      <dgm:spPr/>
      <dgm:t>
        <a:bodyPr/>
        <a:lstStyle/>
        <a:p>
          <a:pPr algn="ctr"/>
          <a:endParaRPr lang="es-CL" sz="1150" b="0">
            <a:solidFill>
              <a:schemeClr val="tx1"/>
            </a:solidFill>
          </a:endParaRPr>
        </a:p>
      </dgm:t>
    </dgm:pt>
    <dgm:pt modelId="{1A914F24-D1EC-4B5A-A9E5-4DD410C4060F}" type="sibTrans" cxnId="{01AF011C-D029-49C7-B46F-457BDEACA066}">
      <dgm:prSet/>
      <dgm:spPr/>
      <dgm:t>
        <a:bodyPr/>
        <a:lstStyle/>
        <a:p>
          <a:pPr algn="ctr"/>
          <a:endParaRPr lang="es-CL" sz="1150" b="0">
            <a:solidFill>
              <a:schemeClr val="tx1"/>
            </a:solidFill>
          </a:endParaRPr>
        </a:p>
      </dgm:t>
    </dgm:pt>
    <dgm:pt modelId="{CC47A8FF-4D62-4A1B-AA71-1C86615BF76D}">
      <dgm:prSet phldrT="[Texto]" custT="1"/>
      <dgm:spPr/>
      <dgm:t>
        <a:bodyPr/>
        <a:lstStyle/>
        <a:p>
          <a:pPr algn="ctr"/>
          <a:r>
            <a:rPr lang="es-ES_tradnl" sz="1150" b="0" i="1"/>
            <a:t>Beliwvlvn ka Malvnvn ‘observar y experimentar </a:t>
          </a:r>
          <a:endParaRPr lang="es-CL" sz="1150" b="0" dirty="0"/>
        </a:p>
      </dgm:t>
    </dgm:pt>
    <dgm:pt modelId="{2D217E18-1600-47F5-9B5A-DC87038807F4}" type="parTrans" cxnId="{21EC0445-4255-4D7F-8327-12DFF93DB0D0}">
      <dgm:prSet/>
      <dgm:spPr/>
      <dgm:t>
        <a:bodyPr/>
        <a:lstStyle/>
        <a:p>
          <a:pPr algn="ctr"/>
          <a:endParaRPr lang="es-CL" sz="1150" b="0">
            <a:solidFill>
              <a:schemeClr val="tx1"/>
            </a:solidFill>
          </a:endParaRPr>
        </a:p>
      </dgm:t>
    </dgm:pt>
    <dgm:pt modelId="{6123BB78-C3A3-4606-9F7D-C0FE7991BB08}" type="sibTrans" cxnId="{21EC0445-4255-4D7F-8327-12DFF93DB0D0}">
      <dgm:prSet/>
      <dgm:spPr/>
      <dgm:t>
        <a:bodyPr/>
        <a:lstStyle/>
        <a:p>
          <a:pPr algn="ctr"/>
          <a:endParaRPr lang="es-CL" sz="1150" b="0">
            <a:solidFill>
              <a:schemeClr val="tx1"/>
            </a:solidFill>
          </a:endParaRPr>
        </a:p>
      </dgm:t>
    </dgm:pt>
    <dgm:pt modelId="{BFD23E58-B653-459D-8907-AFAC8C1AFF13}">
      <dgm:prSet phldrT="[Texto]" custT="1"/>
      <dgm:spPr/>
      <dgm:t>
        <a:bodyPr/>
        <a:lstStyle/>
        <a:p>
          <a:pPr algn="ctr"/>
          <a:r>
            <a:rPr lang="es-ES_tradnl" sz="1150" b="0" i="1"/>
            <a:t>Pelipuwvn: Resolver problemas</a:t>
          </a:r>
          <a:endParaRPr lang="es-CL" sz="1150" b="0" dirty="0"/>
        </a:p>
      </dgm:t>
    </dgm:pt>
    <dgm:pt modelId="{E0666DAE-8ED9-4695-9BB0-29EC461099EA}" type="parTrans" cxnId="{67597AB1-5BF3-4D14-93FC-D13C619E45FB}">
      <dgm:prSet/>
      <dgm:spPr/>
      <dgm:t>
        <a:bodyPr/>
        <a:lstStyle/>
        <a:p>
          <a:pPr algn="ctr"/>
          <a:endParaRPr lang="es-CL" sz="1150" b="0">
            <a:solidFill>
              <a:schemeClr val="tx1"/>
            </a:solidFill>
          </a:endParaRPr>
        </a:p>
      </dgm:t>
    </dgm:pt>
    <dgm:pt modelId="{9641AF7F-B436-4CBC-A14C-CEC7CD9D88D6}" type="sibTrans" cxnId="{67597AB1-5BF3-4D14-93FC-D13C619E45FB}">
      <dgm:prSet/>
      <dgm:spPr/>
      <dgm:t>
        <a:bodyPr/>
        <a:lstStyle/>
        <a:p>
          <a:pPr algn="ctr"/>
          <a:endParaRPr lang="es-CL" sz="1150" b="0">
            <a:solidFill>
              <a:schemeClr val="tx1"/>
            </a:solidFill>
          </a:endParaRPr>
        </a:p>
      </dgm:t>
    </dgm:pt>
    <dgm:pt modelId="{A549E1FF-B228-4892-98B9-1A2F3051BDBA}">
      <dgm:prSet custT="1"/>
      <dgm:spPr/>
      <dgm:t>
        <a:bodyPr/>
        <a:lstStyle/>
        <a:p>
          <a:pPr algn="ctr"/>
          <a:r>
            <a:rPr lang="es-ES_tradnl" sz="1150" b="0" i="1"/>
            <a:t>Inarumen: Darse cuenta y cambiar</a:t>
          </a:r>
          <a:endParaRPr lang="es-CL" sz="1150" b="0" dirty="0"/>
        </a:p>
      </dgm:t>
    </dgm:pt>
    <dgm:pt modelId="{1CB2BA3F-C939-4CD1-86DE-D7928A5A7246}" type="parTrans" cxnId="{4753AE04-94B6-4725-B497-6C779C5795F2}">
      <dgm:prSet/>
      <dgm:spPr/>
      <dgm:t>
        <a:bodyPr/>
        <a:lstStyle/>
        <a:p>
          <a:pPr algn="ctr"/>
          <a:endParaRPr lang="es-CL" sz="1150" b="0">
            <a:solidFill>
              <a:schemeClr val="tx1"/>
            </a:solidFill>
          </a:endParaRPr>
        </a:p>
      </dgm:t>
    </dgm:pt>
    <dgm:pt modelId="{86A006D8-8D4C-4E12-856A-1DA5F64C1D5A}" type="sibTrans" cxnId="{4753AE04-94B6-4725-B497-6C779C5795F2}">
      <dgm:prSet/>
      <dgm:spPr/>
      <dgm:t>
        <a:bodyPr/>
        <a:lstStyle/>
        <a:p>
          <a:pPr algn="ctr"/>
          <a:endParaRPr lang="es-CL" sz="1150" b="0">
            <a:solidFill>
              <a:schemeClr val="tx1"/>
            </a:solidFill>
          </a:endParaRPr>
        </a:p>
      </dgm:t>
    </dgm:pt>
    <dgm:pt modelId="{6794CAEB-E14E-48B6-A2DB-726B1E839AA9}">
      <dgm:prSet custT="1"/>
      <dgm:spPr/>
      <dgm:t>
        <a:bodyPr/>
        <a:lstStyle/>
        <a:p>
          <a:pPr algn="ctr"/>
          <a:r>
            <a:rPr lang="es-CL" sz="1150" b="0" i="1"/>
            <a:t>Zugun</a:t>
          </a:r>
          <a:r>
            <a:rPr lang="es-CL" sz="1150" b="0"/>
            <a:t>: la palabra</a:t>
          </a:r>
          <a:endParaRPr lang="es-CL" sz="1150" b="0" dirty="0"/>
        </a:p>
      </dgm:t>
    </dgm:pt>
    <dgm:pt modelId="{C560D970-AB83-4109-9C6D-8EB6964D6B12}" type="parTrans" cxnId="{36DC0D70-A619-45ED-B8BA-11A8ABF79317}">
      <dgm:prSet/>
      <dgm:spPr/>
      <dgm:t>
        <a:bodyPr/>
        <a:lstStyle/>
        <a:p>
          <a:pPr algn="ctr"/>
          <a:endParaRPr lang="es-CL" sz="1150" b="0">
            <a:solidFill>
              <a:schemeClr val="tx1"/>
            </a:solidFill>
          </a:endParaRPr>
        </a:p>
      </dgm:t>
    </dgm:pt>
    <dgm:pt modelId="{6F85B16C-86AE-48A5-9DEC-8E388D4BAE84}" type="sibTrans" cxnId="{36DC0D70-A619-45ED-B8BA-11A8ABF79317}">
      <dgm:prSet/>
      <dgm:spPr/>
      <dgm:t>
        <a:bodyPr/>
        <a:lstStyle/>
        <a:p>
          <a:pPr algn="ctr"/>
          <a:endParaRPr lang="es-CL" sz="1150" b="0">
            <a:solidFill>
              <a:schemeClr val="tx1"/>
            </a:solidFill>
          </a:endParaRPr>
        </a:p>
      </dgm:t>
    </dgm:pt>
    <dgm:pt modelId="{7F47FF50-9F53-4DA2-BBC8-9DF316194062}">
      <dgm:prSet custT="1"/>
      <dgm:spPr/>
      <dgm:t>
        <a:bodyPr/>
        <a:lstStyle/>
        <a:p>
          <a:pPr algn="ctr"/>
          <a:r>
            <a:rPr lang="es-CL" sz="1150" b="0" i="1"/>
            <a:t>Pewma</a:t>
          </a:r>
          <a:r>
            <a:rPr lang="es-CL" sz="1150" b="0"/>
            <a:t>: Los sueños</a:t>
          </a:r>
          <a:endParaRPr lang="es-CL" sz="1150" b="0" dirty="0"/>
        </a:p>
      </dgm:t>
    </dgm:pt>
    <dgm:pt modelId="{C029D678-8114-4931-B7F0-88B32CC0E27A}" type="parTrans" cxnId="{D433AFBF-DC7A-4E4C-9075-102C008BE947}">
      <dgm:prSet/>
      <dgm:spPr/>
      <dgm:t>
        <a:bodyPr/>
        <a:lstStyle/>
        <a:p>
          <a:pPr algn="ctr"/>
          <a:endParaRPr lang="es-CL" sz="1150" b="0">
            <a:solidFill>
              <a:schemeClr val="tx1"/>
            </a:solidFill>
          </a:endParaRPr>
        </a:p>
      </dgm:t>
    </dgm:pt>
    <dgm:pt modelId="{09068604-467E-4603-90BB-489ED53426D0}" type="sibTrans" cxnId="{D433AFBF-DC7A-4E4C-9075-102C008BE947}">
      <dgm:prSet/>
      <dgm:spPr/>
      <dgm:t>
        <a:bodyPr/>
        <a:lstStyle/>
        <a:p>
          <a:pPr algn="ctr"/>
          <a:endParaRPr lang="es-CL" sz="1150" b="0">
            <a:solidFill>
              <a:schemeClr val="tx1"/>
            </a:solidFill>
          </a:endParaRPr>
        </a:p>
      </dgm:t>
    </dgm:pt>
    <dgm:pt modelId="{A2290A0B-7847-4CEB-8D86-C8E32605A0DC}" type="pres">
      <dgm:prSet presAssocID="{EED31C91-9105-4A6D-9E69-AAC2A5F5361B}" presName="composite" presStyleCnt="0">
        <dgm:presLayoutVars>
          <dgm:chMax val="1"/>
          <dgm:dir/>
          <dgm:resizeHandles val="exact"/>
        </dgm:presLayoutVars>
      </dgm:prSet>
      <dgm:spPr/>
      <dgm:t>
        <a:bodyPr/>
        <a:lstStyle/>
        <a:p>
          <a:endParaRPr lang="es-ES"/>
        </a:p>
      </dgm:t>
    </dgm:pt>
    <dgm:pt modelId="{B44F5AB6-02FB-4B1A-91A8-2D53A42EDE26}" type="pres">
      <dgm:prSet presAssocID="{EED31C91-9105-4A6D-9E69-AAC2A5F5361B}" presName="radial" presStyleCnt="0">
        <dgm:presLayoutVars>
          <dgm:animLvl val="ctr"/>
        </dgm:presLayoutVars>
      </dgm:prSet>
      <dgm:spPr/>
    </dgm:pt>
    <dgm:pt modelId="{B974BF59-DB4D-49A0-8AB5-3E67BC694571}" type="pres">
      <dgm:prSet presAssocID="{6EE1049F-B186-4174-AE1B-E4174AF902BC}" presName="centerShape" presStyleLbl="vennNode1" presStyleIdx="0" presStyleCnt="10"/>
      <dgm:spPr/>
      <dgm:t>
        <a:bodyPr/>
        <a:lstStyle/>
        <a:p>
          <a:endParaRPr lang="es-ES"/>
        </a:p>
      </dgm:t>
    </dgm:pt>
    <dgm:pt modelId="{2E2EE78D-9D95-4176-850B-6532064D8C80}" type="pres">
      <dgm:prSet presAssocID="{3A417537-4522-43C6-91F2-21F382419B21}" presName="node" presStyleLbl="vennNode1" presStyleIdx="1" presStyleCnt="10">
        <dgm:presLayoutVars>
          <dgm:bulletEnabled val="1"/>
        </dgm:presLayoutVars>
      </dgm:prSet>
      <dgm:spPr/>
      <dgm:t>
        <a:bodyPr/>
        <a:lstStyle/>
        <a:p>
          <a:endParaRPr lang="es-ES"/>
        </a:p>
      </dgm:t>
    </dgm:pt>
    <dgm:pt modelId="{F1CDA15D-FDDB-4FF9-9547-2C965722FC6B}" type="pres">
      <dgm:prSet presAssocID="{6AF9DE8A-901D-4740-9873-9E1A04698880}" presName="node" presStyleLbl="vennNode1" presStyleIdx="2" presStyleCnt="10">
        <dgm:presLayoutVars>
          <dgm:bulletEnabled val="1"/>
        </dgm:presLayoutVars>
      </dgm:prSet>
      <dgm:spPr/>
      <dgm:t>
        <a:bodyPr/>
        <a:lstStyle/>
        <a:p>
          <a:endParaRPr lang="es-ES"/>
        </a:p>
      </dgm:t>
    </dgm:pt>
    <dgm:pt modelId="{24864796-AF6E-421B-9340-4FCEBBCEBB6C}" type="pres">
      <dgm:prSet presAssocID="{69579313-E05E-45BB-B561-4049ACE0DAFF}" presName="node" presStyleLbl="vennNode1" presStyleIdx="3" presStyleCnt="10">
        <dgm:presLayoutVars>
          <dgm:bulletEnabled val="1"/>
        </dgm:presLayoutVars>
      </dgm:prSet>
      <dgm:spPr/>
      <dgm:t>
        <a:bodyPr/>
        <a:lstStyle/>
        <a:p>
          <a:endParaRPr lang="es-ES"/>
        </a:p>
      </dgm:t>
    </dgm:pt>
    <dgm:pt modelId="{FD292C3B-5FBE-4EFE-8184-1E12F017133C}" type="pres">
      <dgm:prSet presAssocID="{4B1B9C70-35F5-4CB5-9AC4-A619B3F9BFB9}" presName="node" presStyleLbl="vennNode1" presStyleIdx="4" presStyleCnt="10">
        <dgm:presLayoutVars>
          <dgm:bulletEnabled val="1"/>
        </dgm:presLayoutVars>
      </dgm:prSet>
      <dgm:spPr/>
      <dgm:t>
        <a:bodyPr/>
        <a:lstStyle/>
        <a:p>
          <a:endParaRPr lang="es-ES"/>
        </a:p>
      </dgm:t>
    </dgm:pt>
    <dgm:pt modelId="{DD884C4C-B256-444C-AF4B-8D53A55897CC}" type="pres">
      <dgm:prSet presAssocID="{CC47A8FF-4D62-4A1B-AA71-1C86615BF76D}" presName="node" presStyleLbl="vennNode1" presStyleIdx="5" presStyleCnt="10" custRadScaleRad="101743" custRadScaleInc="-497">
        <dgm:presLayoutVars>
          <dgm:bulletEnabled val="1"/>
        </dgm:presLayoutVars>
      </dgm:prSet>
      <dgm:spPr/>
      <dgm:t>
        <a:bodyPr/>
        <a:lstStyle/>
        <a:p>
          <a:endParaRPr lang="es-ES"/>
        </a:p>
      </dgm:t>
    </dgm:pt>
    <dgm:pt modelId="{1AF73760-9B0A-4ADB-A2EB-228227F094EB}" type="pres">
      <dgm:prSet presAssocID="{BFD23E58-B653-459D-8907-AFAC8C1AFF13}" presName="node" presStyleLbl="vennNode1" presStyleIdx="6" presStyleCnt="10">
        <dgm:presLayoutVars>
          <dgm:bulletEnabled val="1"/>
        </dgm:presLayoutVars>
      </dgm:prSet>
      <dgm:spPr/>
      <dgm:t>
        <a:bodyPr/>
        <a:lstStyle/>
        <a:p>
          <a:endParaRPr lang="es-ES"/>
        </a:p>
      </dgm:t>
    </dgm:pt>
    <dgm:pt modelId="{06373E48-BF02-4913-9CFF-30D81AAC8D23}" type="pres">
      <dgm:prSet presAssocID="{A549E1FF-B228-4892-98B9-1A2F3051BDBA}" presName="node" presStyleLbl="vennNode1" presStyleIdx="7" presStyleCnt="10">
        <dgm:presLayoutVars>
          <dgm:bulletEnabled val="1"/>
        </dgm:presLayoutVars>
      </dgm:prSet>
      <dgm:spPr/>
      <dgm:t>
        <a:bodyPr/>
        <a:lstStyle/>
        <a:p>
          <a:endParaRPr lang="es-ES"/>
        </a:p>
      </dgm:t>
    </dgm:pt>
    <dgm:pt modelId="{27E14570-8599-4E51-B547-64F9272A2E88}" type="pres">
      <dgm:prSet presAssocID="{6794CAEB-E14E-48B6-A2DB-726B1E839AA9}" presName="node" presStyleLbl="vennNode1" presStyleIdx="8" presStyleCnt="10">
        <dgm:presLayoutVars>
          <dgm:bulletEnabled val="1"/>
        </dgm:presLayoutVars>
      </dgm:prSet>
      <dgm:spPr/>
      <dgm:t>
        <a:bodyPr/>
        <a:lstStyle/>
        <a:p>
          <a:endParaRPr lang="es-ES"/>
        </a:p>
      </dgm:t>
    </dgm:pt>
    <dgm:pt modelId="{05D9FDF0-9776-4C3E-9CE4-AACAAA78A644}" type="pres">
      <dgm:prSet presAssocID="{7F47FF50-9F53-4DA2-BBC8-9DF316194062}" presName="node" presStyleLbl="vennNode1" presStyleIdx="9" presStyleCnt="10">
        <dgm:presLayoutVars>
          <dgm:bulletEnabled val="1"/>
        </dgm:presLayoutVars>
      </dgm:prSet>
      <dgm:spPr/>
      <dgm:t>
        <a:bodyPr/>
        <a:lstStyle/>
        <a:p>
          <a:endParaRPr lang="es-ES"/>
        </a:p>
      </dgm:t>
    </dgm:pt>
  </dgm:ptLst>
  <dgm:cxnLst>
    <dgm:cxn modelId="{59CE2BBE-9394-4D8A-A577-B1AFB36061EC}" srcId="{6EE1049F-B186-4174-AE1B-E4174AF902BC}" destId="{69579313-E05E-45BB-B561-4049ACE0DAFF}" srcOrd="2" destOrd="0" parTransId="{775CBD15-04A4-4E2F-BB67-1153555BFA98}" sibTransId="{70338CDF-2576-4DF9-9898-4A09AD8AB780}"/>
    <dgm:cxn modelId="{F96EFCD7-614C-6643-AC29-0FEC70CDBF85}" type="presOf" srcId="{6794CAEB-E14E-48B6-A2DB-726B1E839AA9}" destId="{27E14570-8599-4E51-B547-64F9272A2E88}" srcOrd="0" destOrd="0" presId="urn:microsoft.com/office/officeart/2005/8/layout/radial3"/>
    <dgm:cxn modelId="{E7B36F74-69BE-064F-B698-FE02018BD69C}" type="presOf" srcId="{69579313-E05E-45BB-B561-4049ACE0DAFF}" destId="{24864796-AF6E-421B-9340-4FCEBBCEBB6C}" srcOrd="0" destOrd="0" presId="urn:microsoft.com/office/officeart/2005/8/layout/radial3"/>
    <dgm:cxn modelId="{21EC0445-4255-4D7F-8327-12DFF93DB0D0}" srcId="{6EE1049F-B186-4174-AE1B-E4174AF902BC}" destId="{CC47A8FF-4D62-4A1B-AA71-1C86615BF76D}" srcOrd="4" destOrd="0" parTransId="{2D217E18-1600-47F5-9B5A-DC87038807F4}" sibTransId="{6123BB78-C3A3-4606-9F7D-C0FE7991BB08}"/>
    <dgm:cxn modelId="{292AEA52-866C-4396-9212-991D0942C3DA}" srcId="{6EE1049F-B186-4174-AE1B-E4174AF902BC}" destId="{6AF9DE8A-901D-4740-9873-9E1A04698880}" srcOrd="1" destOrd="0" parTransId="{4B13FB1B-CAF8-4377-A0C5-E6ED278296FE}" sibTransId="{1E759303-851A-4DC0-A0D7-F1B2C683D983}"/>
    <dgm:cxn modelId="{CCBF4B56-495B-3D43-B643-242B4A6C9B46}" type="presOf" srcId="{EED31C91-9105-4A6D-9E69-AAC2A5F5361B}" destId="{A2290A0B-7847-4CEB-8D86-C8E32605A0DC}" srcOrd="0" destOrd="0" presId="urn:microsoft.com/office/officeart/2005/8/layout/radial3"/>
    <dgm:cxn modelId="{4F1516DD-A23E-AB4B-942D-F41A0415033D}" type="presOf" srcId="{BFD23E58-B653-459D-8907-AFAC8C1AFF13}" destId="{1AF73760-9B0A-4ADB-A2EB-228227F094EB}" srcOrd="0" destOrd="0" presId="urn:microsoft.com/office/officeart/2005/8/layout/radial3"/>
    <dgm:cxn modelId="{36DC0D70-A619-45ED-B8BA-11A8ABF79317}" srcId="{6EE1049F-B186-4174-AE1B-E4174AF902BC}" destId="{6794CAEB-E14E-48B6-A2DB-726B1E839AA9}" srcOrd="7" destOrd="0" parTransId="{C560D970-AB83-4109-9C6D-8EB6964D6B12}" sibTransId="{6F85B16C-86AE-48A5-9DEC-8E388D4BAE84}"/>
    <dgm:cxn modelId="{4753AE04-94B6-4725-B497-6C779C5795F2}" srcId="{6EE1049F-B186-4174-AE1B-E4174AF902BC}" destId="{A549E1FF-B228-4892-98B9-1A2F3051BDBA}" srcOrd="6" destOrd="0" parTransId="{1CB2BA3F-C939-4CD1-86DE-D7928A5A7246}" sibTransId="{86A006D8-8D4C-4E12-856A-1DA5F64C1D5A}"/>
    <dgm:cxn modelId="{B9419550-FCB8-FC46-A3C6-F60C6C9142CB}" type="presOf" srcId="{6AF9DE8A-901D-4740-9873-9E1A04698880}" destId="{F1CDA15D-FDDB-4FF9-9547-2C965722FC6B}" srcOrd="0" destOrd="0" presId="urn:microsoft.com/office/officeart/2005/8/layout/radial3"/>
    <dgm:cxn modelId="{67597AB1-5BF3-4D14-93FC-D13C619E45FB}" srcId="{6EE1049F-B186-4174-AE1B-E4174AF902BC}" destId="{BFD23E58-B653-459D-8907-AFAC8C1AFF13}" srcOrd="5" destOrd="0" parTransId="{E0666DAE-8ED9-4695-9BB0-29EC461099EA}" sibTransId="{9641AF7F-B436-4CBC-A14C-CEC7CD9D88D6}"/>
    <dgm:cxn modelId="{D433AFBF-DC7A-4E4C-9075-102C008BE947}" srcId="{6EE1049F-B186-4174-AE1B-E4174AF902BC}" destId="{7F47FF50-9F53-4DA2-BBC8-9DF316194062}" srcOrd="8" destOrd="0" parTransId="{C029D678-8114-4931-B7F0-88B32CC0E27A}" sibTransId="{09068604-467E-4603-90BB-489ED53426D0}"/>
    <dgm:cxn modelId="{AEBA6B73-9587-914B-BB85-19FB3B7BE2B2}" type="presOf" srcId="{4B1B9C70-35F5-4CB5-9AC4-A619B3F9BFB9}" destId="{FD292C3B-5FBE-4EFE-8184-1E12F017133C}" srcOrd="0" destOrd="0" presId="urn:microsoft.com/office/officeart/2005/8/layout/radial3"/>
    <dgm:cxn modelId="{01AF011C-D029-49C7-B46F-457BDEACA066}" srcId="{6EE1049F-B186-4174-AE1B-E4174AF902BC}" destId="{4B1B9C70-35F5-4CB5-9AC4-A619B3F9BFB9}" srcOrd="3" destOrd="0" parTransId="{FD4D5F72-7282-4EA4-9A74-220F5A78C654}" sibTransId="{1A914F24-D1EC-4B5A-A9E5-4DD410C4060F}"/>
    <dgm:cxn modelId="{BE663F99-6268-2441-9C90-76B373DA8486}" type="presOf" srcId="{CC47A8FF-4D62-4A1B-AA71-1C86615BF76D}" destId="{DD884C4C-B256-444C-AF4B-8D53A55897CC}" srcOrd="0" destOrd="0" presId="urn:microsoft.com/office/officeart/2005/8/layout/radial3"/>
    <dgm:cxn modelId="{44D1C32F-6FCE-0249-8F58-F5662945AB10}" type="presOf" srcId="{3A417537-4522-43C6-91F2-21F382419B21}" destId="{2E2EE78D-9D95-4176-850B-6532064D8C80}" srcOrd="0" destOrd="0" presId="urn:microsoft.com/office/officeart/2005/8/layout/radial3"/>
    <dgm:cxn modelId="{71DFF66D-D3F1-054A-8613-EF3C9E4F9DE5}" type="presOf" srcId="{7F47FF50-9F53-4DA2-BBC8-9DF316194062}" destId="{05D9FDF0-9776-4C3E-9CE4-AACAAA78A644}" srcOrd="0" destOrd="0" presId="urn:microsoft.com/office/officeart/2005/8/layout/radial3"/>
    <dgm:cxn modelId="{D6CE8470-943F-C746-8E75-1CC99CC3CA6F}" type="presOf" srcId="{6EE1049F-B186-4174-AE1B-E4174AF902BC}" destId="{B974BF59-DB4D-49A0-8AB5-3E67BC694571}" srcOrd="0" destOrd="0" presId="urn:microsoft.com/office/officeart/2005/8/layout/radial3"/>
    <dgm:cxn modelId="{800EAFEC-C599-6247-9BEC-67FDF0DAE84D}" type="presOf" srcId="{A549E1FF-B228-4892-98B9-1A2F3051BDBA}" destId="{06373E48-BF02-4913-9CFF-30D81AAC8D23}" srcOrd="0" destOrd="0" presId="urn:microsoft.com/office/officeart/2005/8/layout/radial3"/>
    <dgm:cxn modelId="{9ADD776C-7688-4196-A55F-7327B3796114}" srcId="{EED31C91-9105-4A6D-9E69-AAC2A5F5361B}" destId="{6EE1049F-B186-4174-AE1B-E4174AF902BC}" srcOrd="0" destOrd="0" parTransId="{7D90DFAF-4B4A-4CBC-9EBC-E42F35B7DDCB}" sibTransId="{C9681BE4-295A-4806-B771-DB1BA0CCF265}"/>
    <dgm:cxn modelId="{062949C8-8C89-499E-A6BA-713F8E6F31ED}" srcId="{6EE1049F-B186-4174-AE1B-E4174AF902BC}" destId="{3A417537-4522-43C6-91F2-21F382419B21}" srcOrd="0" destOrd="0" parTransId="{D1AEB5CC-4DE9-44CB-84EC-A50B3F7F4EF9}" sibTransId="{2975C37A-D396-434E-8D36-3B302B77171D}"/>
    <dgm:cxn modelId="{92E1BD70-EBFC-CB46-BD89-11D4CFFCE071}" type="presParOf" srcId="{A2290A0B-7847-4CEB-8D86-C8E32605A0DC}" destId="{B44F5AB6-02FB-4B1A-91A8-2D53A42EDE26}" srcOrd="0" destOrd="0" presId="urn:microsoft.com/office/officeart/2005/8/layout/radial3"/>
    <dgm:cxn modelId="{1DD5539B-E663-514D-A618-C848682296C8}" type="presParOf" srcId="{B44F5AB6-02FB-4B1A-91A8-2D53A42EDE26}" destId="{B974BF59-DB4D-49A0-8AB5-3E67BC694571}" srcOrd="0" destOrd="0" presId="urn:microsoft.com/office/officeart/2005/8/layout/radial3"/>
    <dgm:cxn modelId="{38868964-2BF3-794C-8E29-8E0EEEDA2FAF}" type="presParOf" srcId="{B44F5AB6-02FB-4B1A-91A8-2D53A42EDE26}" destId="{2E2EE78D-9D95-4176-850B-6532064D8C80}" srcOrd="1" destOrd="0" presId="urn:microsoft.com/office/officeart/2005/8/layout/radial3"/>
    <dgm:cxn modelId="{E04A0776-2956-9A43-9FEE-7786BC11681F}" type="presParOf" srcId="{B44F5AB6-02FB-4B1A-91A8-2D53A42EDE26}" destId="{F1CDA15D-FDDB-4FF9-9547-2C965722FC6B}" srcOrd="2" destOrd="0" presId="urn:microsoft.com/office/officeart/2005/8/layout/radial3"/>
    <dgm:cxn modelId="{7064271D-EF7B-DA45-BEF2-5F0F3F1781E8}" type="presParOf" srcId="{B44F5AB6-02FB-4B1A-91A8-2D53A42EDE26}" destId="{24864796-AF6E-421B-9340-4FCEBBCEBB6C}" srcOrd="3" destOrd="0" presId="urn:microsoft.com/office/officeart/2005/8/layout/radial3"/>
    <dgm:cxn modelId="{2F8B8DC7-182B-574F-B972-352265B990F5}" type="presParOf" srcId="{B44F5AB6-02FB-4B1A-91A8-2D53A42EDE26}" destId="{FD292C3B-5FBE-4EFE-8184-1E12F017133C}" srcOrd="4" destOrd="0" presId="urn:microsoft.com/office/officeart/2005/8/layout/radial3"/>
    <dgm:cxn modelId="{B0AD57BE-8337-7847-80CA-6B1A92B2E267}" type="presParOf" srcId="{B44F5AB6-02FB-4B1A-91A8-2D53A42EDE26}" destId="{DD884C4C-B256-444C-AF4B-8D53A55897CC}" srcOrd="5" destOrd="0" presId="urn:microsoft.com/office/officeart/2005/8/layout/radial3"/>
    <dgm:cxn modelId="{0CF61ACB-BD36-A140-BC5A-8F7B5E11FE78}" type="presParOf" srcId="{B44F5AB6-02FB-4B1A-91A8-2D53A42EDE26}" destId="{1AF73760-9B0A-4ADB-A2EB-228227F094EB}" srcOrd="6" destOrd="0" presId="urn:microsoft.com/office/officeart/2005/8/layout/radial3"/>
    <dgm:cxn modelId="{D9F55BA5-088E-B34B-99BF-AFEEEEBC3B4F}" type="presParOf" srcId="{B44F5AB6-02FB-4B1A-91A8-2D53A42EDE26}" destId="{06373E48-BF02-4913-9CFF-30D81AAC8D23}" srcOrd="7" destOrd="0" presId="urn:microsoft.com/office/officeart/2005/8/layout/radial3"/>
    <dgm:cxn modelId="{CE5D15A1-6D81-2547-8151-7AE437CEFCFE}" type="presParOf" srcId="{B44F5AB6-02FB-4B1A-91A8-2D53A42EDE26}" destId="{27E14570-8599-4E51-B547-64F9272A2E88}" srcOrd="8" destOrd="0" presId="urn:microsoft.com/office/officeart/2005/8/layout/radial3"/>
    <dgm:cxn modelId="{465202CA-BE94-1543-9A12-081F660D0CC4}" type="presParOf" srcId="{B44F5AB6-02FB-4B1A-91A8-2D53A42EDE26}" destId="{05D9FDF0-9776-4C3E-9CE4-AACAAA78A644}" srcOrd="9"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B45E24-E8A4-40FC-93A4-0AB99C75872C}" type="doc">
      <dgm:prSet loTypeId="urn:microsoft.com/office/officeart/2005/8/layout/cycle7" loCatId="cycle" qsTypeId="urn:microsoft.com/office/officeart/2005/8/quickstyle/simple1" qsCatId="simple" csTypeId="urn:microsoft.com/office/officeart/2005/8/colors/accent0_3" csCatId="mainScheme" phldr="1"/>
      <dgm:spPr/>
      <dgm:t>
        <a:bodyPr/>
        <a:lstStyle/>
        <a:p>
          <a:endParaRPr lang="es-CL"/>
        </a:p>
      </dgm:t>
    </dgm:pt>
    <dgm:pt modelId="{8EAE084C-5A49-4A10-BC59-ECCFBDE162F4}">
      <dgm:prSet phldrT="[Texto]"/>
      <dgm:spPr/>
      <dgm:t>
        <a:bodyPr/>
        <a:lstStyle/>
        <a:p>
          <a:r>
            <a:rPr lang="es-CL" dirty="0"/>
            <a:t>AZ MAPU</a:t>
          </a:r>
        </a:p>
        <a:p>
          <a:r>
            <a:rPr lang="es-CL" dirty="0"/>
            <a:t>(Reglas sociales, valóricas y espirituales presentes) </a:t>
          </a:r>
        </a:p>
      </dgm:t>
    </dgm:pt>
    <dgm:pt modelId="{F0E72551-0742-4C47-A5E2-FE3560E67214}" type="parTrans" cxnId="{7EC62565-F0E2-4E78-8BF9-D6AD7D5EF575}">
      <dgm:prSet/>
      <dgm:spPr/>
      <dgm:t>
        <a:bodyPr/>
        <a:lstStyle/>
        <a:p>
          <a:endParaRPr lang="es-CL"/>
        </a:p>
      </dgm:t>
    </dgm:pt>
    <dgm:pt modelId="{C327C2F3-DF0D-400C-8C20-C40D96E687C9}" type="sibTrans" cxnId="{7EC62565-F0E2-4E78-8BF9-D6AD7D5EF575}">
      <dgm:prSet/>
      <dgm:spPr/>
      <dgm:t>
        <a:bodyPr/>
        <a:lstStyle/>
        <a:p>
          <a:endParaRPr lang="es-CL"/>
        </a:p>
      </dgm:t>
    </dgm:pt>
    <dgm:pt modelId="{05778CB0-A5B7-423A-8683-C069B8B85B05}">
      <dgm:prSet phldrT="[Texto]"/>
      <dgm:spPr/>
      <dgm:t>
        <a:bodyPr/>
        <a:lstStyle/>
        <a:p>
          <a:r>
            <a:rPr lang="es-CL" dirty="0"/>
            <a:t>NOR MOGEN</a:t>
          </a:r>
        </a:p>
        <a:p>
          <a:r>
            <a:rPr lang="es-CL" dirty="0"/>
            <a:t>(Reglas de comportamiento con la naturaleza, con la comunidad y entre personas) </a:t>
          </a:r>
        </a:p>
      </dgm:t>
    </dgm:pt>
    <dgm:pt modelId="{7B51FFAF-BFDD-4BEE-8C97-3E7B94C05CCF}" type="parTrans" cxnId="{5E56214D-E8B9-4F71-9AD0-4C86FBBB5BAC}">
      <dgm:prSet/>
      <dgm:spPr/>
      <dgm:t>
        <a:bodyPr/>
        <a:lstStyle/>
        <a:p>
          <a:endParaRPr lang="es-CL"/>
        </a:p>
      </dgm:t>
    </dgm:pt>
    <dgm:pt modelId="{E251BC46-6415-42EB-BC35-18C1FD57D80D}" type="sibTrans" cxnId="{5E56214D-E8B9-4F71-9AD0-4C86FBBB5BAC}">
      <dgm:prSet/>
      <dgm:spPr/>
      <dgm:t>
        <a:bodyPr/>
        <a:lstStyle/>
        <a:p>
          <a:endParaRPr lang="es-CL"/>
        </a:p>
      </dgm:t>
    </dgm:pt>
    <dgm:pt modelId="{D934FC04-AA49-4526-8859-04534471DDAA}">
      <dgm:prSet phldrT="[Texto]"/>
      <dgm:spPr/>
      <dgm:t>
        <a:bodyPr/>
        <a:lstStyle/>
        <a:p>
          <a:r>
            <a:rPr lang="es-CL" dirty="0"/>
            <a:t>AZ MOGEN</a:t>
          </a:r>
        </a:p>
        <a:p>
          <a:r>
            <a:rPr lang="es-CL" dirty="0"/>
            <a:t>(Significados y formas de las prácticas de la cultura)</a:t>
          </a:r>
        </a:p>
      </dgm:t>
    </dgm:pt>
    <dgm:pt modelId="{89D681D0-C1A0-4884-B27F-ED3E4CCA2817}" type="parTrans" cxnId="{CDFC614A-E7BE-4C0C-BB36-55938417A918}">
      <dgm:prSet/>
      <dgm:spPr/>
      <dgm:t>
        <a:bodyPr/>
        <a:lstStyle/>
        <a:p>
          <a:endParaRPr lang="es-CL"/>
        </a:p>
      </dgm:t>
    </dgm:pt>
    <dgm:pt modelId="{6D91B7B3-B5AB-415E-A7B6-72B6D248D377}" type="sibTrans" cxnId="{CDFC614A-E7BE-4C0C-BB36-55938417A918}">
      <dgm:prSet/>
      <dgm:spPr/>
      <dgm:t>
        <a:bodyPr/>
        <a:lstStyle/>
        <a:p>
          <a:endParaRPr lang="es-CL"/>
        </a:p>
      </dgm:t>
    </dgm:pt>
    <dgm:pt modelId="{733AE2B5-9F81-428B-986E-7870AD2B2D4D}" type="pres">
      <dgm:prSet presAssocID="{93B45E24-E8A4-40FC-93A4-0AB99C75872C}" presName="Name0" presStyleCnt="0">
        <dgm:presLayoutVars>
          <dgm:dir/>
          <dgm:resizeHandles val="exact"/>
        </dgm:presLayoutVars>
      </dgm:prSet>
      <dgm:spPr/>
      <dgm:t>
        <a:bodyPr/>
        <a:lstStyle/>
        <a:p>
          <a:endParaRPr lang="es-ES"/>
        </a:p>
      </dgm:t>
    </dgm:pt>
    <dgm:pt modelId="{21E33FE0-BBEC-4AB4-BD18-076A7E4DB4C3}" type="pres">
      <dgm:prSet presAssocID="{8EAE084C-5A49-4A10-BC59-ECCFBDE162F4}" presName="node" presStyleLbl="node1" presStyleIdx="0" presStyleCnt="3">
        <dgm:presLayoutVars>
          <dgm:bulletEnabled val="1"/>
        </dgm:presLayoutVars>
      </dgm:prSet>
      <dgm:spPr/>
      <dgm:t>
        <a:bodyPr/>
        <a:lstStyle/>
        <a:p>
          <a:endParaRPr lang="es-ES"/>
        </a:p>
      </dgm:t>
    </dgm:pt>
    <dgm:pt modelId="{71262BA6-B3DE-4401-AE91-87F10D6C79DF}" type="pres">
      <dgm:prSet presAssocID="{C327C2F3-DF0D-400C-8C20-C40D96E687C9}" presName="sibTrans" presStyleLbl="sibTrans2D1" presStyleIdx="0" presStyleCnt="3"/>
      <dgm:spPr/>
      <dgm:t>
        <a:bodyPr/>
        <a:lstStyle/>
        <a:p>
          <a:endParaRPr lang="es-ES"/>
        </a:p>
      </dgm:t>
    </dgm:pt>
    <dgm:pt modelId="{B1542556-4C90-463B-BBAF-96E5392F9C76}" type="pres">
      <dgm:prSet presAssocID="{C327C2F3-DF0D-400C-8C20-C40D96E687C9}" presName="connectorText" presStyleLbl="sibTrans2D1" presStyleIdx="0" presStyleCnt="3"/>
      <dgm:spPr/>
      <dgm:t>
        <a:bodyPr/>
        <a:lstStyle/>
        <a:p>
          <a:endParaRPr lang="es-ES"/>
        </a:p>
      </dgm:t>
    </dgm:pt>
    <dgm:pt modelId="{6B18E9EC-FF23-438B-8849-B4C29F19CF15}" type="pres">
      <dgm:prSet presAssocID="{05778CB0-A5B7-423A-8683-C069B8B85B05}" presName="node" presStyleLbl="node1" presStyleIdx="1" presStyleCnt="3" custRadScaleRad="95977" custRadScaleInc="-15997">
        <dgm:presLayoutVars>
          <dgm:bulletEnabled val="1"/>
        </dgm:presLayoutVars>
      </dgm:prSet>
      <dgm:spPr/>
      <dgm:t>
        <a:bodyPr/>
        <a:lstStyle/>
        <a:p>
          <a:endParaRPr lang="es-ES"/>
        </a:p>
      </dgm:t>
    </dgm:pt>
    <dgm:pt modelId="{C869DAA5-E03F-4CB1-8011-3F2E919C6F36}" type="pres">
      <dgm:prSet presAssocID="{E251BC46-6415-42EB-BC35-18C1FD57D80D}" presName="sibTrans" presStyleLbl="sibTrans2D1" presStyleIdx="1" presStyleCnt="3"/>
      <dgm:spPr/>
      <dgm:t>
        <a:bodyPr/>
        <a:lstStyle/>
        <a:p>
          <a:endParaRPr lang="es-ES"/>
        </a:p>
      </dgm:t>
    </dgm:pt>
    <dgm:pt modelId="{5DD5032B-3641-46D4-B8C3-5117FAB9028A}" type="pres">
      <dgm:prSet presAssocID="{E251BC46-6415-42EB-BC35-18C1FD57D80D}" presName="connectorText" presStyleLbl="sibTrans2D1" presStyleIdx="1" presStyleCnt="3"/>
      <dgm:spPr/>
      <dgm:t>
        <a:bodyPr/>
        <a:lstStyle/>
        <a:p>
          <a:endParaRPr lang="es-ES"/>
        </a:p>
      </dgm:t>
    </dgm:pt>
    <dgm:pt modelId="{FABE6A47-EA36-460F-BCBD-3407423857CA}" type="pres">
      <dgm:prSet presAssocID="{D934FC04-AA49-4526-8859-04534471DDAA}" presName="node" presStyleLbl="node1" presStyleIdx="2" presStyleCnt="3" custRadScaleRad="91917" custRadScaleInc="16034">
        <dgm:presLayoutVars>
          <dgm:bulletEnabled val="1"/>
        </dgm:presLayoutVars>
      </dgm:prSet>
      <dgm:spPr/>
      <dgm:t>
        <a:bodyPr/>
        <a:lstStyle/>
        <a:p>
          <a:endParaRPr lang="es-ES"/>
        </a:p>
      </dgm:t>
    </dgm:pt>
    <dgm:pt modelId="{8014157E-9B38-4C55-9AA6-D0FE3686F44F}" type="pres">
      <dgm:prSet presAssocID="{6D91B7B3-B5AB-415E-A7B6-72B6D248D377}" presName="sibTrans" presStyleLbl="sibTrans2D1" presStyleIdx="2" presStyleCnt="3"/>
      <dgm:spPr/>
      <dgm:t>
        <a:bodyPr/>
        <a:lstStyle/>
        <a:p>
          <a:endParaRPr lang="es-ES"/>
        </a:p>
      </dgm:t>
    </dgm:pt>
    <dgm:pt modelId="{8A8CC938-DEC1-4A0A-9DB4-29626A177643}" type="pres">
      <dgm:prSet presAssocID="{6D91B7B3-B5AB-415E-A7B6-72B6D248D377}" presName="connectorText" presStyleLbl="sibTrans2D1" presStyleIdx="2" presStyleCnt="3"/>
      <dgm:spPr/>
      <dgm:t>
        <a:bodyPr/>
        <a:lstStyle/>
        <a:p>
          <a:endParaRPr lang="es-ES"/>
        </a:p>
      </dgm:t>
    </dgm:pt>
  </dgm:ptLst>
  <dgm:cxnLst>
    <dgm:cxn modelId="{58EA2282-7486-4CB9-91AC-38356606C00B}" type="presOf" srcId="{93B45E24-E8A4-40FC-93A4-0AB99C75872C}" destId="{733AE2B5-9F81-428B-986E-7870AD2B2D4D}" srcOrd="0" destOrd="0" presId="urn:microsoft.com/office/officeart/2005/8/layout/cycle7"/>
    <dgm:cxn modelId="{C1DAC491-8944-470B-9668-2107F1778128}" type="presOf" srcId="{E251BC46-6415-42EB-BC35-18C1FD57D80D}" destId="{5DD5032B-3641-46D4-B8C3-5117FAB9028A}" srcOrd="1" destOrd="0" presId="urn:microsoft.com/office/officeart/2005/8/layout/cycle7"/>
    <dgm:cxn modelId="{6496733A-C29A-4B31-BCD3-FE9CB92D1168}" type="presOf" srcId="{8EAE084C-5A49-4A10-BC59-ECCFBDE162F4}" destId="{21E33FE0-BBEC-4AB4-BD18-076A7E4DB4C3}" srcOrd="0" destOrd="0" presId="urn:microsoft.com/office/officeart/2005/8/layout/cycle7"/>
    <dgm:cxn modelId="{CDFC614A-E7BE-4C0C-BB36-55938417A918}" srcId="{93B45E24-E8A4-40FC-93A4-0AB99C75872C}" destId="{D934FC04-AA49-4526-8859-04534471DDAA}" srcOrd="2" destOrd="0" parTransId="{89D681D0-C1A0-4884-B27F-ED3E4CCA2817}" sibTransId="{6D91B7B3-B5AB-415E-A7B6-72B6D248D377}"/>
    <dgm:cxn modelId="{7D6BF9CB-BA81-421B-8D5E-B56D3CF30EE3}" type="presOf" srcId="{D934FC04-AA49-4526-8859-04534471DDAA}" destId="{FABE6A47-EA36-460F-BCBD-3407423857CA}" srcOrd="0" destOrd="0" presId="urn:microsoft.com/office/officeart/2005/8/layout/cycle7"/>
    <dgm:cxn modelId="{D4AC649A-3784-4FAF-871A-63459A9B20A4}" type="presOf" srcId="{6D91B7B3-B5AB-415E-A7B6-72B6D248D377}" destId="{8014157E-9B38-4C55-9AA6-D0FE3686F44F}" srcOrd="0" destOrd="0" presId="urn:microsoft.com/office/officeart/2005/8/layout/cycle7"/>
    <dgm:cxn modelId="{55EDBF69-5502-4156-960B-EF7EEEFE746D}" type="presOf" srcId="{C327C2F3-DF0D-400C-8C20-C40D96E687C9}" destId="{B1542556-4C90-463B-BBAF-96E5392F9C76}" srcOrd="1" destOrd="0" presId="urn:microsoft.com/office/officeart/2005/8/layout/cycle7"/>
    <dgm:cxn modelId="{27F9E52D-105B-485E-BA5A-8CC56199A989}" type="presOf" srcId="{C327C2F3-DF0D-400C-8C20-C40D96E687C9}" destId="{71262BA6-B3DE-4401-AE91-87F10D6C79DF}" srcOrd="0" destOrd="0" presId="urn:microsoft.com/office/officeart/2005/8/layout/cycle7"/>
    <dgm:cxn modelId="{7EC62565-F0E2-4E78-8BF9-D6AD7D5EF575}" srcId="{93B45E24-E8A4-40FC-93A4-0AB99C75872C}" destId="{8EAE084C-5A49-4A10-BC59-ECCFBDE162F4}" srcOrd="0" destOrd="0" parTransId="{F0E72551-0742-4C47-A5E2-FE3560E67214}" sibTransId="{C327C2F3-DF0D-400C-8C20-C40D96E687C9}"/>
    <dgm:cxn modelId="{61FE4C1B-9290-4CDF-ACD8-2C65A5EC0A48}" type="presOf" srcId="{05778CB0-A5B7-423A-8683-C069B8B85B05}" destId="{6B18E9EC-FF23-438B-8849-B4C29F19CF15}" srcOrd="0" destOrd="0" presId="urn:microsoft.com/office/officeart/2005/8/layout/cycle7"/>
    <dgm:cxn modelId="{6A988ED0-525B-4351-A7F2-049786F115D8}" type="presOf" srcId="{E251BC46-6415-42EB-BC35-18C1FD57D80D}" destId="{C869DAA5-E03F-4CB1-8011-3F2E919C6F36}" srcOrd="0" destOrd="0" presId="urn:microsoft.com/office/officeart/2005/8/layout/cycle7"/>
    <dgm:cxn modelId="{7E310325-72F4-48D6-9B33-D665C653BBF4}" type="presOf" srcId="{6D91B7B3-B5AB-415E-A7B6-72B6D248D377}" destId="{8A8CC938-DEC1-4A0A-9DB4-29626A177643}" srcOrd="1" destOrd="0" presId="urn:microsoft.com/office/officeart/2005/8/layout/cycle7"/>
    <dgm:cxn modelId="{5E56214D-E8B9-4F71-9AD0-4C86FBBB5BAC}" srcId="{93B45E24-E8A4-40FC-93A4-0AB99C75872C}" destId="{05778CB0-A5B7-423A-8683-C069B8B85B05}" srcOrd="1" destOrd="0" parTransId="{7B51FFAF-BFDD-4BEE-8C97-3E7B94C05CCF}" sibTransId="{E251BC46-6415-42EB-BC35-18C1FD57D80D}"/>
    <dgm:cxn modelId="{07C49467-44D2-44F8-B2BA-3DDC87BCEED0}" type="presParOf" srcId="{733AE2B5-9F81-428B-986E-7870AD2B2D4D}" destId="{21E33FE0-BBEC-4AB4-BD18-076A7E4DB4C3}" srcOrd="0" destOrd="0" presId="urn:microsoft.com/office/officeart/2005/8/layout/cycle7"/>
    <dgm:cxn modelId="{760096C4-4B79-4F84-A85F-CCC7BC4F2465}" type="presParOf" srcId="{733AE2B5-9F81-428B-986E-7870AD2B2D4D}" destId="{71262BA6-B3DE-4401-AE91-87F10D6C79DF}" srcOrd="1" destOrd="0" presId="urn:microsoft.com/office/officeart/2005/8/layout/cycle7"/>
    <dgm:cxn modelId="{E9A2F7A3-A6BD-4C98-ADAE-44CE06EC55C0}" type="presParOf" srcId="{71262BA6-B3DE-4401-AE91-87F10D6C79DF}" destId="{B1542556-4C90-463B-BBAF-96E5392F9C76}" srcOrd="0" destOrd="0" presId="urn:microsoft.com/office/officeart/2005/8/layout/cycle7"/>
    <dgm:cxn modelId="{14F92751-CB79-49F0-B6DC-E561EE2E81E5}" type="presParOf" srcId="{733AE2B5-9F81-428B-986E-7870AD2B2D4D}" destId="{6B18E9EC-FF23-438B-8849-B4C29F19CF15}" srcOrd="2" destOrd="0" presId="urn:microsoft.com/office/officeart/2005/8/layout/cycle7"/>
    <dgm:cxn modelId="{A98EE1B8-FBE4-48A1-8BB2-2D2BF01EF360}" type="presParOf" srcId="{733AE2B5-9F81-428B-986E-7870AD2B2D4D}" destId="{C869DAA5-E03F-4CB1-8011-3F2E919C6F36}" srcOrd="3" destOrd="0" presId="urn:microsoft.com/office/officeart/2005/8/layout/cycle7"/>
    <dgm:cxn modelId="{29699CDC-20B2-47E8-A67B-B3A7E5D76282}" type="presParOf" srcId="{C869DAA5-E03F-4CB1-8011-3F2E919C6F36}" destId="{5DD5032B-3641-46D4-B8C3-5117FAB9028A}" srcOrd="0" destOrd="0" presId="urn:microsoft.com/office/officeart/2005/8/layout/cycle7"/>
    <dgm:cxn modelId="{47B6D635-F0CC-4BA8-92FD-FF81CAD1EE2D}" type="presParOf" srcId="{733AE2B5-9F81-428B-986E-7870AD2B2D4D}" destId="{FABE6A47-EA36-460F-BCBD-3407423857CA}" srcOrd="4" destOrd="0" presId="urn:microsoft.com/office/officeart/2005/8/layout/cycle7"/>
    <dgm:cxn modelId="{B47177B7-AA9B-4665-AC48-65B54B907BBD}" type="presParOf" srcId="{733AE2B5-9F81-428B-986E-7870AD2B2D4D}" destId="{8014157E-9B38-4C55-9AA6-D0FE3686F44F}" srcOrd="5" destOrd="0" presId="urn:microsoft.com/office/officeart/2005/8/layout/cycle7"/>
    <dgm:cxn modelId="{9EFB98BC-C4D4-4855-A8B7-C292CD511124}" type="presParOf" srcId="{8014157E-9B38-4C55-9AA6-D0FE3686F44F}" destId="{8A8CC938-DEC1-4A0A-9DB4-29626A177643}"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4DB66-7BF5-3045-A811-B99BB23222C4}">
      <dsp:nvSpPr>
        <dsp:cNvPr id="0" name=""/>
        <dsp:cNvSpPr/>
      </dsp:nvSpPr>
      <dsp:spPr>
        <a:xfrm>
          <a:off x="0" y="879012"/>
          <a:ext cx="6425198" cy="133087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_tradnl" sz="2400" kern="1200" dirty="0" smtClean="0"/>
            <a:t>Textos. Relectura y reescritura de textos coloniales (Confesionario del Padre Luis de Valdivia y Lecturas Araucana de Rodolfo Lenz)</a:t>
          </a:r>
          <a:endParaRPr lang="en-US" sz="2400" kern="1200" dirty="0"/>
        </a:p>
      </dsp:txBody>
      <dsp:txXfrm>
        <a:off x="64968" y="943980"/>
        <a:ext cx="6295262" cy="1200939"/>
      </dsp:txXfrm>
    </dsp:sp>
    <dsp:sp modelId="{754BC1CE-EB0B-6846-9611-F49660E90013}">
      <dsp:nvSpPr>
        <dsp:cNvPr id="0" name=""/>
        <dsp:cNvSpPr/>
      </dsp:nvSpPr>
      <dsp:spPr>
        <a:xfrm>
          <a:off x="0" y="2397087"/>
          <a:ext cx="6425198" cy="1330875"/>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err="1" smtClean="0"/>
            <a:t>Clases</a:t>
          </a:r>
          <a:r>
            <a:rPr lang="en-US" sz="3200" kern="1200" dirty="0" smtClean="0"/>
            <a:t> Mapuzugun </a:t>
          </a:r>
          <a:r>
            <a:rPr lang="en-US" sz="3200" kern="1200" dirty="0" err="1" smtClean="0"/>
            <a:t>avanzado</a:t>
          </a:r>
          <a:r>
            <a:rPr lang="en-US" sz="3200" kern="1200" dirty="0" smtClean="0"/>
            <a:t>. </a:t>
          </a:r>
          <a:r>
            <a:rPr lang="en-US" sz="3200" kern="1200" dirty="0" err="1" smtClean="0"/>
            <a:t>Escuela</a:t>
          </a:r>
          <a:r>
            <a:rPr lang="en-US" sz="3200" kern="1200" dirty="0" smtClean="0"/>
            <a:t> de </a:t>
          </a:r>
          <a:r>
            <a:rPr lang="en-US" sz="3200" kern="1200" dirty="0" err="1" smtClean="0"/>
            <a:t>Idiomas</a:t>
          </a:r>
          <a:r>
            <a:rPr lang="en-US" sz="3200" kern="1200" dirty="0" smtClean="0"/>
            <a:t> </a:t>
          </a:r>
          <a:r>
            <a:rPr lang="en-US" sz="3200" kern="1200" dirty="0" err="1" smtClean="0"/>
            <a:t>Indígenas</a:t>
          </a:r>
          <a:r>
            <a:rPr lang="en-US" sz="3200" kern="1200" baseline="0" dirty="0" smtClean="0"/>
            <a:t> </a:t>
          </a:r>
          <a:endParaRPr lang="en-US" sz="3200" kern="1200" dirty="0"/>
        </a:p>
      </dsp:txBody>
      <dsp:txXfrm>
        <a:off x="64968" y="2462055"/>
        <a:ext cx="6295262" cy="1200939"/>
      </dsp:txXfrm>
    </dsp:sp>
    <dsp:sp modelId="{074FC75D-9746-C14A-B69F-D9BF56E5C3C1}">
      <dsp:nvSpPr>
        <dsp:cNvPr id="0" name=""/>
        <dsp:cNvSpPr/>
      </dsp:nvSpPr>
      <dsp:spPr>
        <a:xfrm>
          <a:off x="0" y="3915162"/>
          <a:ext cx="6425198" cy="1330875"/>
        </a:xfrm>
        <a:prstGeom prst="roundRect">
          <a:avLst/>
        </a:prstGeom>
        <a:solidFill>
          <a:schemeClr val="accent2">
            <a:hueOff val="-1323372"/>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_tradnl" sz="2400" kern="1200" dirty="0" smtClean="0"/>
            <a:t>Conversaciones. Trabajo de campo en el marco del proyecto FONDECYT sobre terminología</a:t>
          </a:r>
          <a:endParaRPr lang="en-US" sz="2400" kern="1200" dirty="0"/>
        </a:p>
      </dsp:txBody>
      <dsp:txXfrm>
        <a:off x="64968" y="3980130"/>
        <a:ext cx="6295262" cy="1200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4BF59-DB4D-49A0-8AB5-3E67BC694571}">
      <dsp:nvSpPr>
        <dsp:cNvPr id="0" name=""/>
        <dsp:cNvSpPr/>
      </dsp:nvSpPr>
      <dsp:spPr>
        <a:xfrm>
          <a:off x="3022102" y="1148187"/>
          <a:ext cx="2789307" cy="278930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s-ES_tradnl" sz="3800" b="1" i="1" kern="1200"/>
            <a:t>Kvme mogen: Buen vivir</a:t>
          </a:r>
          <a:endParaRPr lang="es-CL" sz="3800" kern="1200"/>
        </a:p>
      </dsp:txBody>
      <dsp:txXfrm>
        <a:off x="3430587" y="1556672"/>
        <a:ext cx="1972337" cy="1972337"/>
      </dsp:txXfrm>
    </dsp:sp>
    <dsp:sp modelId="{2E2EE78D-9D95-4176-850B-6532064D8C80}">
      <dsp:nvSpPr>
        <dsp:cNvPr id="0" name=""/>
        <dsp:cNvSpPr/>
      </dsp:nvSpPr>
      <dsp:spPr>
        <a:xfrm>
          <a:off x="3719429" y="27579"/>
          <a:ext cx="1394653" cy="139465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i="1" kern="1200">
              <a:solidFill>
                <a:srgbClr val="7030A0"/>
              </a:solidFill>
            </a:rPr>
            <a:t>Kimcegen: ser sabio</a:t>
          </a:r>
          <a:endParaRPr lang="es-CL" sz="1600" kern="1200">
            <a:solidFill>
              <a:srgbClr val="7030A0"/>
            </a:solidFill>
          </a:endParaRPr>
        </a:p>
      </dsp:txBody>
      <dsp:txXfrm>
        <a:off x="3923671" y="231821"/>
        <a:ext cx="986169" cy="986169"/>
      </dsp:txXfrm>
    </dsp:sp>
    <dsp:sp modelId="{F1CDA15D-FDDB-4FF9-9547-2C965722FC6B}">
      <dsp:nvSpPr>
        <dsp:cNvPr id="0" name=""/>
        <dsp:cNvSpPr/>
      </dsp:nvSpPr>
      <dsp:spPr>
        <a:xfrm>
          <a:off x="4887975" y="452895"/>
          <a:ext cx="1394653" cy="139465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L" sz="1600" i="1" kern="1200"/>
            <a:t>Lof</a:t>
          </a:r>
          <a:r>
            <a:rPr lang="es-CL" sz="1600" kern="1200"/>
            <a:t>: El espacio comunitario</a:t>
          </a:r>
        </a:p>
      </dsp:txBody>
      <dsp:txXfrm>
        <a:off x="5092217" y="657137"/>
        <a:ext cx="986169" cy="986169"/>
      </dsp:txXfrm>
    </dsp:sp>
    <dsp:sp modelId="{24864796-AF6E-421B-9340-4FCEBBCEBB6C}">
      <dsp:nvSpPr>
        <dsp:cNvPr id="0" name=""/>
        <dsp:cNvSpPr/>
      </dsp:nvSpPr>
      <dsp:spPr>
        <a:xfrm>
          <a:off x="5528597" y="1624145"/>
          <a:ext cx="1394653" cy="139465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b="1" i="1" kern="1200">
              <a:solidFill>
                <a:srgbClr val="7030A0"/>
              </a:solidFill>
            </a:rPr>
            <a:t>Ixofijmogen: </a:t>
          </a:r>
          <a:r>
            <a:rPr lang="es-ES" sz="1300" i="1" kern="1200"/>
            <a:t>La valoración de la biodiversidad</a:t>
          </a:r>
          <a:endParaRPr lang="es-CL" sz="1300" kern="1200"/>
        </a:p>
      </dsp:txBody>
      <dsp:txXfrm>
        <a:off x="5732839" y="1828387"/>
        <a:ext cx="986169" cy="986169"/>
      </dsp:txXfrm>
    </dsp:sp>
    <dsp:sp modelId="{FD292C3B-5FBE-4EFE-8184-1E12F017133C}">
      <dsp:nvSpPr>
        <dsp:cNvPr id="0" name=""/>
        <dsp:cNvSpPr/>
      </dsp:nvSpPr>
      <dsp:spPr>
        <a:xfrm>
          <a:off x="5293806" y="2754481"/>
          <a:ext cx="1394653" cy="139465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_tradnl" sz="1300" i="1" kern="1200"/>
            <a:t>Mapu kajfvdugugey</a:t>
          </a:r>
          <a:r>
            <a:rPr lang="es-ES_tradnl" sz="1300" kern="1200"/>
            <a:t>: La naturaleza es espiritual</a:t>
          </a:r>
          <a:endParaRPr lang="es-CL" sz="1300" kern="1200"/>
        </a:p>
      </dsp:txBody>
      <dsp:txXfrm>
        <a:off x="5498048" y="2958723"/>
        <a:ext cx="986169" cy="986169"/>
      </dsp:txXfrm>
    </dsp:sp>
    <dsp:sp modelId="{DD884C4C-B256-444C-AF4B-8D53A55897CC}">
      <dsp:nvSpPr>
        <dsp:cNvPr id="0" name=""/>
        <dsp:cNvSpPr/>
      </dsp:nvSpPr>
      <dsp:spPr>
        <a:xfrm>
          <a:off x="4341199" y="3553813"/>
          <a:ext cx="1394653" cy="139465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_tradnl" sz="1400" b="1" i="1" kern="1200">
              <a:solidFill>
                <a:srgbClr val="002060"/>
              </a:solidFill>
            </a:rPr>
            <a:t>Beliwvlvn ka Malvnvn ‘observar y experimentar </a:t>
          </a:r>
          <a:endParaRPr lang="es-CL" sz="1400" b="1" kern="1200">
            <a:solidFill>
              <a:srgbClr val="002060"/>
            </a:solidFill>
          </a:endParaRPr>
        </a:p>
      </dsp:txBody>
      <dsp:txXfrm>
        <a:off x="4545441" y="3758055"/>
        <a:ext cx="986169" cy="986169"/>
      </dsp:txXfrm>
    </dsp:sp>
    <dsp:sp modelId="{1AF73760-9B0A-4ADB-A2EB-228227F094EB}">
      <dsp:nvSpPr>
        <dsp:cNvPr id="0" name=""/>
        <dsp:cNvSpPr/>
      </dsp:nvSpPr>
      <dsp:spPr>
        <a:xfrm>
          <a:off x="3097659" y="3553813"/>
          <a:ext cx="1394653" cy="139465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_tradnl" sz="1600" b="1" i="1" kern="1200">
              <a:solidFill>
                <a:srgbClr val="002060"/>
              </a:solidFill>
            </a:rPr>
            <a:t>Pelipuwvn: Resolver problemas</a:t>
          </a:r>
          <a:endParaRPr lang="es-CL" sz="1600" b="1" kern="1200">
            <a:solidFill>
              <a:srgbClr val="002060"/>
            </a:solidFill>
          </a:endParaRPr>
        </a:p>
      </dsp:txBody>
      <dsp:txXfrm>
        <a:off x="3301901" y="3758055"/>
        <a:ext cx="986169" cy="986169"/>
      </dsp:txXfrm>
    </dsp:sp>
    <dsp:sp modelId="{06373E48-BF02-4913-9CFF-30D81AAC8D23}">
      <dsp:nvSpPr>
        <dsp:cNvPr id="0" name=""/>
        <dsp:cNvSpPr/>
      </dsp:nvSpPr>
      <dsp:spPr>
        <a:xfrm>
          <a:off x="2145052" y="2754481"/>
          <a:ext cx="1394653" cy="139465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_tradnl" sz="1600" b="1" i="1" kern="1200">
              <a:solidFill>
                <a:srgbClr val="002060"/>
              </a:solidFill>
            </a:rPr>
            <a:t>Inarumen: Darse cuenta y cambiar</a:t>
          </a:r>
          <a:endParaRPr lang="es-CL" sz="1600" b="1" kern="1200">
            <a:solidFill>
              <a:srgbClr val="002060"/>
            </a:solidFill>
          </a:endParaRPr>
        </a:p>
      </dsp:txBody>
      <dsp:txXfrm>
        <a:off x="2349294" y="2958723"/>
        <a:ext cx="986169" cy="986169"/>
      </dsp:txXfrm>
    </dsp:sp>
    <dsp:sp modelId="{27E14570-8599-4E51-B547-64F9272A2E88}">
      <dsp:nvSpPr>
        <dsp:cNvPr id="0" name=""/>
        <dsp:cNvSpPr/>
      </dsp:nvSpPr>
      <dsp:spPr>
        <a:xfrm>
          <a:off x="1929114" y="1529833"/>
          <a:ext cx="1394653" cy="139465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L" sz="1600" b="1" i="1" kern="1200" dirty="0">
              <a:solidFill>
                <a:srgbClr val="7030A0"/>
              </a:solidFill>
            </a:rPr>
            <a:t>Zugun</a:t>
          </a:r>
          <a:r>
            <a:rPr lang="es-CL" sz="1600" b="1" kern="1200" dirty="0">
              <a:solidFill>
                <a:srgbClr val="7030A0"/>
              </a:solidFill>
            </a:rPr>
            <a:t>: la palabra</a:t>
          </a:r>
        </a:p>
      </dsp:txBody>
      <dsp:txXfrm>
        <a:off x="2133356" y="1734075"/>
        <a:ext cx="986169" cy="986169"/>
      </dsp:txXfrm>
    </dsp:sp>
    <dsp:sp modelId="{05D9FDF0-9776-4C3E-9CE4-AACAAA78A644}">
      <dsp:nvSpPr>
        <dsp:cNvPr id="0" name=""/>
        <dsp:cNvSpPr/>
      </dsp:nvSpPr>
      <dsp:spPr>
        <a:xfrm>
          <a:off x="2550884" y="452895"/>
          <a:ext cx="1394653" cy="139465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L" sz="1600" i="1" kern="1200"/>
            <a:t>Pewma</a:t>
          </a:r>
          <a:r>
            <a:rPr lang="es-CL" sz="1600" kern="1200"/>
            <a:t>: Los sueños</a:t>
          </a:r>
        </a:p>
      </dsp:txBody>
      <dsp:txXfrm>
        <a:off x="2755126" y="657137"/>
        <a:ext cx="986169" cy="986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4BF59-DB4D-49A0-8AB5-3E67BC694571}">
      <dsp:nvSpPr>
        <dsp:cNvPr id="0" name=""/>
        <dsp:cNvSpPr/>
      </dsp:nvSpPr>
      <dsp:spPr>
        <a:xfrm>
          <a:off x="2464383" y="1222373"/>
          <a:ext cx="2969529" cy="2969529"/>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_tradnl" sz="1400" b="1" i="1" kern="1200"/>
            <a:t>Kvme mogen: Buen vivir</a:t>
          </a:r>
          <a:endParaRPr lang="es-CL" sz="1400" b="1" kern="1200" dirty="0"/>
        </a:p>
      </dsp:txBody>
      <dsp:txXfrm>
        <a:off x="2899260" y="1657250"/>
        <a:ext cx="2099775" cy="2099775"/>
      </dsp:txXfrm>
    </dsp:sp>
    <dsp:sp modelId="{2E2EE78D-9D95-4176-850B-6532064D8C80}">
      <dsp:nvSpPr>
        <dsp:cNvPr id="0" name=""/>
        <dsp:cNvSpPr/>
      </dsp:nvSpPr>
      <dsp:spPr>
        <a:xfrm>
          <a:off x="3206766" y="29361"/>
          <a:ext cx="1484764" cy="1484764"/>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11175">
            <a:lnSpc>
              <a:spcPct val="90000"/>
            </a:lnSpc>
            <a:spcBef>
              <a:spcPct val="0"/>
            </a:spcBef>
            <a:spcAft>
              <a:spcPct val="35000"/>
            </a:spcAft>
          </a:pPr>
          <a:r>
            <a:rPr lang="es-ES" sz="1150" b="0" i="1" kern="1200"/>
            <a:t>Kimcegen: ser sabio</a:t>
          </a:r>
          <a:endParaRPr lang="es-CL" sz="1150" b="0" kern="1200" dirty="0"/>
        </a:p>
      </dsp:txBody>
      <dsp:txXfrm>
        <a:off x="3424205" y="246800"/>
        <a:ext cx="1049886" cy="1049886"/>
      </dsp:txXfrm>
    </dsp:sp>
    <dsp:sp modelId="{F1CDA15D-FDDB-4FF9-9547-2C965722FC6B}">
      <dsp:nvSpPr>
        <dsp:cNvPr id="0" name=""/>
        <dsp:cNvSpPr/>
      </dsp:nvSpPr>
      <dsp:spPr>
        <a:xfrm>
          <a:off x="4450813" y="482157"/>
          <a:ext cx="1484764" cy="1484764"/>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11175">
            <a:lnSpc>
              <a:spcPct val="90000"/>
            </a:lnSpc>
            <a:spcBef>
              <a:spcPct val="0"/>
            </a:spcBef>
            <a:spcAft>
              <a:spcPct val="35000"/>
            </a:spcAft>
          </a:pPr>
          <a:r>
            <a:rPr lang="es-CL" sz="1150" b="0" i="1" kern="1200"/>
            <a:t>Lof</a:t>
          </a:r>
          <a:r>
            <a:rPr lang="es-CL" sz="1150" b="0" kern="1200"/>
            <a:t>: El espacio comunitario</a:t>
          </a:r>
          <a:endParaRPr lang="es-CL" sz="1150" b="0" kern="1200" dirty="0"/>
        </a:p>
      </dsp:txBody>
      <dsp:txXfrm>
        <a:off x="4668252" y="699596"/>
        <a:ext cx="1049886" cy="1049886"/>
      </dsp:txXfrm>
    </dsp:sp>
    <dsp:sp modelId="{24864796-AF6E-421B-9340-4FCEBBCEBB6C}">
      <dsp:nvSpPr>
        <dsp:cNvPr id="0" name=""/>
        <dsp:cNvSpPr/>
      </dsp:nvSpPr>
      <dsp:spPr>
        <a:xfrm>
          <a:off x="5112756" y="1628677"/>
          <a:ext cx="1484764" cy="1484764"/>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11175">
            <a:lnSpc>
              <a:spcPct val="90000"/>
            </a:lnSpc>
            <a:spcBef>
              <a:spcPct val="0"/>
            </a:spcBef>
            <a:spcAft>
              <a:spcPct val="35000"/>
            </a:spcAft>
          </a:pPr>
          <a:r>
            <a:rPr lang="es-ES" sz="1150" b="0" i="1" kern="1200"/>
            <a:t>Feyentun Fijmogen: La valoración de la biodiversidad</a:t>
          </a:r>
          <a:endParaRPr lang="es-CL" sz="1150" b="0" kern="1200" dirty="0"/>
        </a:p>
      </dsp:txBody>
      <dsp:txXfrm>
        <a:off x="5330195" y="1846116"/>
        <a:ext cx="1049886" cy="1049886"/>
      </dsp:txXfrm>
    </dsp:sp>
    <dsp:sp modelId="{FD292C3B-5FBE-4EFE-8184-1E12F017133C}">
      <dsp:nvSpPr>
        <dsp:cNvPr id="0" name=""/>
        <dsp:cNvSpPr/>
      </dsp:nvSpPr>
      <dsp:spPr>
        <a:xfrm>
          <a:off x="4882866" y="2932452"/>
          <a:ext cx="1484764" cy="1484764"/>
        </a:xfrm>
        <a:prstGeom prst="ellipse">
          <a:avLst/>
        </a:prstGeom>
        <a:solidFill>
          <a:schemeClr val="accent6">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11175">
            <a:lnSpc>
              <a:spcPct val="90000"/>
            </a:lnSpc>
            <a:spcBef>
              <a:spcPct val="0"/>
            </a:spcBef>
            <a:spcAft>
              <a:spcPct val="35000"/>
            </a:spcAft>
          </a:pPr>
          <a:r>
            <a:rPr lang="es-ES_tradnl" sz="1150" b="0" i="1" kern="1200"/>
            <a:t>Mapu kajfvdugugey</a:t>
          </a:r>
          <a:r>
            <a:rPr lang="es-ES_tradnl" sz="1150" b="0" kern="1200"/>
            <a:t>: La naturaleza es espiritual</a:t>
          </a:r>
          <a:endParaRPr lang="es-CL" sz="1150" b="0" kern="1200" dirty="0"/>
        </a:p>
      </dsp:txBody>
      <dsp:txXfrm>
        <a:off x="5100305" y="3149891"/>
        <a:ext cx="1049886" cy="1049886"/>
      </dsp:txXfrm>
    </dsp:sp>
    <dsp:sp modelId="{DD884C4C-B256-444C-AF4B-8D53A55897CC}">
      <dsp:nvSpPr>
        <dsp:cNvPr id="0" name=""/>
        <dsp:cNvSpPr/>
      </dsp:nvSpPr>
      <dsp:spPr>
        <a:xfrm>
          <a:off x="3886663" y="3812782"/>
          <a:ext cx="1484764" cy="1484764"/>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11175">
            <a:lnSpc>
              <a:spcPct val="90000"/>
            </a:lnSpc>
            <a:spcBef>
              <a:spcPct val="0"/>
            </a:spcBef>
            <a:spcAft>
              <a:spcPct val="35000"/>
            </a:spcAft>
          </a:pPr>
          <a:r>
            <a:rPr lang="es-ES_tradnl" sz="1150" b="0" i="1" kern="1200"/>
            <a:t>Beliwvlvn ka Malvnvn ‘observar y experimentar </a:t>
          </a:r>
          <a:endParaRPr lang="es-CL" sz="1150" b="0" kern="1200" dirty="0"/>
        </a:p>
      </dsp:txBody>
      <dsp:txXfrm>
        <a:off x="4104102" y="4030221"/>
        <a:ext cx="1049886" cy="1049886"/>
      </dsp:txXfrm>
    </dsp:sp>
    <dsp:sp modelId="{1AF73760-9B0A-4ADB-A2EB-228227F094EB}">
      <dsp:nvSpPr>
        <dsp:cNvPr id="0" name=""/>
        <dsp:cNvSpPr/>
      </dsp:nvSpPr>
      <dsp:spPr>
        <a:xfrm>
          <a:off x="2544822" y="3783430"/>
          <a:ext cx="1484764" cy="1484764"/>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11175">
            <a:lnSpc>
              <a:spcPct val="90000"/>
            </a:lnSpc>
            <a:spcBef>
              <a:spcPct val="0"/>
            </a:spcBef>
            <a:spcAft>
              <a:spcPct val="35000"/>
            </a:spcAft>
          </a:pPr>
          <a:r>
            <a:rPr lang="es-ES_tradnl" sz="1150" b="0" i="1" kern="1200"/>
            <a:t>Pelipuwvn: Resolver problemas</a:t>
          </a:r>
          <a:endParaRPr lang="es-CL" sz="1150" b="0" kern="1200" dirty="0"/>
        </a:p>
      </dsp:txBody>
      <dsp:txXfrm>
        <a:off x="2762261" y="4000869"/>
        <a:ext cx="1049886" cy="1049886"/>
      </dsp:txXfrm>
    </dsp:sp>
    <dsp:sp modelId="{06373E48-BF02-4913-9CFF-30D81AAC8D23}">
      <dsp:nvSpPr>
        <dsp:cNvPr id="0" name=""/>
        <dsp:cNvSpPr/>
      </dsp:nvSpPr>
      <dsp:spPr>
        <a:xfrm>
          <a:off x="1530666" y="2932452"/>
          <a:ext cx="1484764" cy="1484764"/>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11175">
            <a:lnSpc>
              <a:spcPct val="90000"/>
            </a:lnSpc>
            <a:spcBef>
              <a:spcPct val="0"/>
            </a:spcBef>
            <a:spcAft>
              <a:spcPct val="35000"/>
            </a:spcAft>
          </a:pPr>
          <a:r>
            <a:rPr lang="es-ES_tradnl" sz="1150" b="0" i="1" kern="1200"/>
            <a:t>Inarumen: Darse cuenta y cambiar</a:t>
          </a:r>
          <a:endParaRPr lang="es-CL" sz="1150" b="0" kern="1200" dirty="0"/>
        </a:p>
      </dsp:txBody>
      <dsp:txXfrm>
        <a:off x="1748105" y="3149891"/>
        <a:ext cx="1049886" cy="1049886"/>
      </dsp:txXfrm>
    </dsp:sp>
    <dsp:sp modelId="{27E14570-8599-4E51-B547-64F9272A2E88}">
      <dsp:nvSpPr>
        <dsp:cNvPr id="0" name=""/>
        <dsp:cNvSpPr/>
      </dsp:nvSpPr>
      <dsp:spPr>
        <a:xfrm>
          <a:off x="1300775" y="1628677"/>
          <a:ext cx="1484764" cy="1484764"/>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11175">
            <a:lnSpc>
              <a:spcPct val="90000"/>
            </a:lnSpc>
            <a:spcBef>
              <a:spcPct val="0"/>
            </a:spcBef>
            <a:spcAft>
              <a:spcPct val="35000"/>
            </a:spcAft>
          </a:pPr>
          <a:r>
            <a:rPr lang="es-CL" sz="1150" b="0" i="1" kern="1200"/>
            <a:t>Zugun</a:t>
          </a:r>
          <a:r>
            <a:rPr lang="es-CL" sz="1150" b="0" kern="1200"/>
            <a:t>: la palabra</a:t>
          </a:r>
          <a:endParaRPr lang="es-CL" sz="1150" b="0" kern="1200" dirty="0"/>
        </a:p>
      </dsp:txBody>
      <dsp:txXfrm>
        <a:off x="1518214" y="1846116"/>
        <a:ext cx="1049886" cy="1049886"/>
      </dsp:txXfrm>
    </dsp:sp>
    <dsp:sp modelId="{05D9FDF0-9776-4C3E-9CE4-AACAAA78A644}">
      <dsp:nvSpPr>
        <dsp:cNvPr id="0" name=""/>
        <dsp:cNvSpPr/>
      </dsp:nvSpPr>
      <dsp:spPr>
        <a:xfrm>
          <a:off x="1962719" y="482157"/>
          <a:ext cx="1484764" cy="1484764"/>
        </a:xfrm>
        <a:prstGeom prst="ellipse">
          <a:avLst/>
        </a:prstGeom>
        <a:solidFill>
          <a:schemeClr val="accent6">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11175">
            <a:lnSpc>
              <a:spcPct val="90000"/>
            </a:lnSpc>
            <a:spcBef>
              <a:spcPct val="0"/>
            </a:spcBef>
            <a:spcAft>
              <a:spcPct val="35000"/>
            </a:spcAft>
          </a:pPr>
          <a:r>
            <a:rPr lang="es-CL" sz="1150" b="0" i="1" kern="1200"/>
            <a:t>Pewma</a:t>
          </a:r>
          <a:r>
            <a:rPr lang="es-CL" sz="1150" b="0" kern="1200"/>
            <a:t>: Los sueños</a:t>
          </a:r>
          <a:endParaRPr lang="es-CL" sz="1150" b="0" kern="1200" dirty="0"/>
        </a:p>
      </dsp:txBody>
      <dsp:txXfrm>
        <a:off x="2180158" y="699596"/>
        <a:ext cx="1049886" cy="10498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33FE0-BBEC-4AB4-BD18-076A7E4DB4C3}">
      <dsp:nvSpPr>
        <dsp:cNvPr id="0" name=""/>
        <dsp:cNvSpPr/>
      </dsp:nvSpPr>
      <dsp:spPr>
        <a:xfrm>
          <a:off x="2363307" y="1372"/>
          <a:ext cx="2375445" cy="1187722"/>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L" sz="1500" kern="1200" dirty="0"/>
            <a:t>AZ MAPU</a:t>
          </a:r>
        </a:p>
        <a:p>
          <a:pPr lvl="0" algn="ctr" defTabSz="666750">
            <a:lnSpc>
              <a:spcPct val="90000"/>
            </a:lnSpc>
            <a:spcBef>
              <a:spcPct val="0"/>
            </a:spcBef>
            <a:spcAft>
              <a:spcPct val="35000"/>
            </a:spcAft>
          </a:pPr>
          <a:r>
            <a:rPr lang="es-CL" sz="1500" kern="1200" dirty="0"/>
            <a:t>(Reglas sociales, valóricas y espirituales presentes) </a:t>
          </a:r>
        </a:p>
      </dsp:txBody>
      <dsp:txXfrm>
        <a:off x="2398094" y="36159"/>
        <a:ext cx="2305871" cy="1118148"/>
      </dsp:txXfrm>
    </dsp:sp>
    <dsp:sp modelId="{71262BA6-B3DE-4401-AE91-87F10D6C79DF}">
      <dsp:nvSpPr>
        <dsp:cNvPr id="0" name=""/>
        <dsp:cNvSpPr/>
      </dsp:nvSpPr>
      <dsp:spPr>
        <a:xfrm rot="3361096">
          <a:off x="3924293" y="1898797"/>
          <a:ext cx="1290996" cy="415702"/>
        </a:xfrm>
        <a:prstGeom prst="lef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CL" sz="1200" kern="1200"/>
        </a:p>
      </dsp:txBody>
      <dsp:txXfrm>
        <a:off x="4049004" y="1981937"/>
        <a:ext cx="1041574" cy="249422"/>
      </dsp:txXfrm>
    </dsp:sp>
    <dsp:sp modelId="{6B18E9EC-FF23-438B-8849-B4C29F19CF15}">
      <dsp:nvSpPr>
        <dsp:cNvPr id="0" name=""/>
        <dsp:cNvSpPr/>
      </dsp:nvSpPr>
      <dsp:spPr>
        <a:xfrm>
          <a:off x="4400830" y="3024202"/>
          <a:ext cx="2375445" cy="1187722"/>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L" sz="1500" kern="1200" dirty="0"/>
            <a:t>NOR MOGEN</a:t>
          </a:r>
        </a:p>
        <a:p>
          <a:pPr lvl="0" algn="ctr" defTabSz="666750">
            <a:lnSpc>
              <a:spcPct val="90000"/>
            </a:lnSpc>
            <a:spcBef>
              <a:spcPct val="0"/>
            </a:spcBef>
            <a:spcAft>
              <a:spcPct val="35000"/>
            </a:spcAft>
          </a:pPr>
          <a:r>
            <a:rPr lang="es-CL" sz="1500" kern="1200" dirty="0"/>
            <a:t>(Reglas de comportamiento con la naturaleza, con la comunidad y entre personas) </a:t>
          </a:r>
        </a:p>
      </dsp:txBody>
      <dsp:txXfrm>
        <a:off x="4435617" y="3058989"/>
        <a:ext cx="2305871" cy="1118148"/>
      </dsp:txXfrm>
    </dsp:sp>
    <dsp:sp modelId="{C869DAA5-E03F-4CB1-8011-3F2E919C6F36}">
      <dsp:nvSpPr>
        <dsp:cNvPr id="0" name=""/>
        <dsp:cNvSpPr/>
      </dsp:nvSpPr>
      <dsp:spPr>
        <a:xfrm rot="10828277">
          <a:off x="2948487" y="3393806"/>
          <a:ext cx="1290996" cy="415702"/>
        </a:xfrm>
        <a:prstGeom prst="lef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CL" sz="1200" kern="1200"/>
        </a:p>
      </dsp:txBody>
      <dsp:txXfrm rot="10800000">
        <a:off x="3073198" y="3476946"/>
        <a:ext cx="1041574" cy="249422"/>
      </dsp:txXfrm>
    </dsp:sp>
    <dsp:sp modelId="{FABE6A47-EA36-460F-BCBD-3407423857CA}">
      <dsp:nvSpPr>
        <dsp:cNvPr id="0" name=""/>
        <dsp:cNvSpPr/>
      </dsp:nvSpPr>
      <dsp:spPr>
        <a:xfrm>
          <a:off x="411694" y="2991389"/>
          <a:ext cx="2375445" cy="1187722"/>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L" sz="1500" kern="1200" dirty="0"/>
            <a:t>AZ MOGEN</a:t>
          </a:r>
        </a:p>
        <a:p>
          <a:pPr lvl="0" algn="ctr" defTabSz="666750">
            <a:lnSpc>
              <a:spcPct val="90000"/>
            </a:lnSpc>
            <a:spcBef>
              <a:spcPct val="0"/>
            </a:spcBef>
            <a:spcAft>
              <a:spcPct val="35000"/>
            </a:spcAft>
          </a:pPr>
          <a:r>
            <a:rPr lang="es-CL" sz="1500" kern="1200" dirty="0"/>
            <a:t>(Significados y formas de las prácticas de la cultura)</a:t>
          </a:r>
        </a:p>
      </dsp:txBody>
      <dsp:txXfrm>
        <a:off x="446481" y="3026176"/>
        <a:ext cx="2305871" cy="1118148"/>
      </dsp:txXfrm>
    </dsp:sp>
    <dsp:sp modelId="{8014157E-9B38-4C55-9AA6-D0FE3686F44F}">
      <dsp:nvSpPr>
        <dsp:cNvPr id="0" name=""/>
        <dsp:cNvSpPr/>
      </dsp:nvSpPr>
      <dsp:spPr>
        <a:xfrm rot="18187972">
          <a:off x="1929725" y="1882390"/>
          <a:ext cx="1290996" cy="415702"/>
        </a:xfrm>
        <a:prstGeom prst="lef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CL" sz="1200" kern="1200"/>
        </a:p>
      </dsp:txBody>
      <dsp:txXfrm>
        <a:off x="2054436" y="1965530"/>
        <a:ext cx="1041574" cy="2494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EC9852-F8A3-BE4A-8C4F-B41C49F294F9}" type="datetimeFigureOut">
              <a:rPr lang="es-ES" smtClean="0"/>
              <a:t>25-02-20</a:t>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F26CDD-C32B-F94A-9D65-19D8082A6D7B}" type="slidenum">
              <a:rPr lang="es-ES" smtClean="0"/>
              <a:t>‹Nr.›</a:t>
            </a:fld>
            <a:endParaRPr lang="es-ES"/>
          </a:p>
        </p:txBody>
      </p:sp>
    </p:spTree>
    <p:extLst>
      <p:ext uri="{BB962C8B-B14F-4D97-AF65-F5344CB8AC3E}">
        <p14:creationId xmlns:p14="http://schemas.microsoft.com/office/powerpoint/2010/main" val="9649869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D7D4220-94BF-4F8B-9773-D44F9D72871C}" type="slidenum">
              <a:rPr lang="es-CL" smtClean="0"/>
              <a:t>3</a:t>
            </a:fld>
            <a:endParaRPr lang="es-CL" dirty="0"/>
          </a:p>
        </p:txBody>
      </p:sp>
    </p:spTree>
    <p:extLst>
      <p:ext uri="{BB962C8B-B14F-4D97-AF65-F5344CB8AC3E}">
        <p14:creationId xmlns:p14="http://schemas.microsoft.com/office/powerpoint/2010/main" val="269573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7163BF2-83E1-40E7-ABD3-EA05C8359D8B}" type="slidenum">
              <a:rPr lang="es-ES" smtClean="0"/>
              <a:t>4</a:t>
            </a:fld>
            <a:endParaRPr lang="es-ES" dirty="0"/>
          </a:p>
        </p:txBody>
      </p:sp>
    </p:spTree>
    <p:extLst>
      <p:ext uri="{BB962C8B-B14F-4D97-AF65-F5344CB8AC3E}">
        <p14:creationId xmlns:p14="http://schemas.microsoft.com/office/powerpoint/2010/main" val="2156201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a:t>25-02-20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‹Nr.›</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a:t>25-02-20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a:t>25-02-20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‹Nr.›</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a:t>25-02-20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A61015F-7CC6-4D0A-9D87-873EA4C304CC}" type="datetimeFigureOut">
              <a:rPr lang="en-US"/>
              <a:t>25-02-20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‹Nr.›</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a:t>25-02-20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Editar el estilo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a:t>25-02-20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a:t>25-02-20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a:t>25-02-20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05C68B11-C5A8-448C-8CE9-B1A273C79CFC}" type="datetimeFigureOut">
              <a:rPr lang="en-US"/>
              <a:t>25-02-20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C7616CA0-919D-4A49-9C8A-62FDFB3A5183}" type="datetimeFigureOut">
              <a:rPr lang="en-US"/>
              <a:t>25-02-20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a:t>‹Nr.›</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a:pPr/>
              <a:t>25-02-20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a:pPr/>
              <a:t>‹Nr.›</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Documento_de_Microsoft_Word1.docx"/><Relationship Id="rId5"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es.wikipedia.org/wiki/2005"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dx.doi.org/10.32735/s0718-22012018000470016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xmlns="" id="{15F1CC53-719A-4763-BF30-5E25A63CEF3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524256" y="4767072"/>
            <a:ext cx="6594189" cy="1625210"/>
          </a:xfrm>
        </p:spPr>
        <p:txBody>
          <a:bodyPr vert="horz" lIns="91440" tIns="45720" rIns="91440" bIns="45720" rtlCol="0" anchor="ctr">
            <a:normAutofit fontScale="90000"/>
          </a:bodyPr>
          <a:lstStyle/>
          <a:p>
            <a:r>
              <a:rPr lang="es-CL" sz="2700" dirty="0"/>
              <a:t>Estrategias políticas y epistémicas mapuche para avanzar en el uso funcional del idioma </a:t>
            </a:r>
            <a:r>
              <a:rPr lang="es-CL" sz="2700" dirty="0" smtClean="0"/>
              <a:t>mapuzugun</a:t>
            </a:r>
            <a:r>
              <a:rPr lang="en-US" sz="3100" spc="100" dirty="0">
                <a:solidFill>
                  <a:srgbClr val="FFFFFF"/>
                </a:solidFill>
              </a:rPr>
              <a:t/>
            </a:r>
            <a:br>
              <a:rPr lang="en-US" sz="3100" spc="100" dirty="0">
                <a:solidFill>
                  <a:srgbClr val="FFFFFF"/>
                </a:solidFill>
              </a:rPr>
            </a:br>
            <a:r>
              <a:rPr lang="en-US" sz="3100" spc="100" dirty="0">
                <a:solidFill>
                  <a:srgbClr val="FFFFFF"/>
                </a:solidFill>
              </a:rPr>
              <a:t> </a:t>
            </a:r>
            <a:r>
              <a:rPr lang="en-US" sz="2200" spc="100" dirty="0" err="1">
                <a:solidFill>
                  <a:srgbClr val="FFFFFF"/>
                </a:solidFill>
              </a:rPr>
              <a:t>elisa.loncon@usach.cl</a:t>
            </a:r>
            <a:endParaRPr lang="en-US" sz="2200" spc="100" dirty="0">
              <a:solidFill>
                <a:srgbClr val="FFFFFF"/>
              </a:solidFill>
            </a:endParaRPr>
          </a:p>
        </p:txBody>
      </p:sp>
      <p:pic>
        <p:nvPicPr>
          <p:cNvPr id="6" name="Marcador de contenido 5" descr="IMG_3563.JPG"/>
          <p:cNvPicPr>
            <a:picLocks noGrp="1" noChangeAspect="1"/>
          </p:cNvPicPr>
          <p:nvPr>
            <p:ph type="pic" idx="1"/>
          </p:nvPr>
        </p:nvPicPr>
        <p:blipFill rotWithShape="1">
          <a:blip r:embed="rId2" cstate="email">
            <a:extLst>
              <a:ext uri="{28A0092B-C50C-407E-A947-70E740481C1C}">
                <a14:useLocalDpi xmlns:a14="http://schemas.microsoft.com/office/drawing/2010/main" val="0"/>
              </a:ext>
            </a:extLst>
          </a:blip>
          <a:srcRect t="13146" r="1" b="1"/>
          <a:stretch/>
        </p:blipFill>
        <p:spPr>
          <a:xfrm>
            <a:off x="327547" y="321733"/>
            <a:ext cx="7058306" cy="4107392"/>
          </a:xfrm>
          <a:prstGeom prst="rect">
            <a:avLst/>
          </a:prstGeom>
        </p:spPr>
      </p:pic>
      <p:sp>
        <p:nvSpPr>
          <p:cNvPr id="28" name="Rectangle 27">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p:cNvSpPr>
            <a:spLocks noGrp="1"/>
          </p:cNvSpPr>
          <p:nvPr>
            <p:ph type="body" sz="half" idx="2"/>
          </p:nvPr>
        </p:nvSpPr>
        <p:spPr>
          <a:xfrm>
            <a:off x="7820306" y="1283524"/>
            <a:ext cx="3424739" cy="4852362"/>
          </a:xfrm>
        </p:spPr>
        <p:txBody>
          <a:bodyPr vert="horz" lIns="45720" tIns="45720" rIns="45720" bIns="45720" rtlCol="0" anchor="ctr">
            <a:normAutofit/>
          </a:bodyPr>
          <a:lstStyle/>
          <a:p>
            <a:pPr>
              <a:lnSpc>
                <a:spcPct val="90000"/>
              </a:lnSpc>
            </a:pPr>
            <a:r>
              <a:rPr lang="es-ES_tradnl" sz="2400" dirty="0" smtClean="0">
                <a:solidFill>
                  <a:srgbClr val="FFFFFF"/>
                </a:solidFill>
              </a:rPr>
              <a:t>Identificar estrategias epistémicas en la producción del conocimiento tradicional y estrategias políticas para posicionar el conocimiento en el diálogo intercultural</a:t>
            </a:r>
            <a:r>
              <a:rPr lang="en-US" sz="2400" dirty="0">
                <a:solidFill>
                  <a:srgbClr val="FFFFFF"/>
                </a:solidFill>
              </a:rPr>
              <a:t> </a:t>
            </a:r>
            <a:r>
              <a:rPr lang="en-US" sz="2400" dirty="0" smtClean="0">
                <a:solidFill>
                  <a:srgbClr val="FFFFFF"/>
                </a:solidFill>
              </a:rPr>
              <a:t>y </a:t>
            </a:r>
            <a:r>
              <a:rPr lang="es-ES" sz="2400" dirty="0" smtClean="0">
                <a:solidFill>
                  <a:srgbClr val="FFFFFF"/>
                </a:solidFill>
              </a:rPr>
              <a:t>al sujeto histórico indígena con su </a:t>
            </a:r>
            <a:r>
              <a:rPr lang="es-ES" sz="2400" dirty="0" err="1" smtClean="0">
                <a:solidFill>
                  <a:srgbClr val="FFFFFF"/>
                </a:solidFill>
              </a:rPr>
              <a:t>filosofia</a:t>
            </a:r>
            <a:r>
              <a:rPr lang="es-ES" sz="2400" dirty="0" smtClean="0">
                <a:solidFill>
                  <a:srgbClr val="FFFFFF"/>
                </a:solidFill>
              </a:rPr>
              <a:t> en el mundo actual </a:t>
            </a:r>
          </a:p>
          <a:p>
            <a:pPr>
              <a:lnSpc>
                <a:spcPct val="90000"/>
              </a:lnSpc>
            </a:pPr>
            <a:endParaRPr lang="en-US" dirty="0">
              <a:solidFill>
                <a:srgbClr val="FFFFFF"/>
              </a:solidFill>
            </a:endParaRPr>
          </a:p>
        </p:txBody>
      </p:sp>
    </p:spTree>
    <p:extLst>
      <p:ext uri="{BB962C8B-B14F-4D97-AF65-F5344CB8AC3E}">
        <p14:creationId xmlns:p14="http://schemas.microsoft.com/office/powerpoint/2010/main" val="3833358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964788" y="804333"/>
            <a:ext cx="3391900" cy="5249334"/>
          </a:xfrm>
        </p:spPr>
        <p:txBody>
          <a:bodyPr>
            <a:normAutofit/>
          </a:bodyPr>
          <a:lstStyle/>
          <a:p>
            <a:pPr algn="r"/>
            <a:r>
              <a:rPr lang="es-ES_tradnl" sz="2200" b="1" dirty="0" smtClean="0">
                <a:solidFill>
                  <a:srgbClr val="FFFFFF"/>
                </a:solidFill>
              </a:rPr>
              <a:t>Qué Es LA episteme </a:t>
            </a:r>
            <a:r>
              <a:rPr lang="es-ES_tradnl" sz="2200" b="1" dirty="0">
                <a:solidFill>
                  <a:srgbClr val="FFFFFF"/>
                </a:solidFill>
              </a:rPr>
              <a:t/>
            </a:r>
            <a:br>
              <a:rPr lang="es-ES_tradnl" sz="2200" b="1" dirty="0">
                <a:solidFill>
                  <a:srgbClr val="FFFFFF"/>
                </a:solidFill>
              </a:rPr>
            </a:br>
            <a:r>
              <a:rPr lang="es-ES_tradnl" sz="2200" b="1" dirty="0" smtClean="0">
                <a:solidFill>
                  <a:srgbClr val="FFFFFF"/>
                </a:solidFill>
              </a:rPr>
              <a:t> </a:t>
            </a:r>
            <a:r>
              <a:rPr lang="es-CL" sz="3900" dirty="0">
                <a:solidFill>
                  <a:srgbClr val="FFFFFF"/>
                </a:solidFill>
              </a:rPr>
              <a:t/>
            </a:r>
            <a:br>
              <a:rPr lang="es-CL" sz="3900" dirty="0">
                <a:solidFill>
                  <a:srgbClr val="FFFFFF"/>
                </a:solidFill>
              </a:rPr>
            </a:br>
            <a:endParaRPr lang="es-ES" sz="3900" dirty="0">
              <a:solidFill>
                <a:srgbClr val="FFFFFF"/>
              </a:solidFill>
            </a:endParaRPr>
          </a:p>
        </p:txBody>
      </p:sp>
      <p:sp>
        <p:nvSpPr>
          <p:cNvPr id="5" name="Marcador de contenido 4">
            <a:extLst>
              <a:ext uri="{FF2B5EF4-FFF2-40B4-BE49-F238E27FC236}">
                <a16:creationId xmlns:a16="http://schemas.microsoft.com/office/drawing/2014/main" xmlns="" id="{3D9881D1-99F7-8C42-AF64-B2E2584C27A0}"/>
              </a:ext>
            </a:extLst>
          </p:cNvPr>
          <p:cNvSpPr>
            <a:spLocks noGrp="1"/>
          </p:cNvSpPr>
          <p:nvPr>
            <p:ph idx="1"/>
          </p:nvPr>
        </p:nvSpPr>
        <p:spPr>
          <a:xfrm>
            <a:off x="4951048" y="804333"/>
            <a:ext cx="6306003" cy="5249334"/>
          </a:xfrm>
        </p:spPr>
        <p:txBody>
          <a:bodyPr anchor="ctr">
            <a:normAutofit/>
          </a:bodyPr>
          <a:lstStyle/>
          <a:p>
            <a:r>
              <a:rPr lang="es-ES" dirty="0"/>
              <a:t>“Los códigos fundamentales de una cultura –los que rigen su lenguaje, sus esquemas perceptivos, sus cambios, sus técnicas, sus valores, la jerarquía de sus prácticas- fijan de antemano para cada hombre los órdenes empíricos con los cuales tendrá algo que ver y dentro de los que se reconocerá.” (Foucault, 1976, p.11</a:t>
            </a:r>
            <a:r>
              <a:rPr lang="es-ES" dirty="0" smtClean="0"/>
              <a:t>)</a:t>
            </a:r>
          </a:p>
          <a:p>
            <a:r>
              <a:rPr lang="es-ES" dirty="0"/>
              <a:t>La episteme no sólo involucra el modo de pensar sino también los esquemas de percepción de la realidad, o el universo simbólico  (Berger y </a:t>
            </a:r>
            <a:r>
              <a:rPr lang="es-ES" dirty="0" err="1"/>
              <a:t>Luckmann</a:t>
            </a:r>
            <a:r>
              <a:rPr lang="es-ES" dirty="0"/>
              <a:t>, 1967)</a:t>
            </a:r>
            <a:r>
              <a:rPr lang="es-CL" dirty="0"/>
              <a:t> </a:t>
            </a:r>
            <a:endParaRPr lang="es-CL" dirty="0" smtClean="0"/>
          </a:p>
          <a:p>
            <a:r>
              <a:rPr lang="es-ES" dirty="0" smtClean="0"/>
              <a:t>- Los </a:t>
            </a:r>
            <a:r>
              <a:rPr lang="es-ES" dirty="0"/>
              <a:t>mapuche tienen su propia forma de pensar y de ver la realidad; otra forma de construir el conocimiento, y esta otra forma emerge a través de sus propios métodos.</a:t>
            </a:r>
            <a:r>
              <a:rPr lang="es-CL" dirty="0"/>
              <a:t> </a:t>
            </a:r>
          </a:p>
        </p:txBody>
      </p:sp>
    </p:spTree>
    <p:extLst>
      <p:ext uri="{BB962C8B-B14F-4D97-AF65-F5344CB8AC3E}">
        <p14:creationId xmlns:p14="http://schemas.microsoft.com/office/powerpoint/2010/main" val="894191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8439" y="585216"/>
            <a:ext cx="10814504" cy="1499616"/>
          </a:xfrm>
        </p:spPr>
        <p:txBody>
          <a:bodyPr>
            <a:noAutofit/>
          </a:bodyPr>
          <a:lstStyle/>
          <a:p>
            <a:r>
              <a:rPr lang="es-ES" sz="2800" b="1" dirty="0" smtClean="0"/>
              <a:t>¿Qué enseñamos y Cómo trabajamos para revitalizar las lenguas y la dignidad de nuestros </a:t>
            </a:r>
            <a:r>
              <a:rPr lang="es-ES" sz="2800" b="1" dirty="0" err="1" smtClean="0"/>
              <a:t>picikece</a:t>
            </a:r>
            <a:r>
              <a:rPr lang="es-ES" sz="2800" b="1" dirty="0" smtClean="0"/>
              <a:t> y pueblos?</a:t>
            </a:r>
            <a:endParaRPr lang="es-ES" sz="2800" b="1" dirty="0"/>
          </a:p>
        </p:txBody>
      </p:sp>
      <p:sp>
        <p:nvSpPr>
          <p:cNvPr id="3" name="Marcador de contenido 2"/>
          <p:cNvSpPr>
            <a:spLocks noGrp="1"/>
          </p:cNvSpPr>
          <p:nvPr>
            <p:ph idx="1"/>
          </p:nvPr>
        </p:nvSpPr>
        <p:spPr>
          <a:xfrm>
            <a:off x="1024128" y="1979436"/>
            <a:ext cx="9720073" cy="4329924"/>
          </a:xfrm>
        </p:spPr>
        <p:txBody>
          <a:bodyPr>
            <a:normAutofit/>
          </a:bodyPr>
          <a:lstStyle/>
          <a:p>
            <a:r>
              <a:rPr lang="es-ES" sz="2800" dirty="0" smtClean="0"/>
              <a:t>Lengua</a:t>
            </a:r>
          </a:p>
          <a:p>
            <a:r>
              <a:rPr lang="es-ES" sz="2800" dirty="0" smtClean="0"/>
              <a:t>Sabiduría </a:t>
            </a:r>
          </a:p>
          <a:p>
            <a:r>
              <a:rPr lang="es-ES" sz="2800" dirty="0" smtClean="0"/>
              <a:t>Valores </a:t>
            </a:r>
          </a:p>
          <a:p>
            <a:r>
              <a:rPr lang="es-ES" sz="2800" dirty="0" smtClean="0"/>
              <a:t>Conocimientos prácticos</a:t>
            </a:r>
          </a:p>
          <a:p>
            <a:r>
              <a:rPr lang="es-ES" sz="2800" dirty="0" smtClean="0"/>
              <a:t>Didácticas dinámicas (juego, cantos, teatro, cuentos)</a:t>
            </a:r>
          </a:p>
          <a:p>
            <a:r>
              <a:rPr lang="es-ES" sz="2800" dirty="0" smtClean="0"/>
              <a:t>Desde los epistemes propios</a:t>
            </a:r>
          </a:p>
          <a:p>
            <a:r>
              <a:rPr lang="es-ES" sz="2800" dirty="0" smtClean="0"/>
              <a:t>Desde la descolonización </a:t>
            </a:r>
          </a:p>
        </p:txBody>
      </p:sp>
    </p:spTree>
    <p:extLst>
      <p:ext uri="{BB962C8B-B14F-4D97-AF65-F5344CB8AC3E}">
        <p14:creationId xmlns:p14="http://schemas.microsoft.com/office/powerpoint/2010/main" val="3050624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F7422F06-6017-4361-8872-E0E2CEB20B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6"/>
          <p:cNvSpPr>
            <a:spLocks noGrp="1"/>
          </p:cNvSpPr>
          <p:nvPr>
            <p:ph type="title"/>
          </p:nvPr>
        </p:nvSpPr>
        <p:spPr>
          <a:xfrm>
            <a:off x="643468" y="643467"/>
            <a:ext cx="3415612" cy="5571066"/>
          </a:xfrm>
        </p:spPr>
        <p:txBody>
          <a:bodyPr>
            <a:normAutofit/>
          </a:bodyPr>
          <a:lstStyle/>
          <a:p>
            <a:r>
              <a:rPr lang="es-ES" sz="3200" b="1" dirty="0" smtClean="0">
                <a:solidFill>
                  <a:srgbClr val="FFFFFF"/>
                </a:solidFill>
              </a:rPr>
              <a:t>Fuentes</a:t>
            </a:r>
            <a:endParaRPr lang="es-ES" sz="3200" b="1" dirty="0">
              <a:solidFill>
                <a:srgbClr val="FFFFFF"/>
              </a:solidFill>
            </a:endParaRPr>
          </a:p>
        </p:txBody>
      </p:sp>
      <p:graphicFrame>
        <p:nvGraphicFramePr>
          <p:cNvPr id="10" name="Marcador de contenido 7">
            <a:extLst>
              <a:ext uri="{FF2B5EF4-FFF2-40B4-BE49-F238E27FC236}">
                <a16:creationId xmlns:a16="http://schemas.microsoft.com/office/drawing/2014/main" xmlns="" id="{892088DD-6358-48A5-8367-13B393797A46}"/>
              </a:ext>
            </a:extLst>
          </p:cNvPr>
          <p:cNvGraphicFramePr>
            <a:graphicFrameLocks noGrp="1"/>
          </p:cNvGraphicFramePr>
          <p:nvPr>
            <p:ph idx="1"/>
            <p:extLst>
              <p:ext uri="{D42A27DB-BD31-4B8C-83A1-F6EECF244321}">
                <p14:modId xmlns:p14="http://schemas.microsoft.com/office/powerpoint/2010/main" val="1555490286"/>
              </p:ext>
            </p:extLst>
          </p:nvPr>
        </p:nvGraphicFramePr>
        <p:xfrm>
          <a:off x="5099067" y="205413"/>
          <a:ext cx="6425198" cy="6125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4022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p:cNvGraphicFramePr>
            <a:graphicFrameLocks noChangeAspect="1"/>
          </p:cNvGraphicFramePr>
          <p:nvPr>
            <p:extLst>
              <p:ext uri="{D42A27DB-BD31-4B8C-83A1-F6EECF244321}">
                <p14:modId xmlns:p14="http://schemas.microsoft.com/office/powerpoint/2010/main" val="634665107"/>
              </p:ext>
            </p:extLst>
          </p:nvPr>
        </p:nvGraphicFramePr>
        <p:xfrm>
          <a:off x="915217" y="453559"/>
          <a:ext cx="10403591" cy="5615468"/>
        </p:xfrm>
        <a:graphic>
          <a:graphicData uri="http://schemas.openxmlformats.org/presentationml/2006/ole">
            <mc:AlternateContent xmlns:mc="http://schemas.openxmlformats.org/markup-compatibility/2006">
              <mc:Choice xmlns:v="urn:schemas-microsoft-com:vml" Requires="v">
                <p:oleObj spid="_x0000_s1028" name="Documento" r:id="rId4" imgW="5753100" imgH="4851400" progId="Word.Document.12">
                  <p:embed/>
                </p:oleObj>
              </mc:Choice>
              <mc:Fallback>
                <p:oleObj name="Documento" r:id="rId4" imgW="5753100" imgH="4851400" progId="Word.Document.12">
                  <p:embed/>
                  <p:pic>
                    <p:nvPicPr>
                      <p:cNvPr id="0" name=""/>
                      <p:cNvPicPr/>
                      <p:nvPr/>
                    </p:nvPicPr>
                    <p:blipFill>
                      <a:blip r:embed="rId5"/>
                      <a:stretch>
                        <a:fillRect/>
                      </a:stretch>
                    </p:blipFill>
                    <p:spPr>
                      <a:xfrm>
                        <a:off x="915217" y="453559"/>
                        <a:ext cx="10403591" cy="5615468"/>
                      </a:xfrm>
                      <a:prstGeom prst="rect">
                        <a:avLst/>
                      </a:prstGeom>
                    </p:spPr>
                  </p:pic>
                </p:oleObj>
              </mc:Fallback>
            </mc:AlternateContent>
          </a:graphicData>
        </a:graphic>
      </p:graphicFrame>
    </p:spTree>
    <p:extLst>
      <p:ext uri="{BB962C8B-B14F-4D97-AF65-F5344CB8AC3E}">
        <p14:creationId xmlns:p14="http://schemas.microsoft.com/office/powerpoint/2010/main" val="1281609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20674" y="392153"/>
            <a:ext cx="10291524" cy="5909310"/>
          </a:xfrm>
          <a:prstGeom prst="rect">
            <a:avLst/>
          </a:prstGeom>
        </p:spPr>
        <p:txBody>
          <a:bodyPr wrap="square">
            <a:spAutoFit/>
          </a:bodyPr>
          <a:lstStyle/>
          <a:p>
            <a:pPr lvl="0"/>
            <a:r>
              <a:rPr lang="es-ES" sz="2000" dirty="0"/>
              <a:t>El </a:t>
            </a:r>
            <a:r>
              <a:rPr lang="es-ES" sz="2000" b="1" dirty="0" err="1"/>
              <a:t>epew</a:t>
            </a:r>
            <a:r>
              <a:rPr lang="es-ES" sz="2000" b="1" dirty="0"/>
              <a:t>, </a:t>
            </a:r>
            <a:r>
              <a:rPr lang="es-ES" sz="2000" dirty="0"/>
              <a:t>como método de enseñanza</a:t>
            </a:r>
            <a:endParaRPr lang="es-CL" sz="2000" dirty="0"/>
          </a:p>
          <a:p>
            <a:r>
              <a:rPr lang="es-ES" sz="2000" dirty="0"/>
              <a:t> </a:t>
            </a:r>
            <a:endParaRPr lang="es-CL" sz="2000" dirty="0"/>
          </a:p>
          <a:p>
            <a:r>
              <a:rPr lang="es-ES" sz="2000" dirty="0" err="1"/>
              <a:t>Epew</a:t>
            </a:r>
            <a:r>
              <a:rPr lang="es-ES" sz="2000" dirty="0"/>
              <a:t> es una texto oral que narra la relación de los animales, los pájaros, de la naturaleza en general con los seres humanos. Algunos explican el origen del mundo, la creación de los seres humanos, las inundaciones, sequias, el sentido de lo femenino, de lo masculino. Además de entretener enseñan de la espiritualidad de la naturaleza y cómo debe interactuar la gente para mantener los equilibrios. Entonces explican el sentido del ser humano, del mundo, de la vida, del amor, la muerte de manera didáctica a través de la oralidad. </a:t>
            </a:r>
            <a:endParaRPr lang="es-ES" sz="2000" dirty="0" smtClean="0"/>
          </a:p>
          <a:p>
            <a:r>
              <a:rPr lang="es-ES" sz="2000" dirty="0" smtClean="0"/>
              <a:t>El texto es lúdico, divertido, misterioso</a:t>
            </a:r>
          </a:p>
          <a:p>
            <a:endParaRPr lang="es-ES" sz="2000" dirty="0" smtClean="0"/>
          </a:p>
          <a:p>
            <a:r>
              <a:rPr lang="es-ES" sz="2000" dirty="0" smtClean="0"/>
              <a:t>El viejo </a:t>
            </a:r>
            <a:r>
              <a:rPr lang="es-ES" sz="2000" dirty="0" err="1" smtClean="0"/>
              <a:t>Laxapay</a:t>
            </a:r>
            <a:endParaRPr lang="es-ES" sz="2000" dirty="0" smtClean="0"/>
          </a:p>
          <a:p>
            <a:endParaRPr lang="es-ES" sz="2000" dirty="0" smtClean="0"/>
          </a:p>
          <a:p>
            <a:r>
              <a:rPr lang="es-ES" sz="2000" dirty="0"/>
              <a:t>Este </a:t>
            </a:r>
            <a:r>
              <a:rPr lang="es-ES" sz="2000" dirty="0" err="1"/>
              <a:t>epew</a:t>
            </a:r>
            <a:r>
              <a:rPr lang="es-ES" sz="2000" dirty="0"/>
              <a:t> cuenta cómo una vez dos jóvenes sobrepasados por el dolor por la muerte de sus esposas, detuvieron el tiempo dejando el mundo en la </a:t>
            </a:r>
            <a:r>
              <a:rPr lang="es-ES" sz="2000" dirty="0" smtClean="0"/>
              <a:t>oscuridad. Al final los </a:t>
            </a:r>
            <a:r>
              <a:rPr lang="es-ES" sz="2000" dirty="0" err="1" smtClean="0"/>
              <a:t>jóvenenes</a:t>
            </a:r>
            <a:r>
              <a:rPr lang="es-ES" sz="2000" dirty="0" smtClean="0"/>
              <a:t> con la ayuda de una vieja </a:t>
            </a:r>
            <a:r>
              <a:rPr lang="es-ES" sz="2000" dirty="0" err="1" smtClean="0"/>
              <a:t>Ñandu</a:t>
            </a:r>
            <a:r>
              <a:rPr lang="es-ES" sz="2000" dirty="0" smtClean="0"/>
              <a:t> revivieron </a:t>
            </a:r>
            <a:r>
              <a:rPr lang="es-ES" sz="2000" dirty="0"/>
              <a:t>a sus mujeres y se casaron, volvió la </a:t>
            </a:r>
            <a:r>
              <a:rPr lang="es-ES" sz="2000" dirty="0" smtClean="0"/>
              <a:t>vida, </a:t>
            </a:r>
            <a:r>
              <a:rPr lang="es-ES" sz="2000" dirty="0"/>
              <a:t>el tiempo </a:t>
            </a:r>
            <a:r>
              <a:rPr lang="es-ES" sz="2000" dirty="0" smtClean="0"/>
              <a:t>y el amor. </a:t>
            </a:r>
            <a:r>
              <a:rPr lang="es-ES" sz="2000" dirty="0"/>
              <a:t>Hoy, en agradecimiento, los jóvenes siempre bailan el </a:t>
            </a:r>
            <a:r>
              <a:rPr lang="es-ES" sz="2000" i="1" dirty="0" err="1"/>
              <a:t>choyke</a:t>
            </a:r>
            <a:r>
              <a:rPr lang="es-ES" sz="2000" i="1" dirty="0"/>
              <a:t> </a:t>
            </a:r>
            <a:r>
              <a:rPr lang="es-ES" sz="2000" i="1" dirty="0" err="1"/>
              <a:t>purun</a:t>
            </a:r>
            <a:r>
              <a:rPr lang="es-ES" sz="2000" dirty="0"/>
              <a:t>, con el cual llaman al espíritu de la señora avestruz piadosa del dolor y del amor, así recuerdan el retorno de la </a:t>
            </a:r>
            <a:r>
              <a:rPr lang="es-ES" sz="2000" dirty="0" smtClean="0"/>
              <a:t>vida en cada ceremonia</a:t>
            </a:r>
            <a:r>
              <a:rPr lang="es-CL" sz="2000" dirty="0" smtClean="0"/>
              <a:t> </a:t>
            </a:r>
            <a:endParaRPr lang="es-ES" sz="2000" dirty="0"/>
          </a:p>
          <a:p>
            <a:endParaRPr lang="es-ES" dirty="0" smtClean="0"/>
          </a:p>
        </p:txBody>
      </p:sp>
    </p:spTree>
    <p:extLst>
      <p:ext uri="{BB962C8B-B14F-4D97-AF65-F5344CB8AC3E}">
        <p14:creationId xmlns:p14="http://schemas.microsoft.com/office/powerpoint/2010/main" val="2890369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5961" y="447889"/>
            <a:ext cx="10646405" cy="6370974"/>
          </a:xfrm>
          <a:prstGeom prst="rect">
            <a:avLst/>
          </a:prstGeom>
        </p:spPr>
        <p:txBody>
          <a:bodyPr wrap="square">
            <a:spAutoFit/>
          </a:bodyPr>
          <a:lstStyle/>
          <a:p>
            <a:r>
              <a:rPr lang="es-CL" sz="2400" dirty="0"/>
              <a:t>En la cultura mapuche el </a:t>
            </a:r>
            <a:r>
              <a:rPr lang="es-CL" sz="2400" b="1" dirty="0"/>
              <a:t>tiempo es </a:t>
            </a:r>
            <a:r>
              <a:rPr lang="es-CL" sz="2400" b="1" dirty="0" smtClean="0"/>
              <a:t>cíclico</a:t>
            </a:r>
            <a:r>
              <a:rPr lang="es-CL" sz="2400" dirty="0" smtClean="0"/>
              <a:t>, se </a:t>
            </a:r>
            <a:r>
              <a:rPr lang="es-CL" sz="2400" dirty="0"/>
              <a:t>contrapone al tiempo lineal,  y está marcado por los ciclos de la </a:t>
            </a:r>
            <a:r>
              <a:rPr lang="es-CL" sz="2400" dirty="0" smtClean="0"/>
              <a:t>naturaleza. El </a:t>
            </a:r>
            <a:r>
              <a:rPr lang="es-CL" sz="2400" u="sng" dirty="0"/>
              <a:t>futuro</a:t>
            </a:r>
            <a:r>
              <a:rPr lang="es-CL" sz="2400" dirty="0"/>
              <a:t> conceptualmente, es el PEWMA, el sueño.  </a:t>
            </a:r>
            <a:r>
              <a:rPr lang="es-CL" sz="2400" b="1" dirty="0"/>
              <a:t>Pe-w-ma</a:t>
            </a:r>
            <a:r>
              <a:rPr lang="es-CL" sz="2400" dirty="0"/>
              <a:t> (etimológicamente se construye con  la raíz VER- sufijo REFLEXIVO- sufijo que indica EXPERIENCIA). La palabra significa </a:t>
            </a:r>
            <a:r>
              <a:rPr lang="es-CL" sz="2400" b="1" dirty="0"/>
              <a:t>verse a sí mismo</a:t>
            </a:r>
            <a:r>
              <a:rPr lang="es-CL" sz="2400" dirty="0"/>
              <a:t>. </a:t>
            </a:r>
            <a:endParaRPr lang="es-CL" sz="2400" dirty="0" smtClean="0"/>
          </a:p>
          <a:p>
            <a:r>
              <a:rPr lang="es-CL" sz="2400" dirty="0" smtClean="0"/>
              <a:t>El </a:t>
            </a:r>
            <a:r>
              <a:rPr lang="es-CL" sz="2400" u="sng" dirty="0"/>
              <a:t>presente</a:t>
            </a:r>
            <a:r>
              <a:rPr lang="es-CL" sz="2400" dirty="0"/>
              <a:t> se vive conforme al ciclo y a la etapa de quien la vive. El </a:t>
            </a:r>
            <a:r>
              <a:rPr lang="es-CL" sz="2400" u="sng" dirty="0"/>
              <a:t>pasado</a:t>
            </a:r>
            <a:r>
              <a:rPr lang="es-CL" sz="2400" dirty="0"/>
              <a:t> se describe en la lengua, la que informa cómo fue para volver sobre ello cuando se es necesario.  La vida también es un ciclo</a:t>
            </a:r>
          </a:p>
          <a:p>
            <a:endParaRPr lang="es-CL" sz="2400" dirty="0" smtClean="0"/>
          </a:p>
          <a:p>
            <a:r>
              <a:rPr lang="es-CL" sz="2400" dirty="0" smtClean="0"/>
              <a:t>El</a:t>
            </a:r>
            <a:r>
              <a:rPr lang="es-CL" sz="2400" dirty="0"/>
              <a:t> Pewma es una capacidad humana y se desarrolla en comunión con los espíritus de la naturaleza y con la experiencia colectiva individual. En los sueños  transmitidos  por los espíritus de la naturaleza, son los gen, los poderes de la naturaleza quienes  permiten a la gente verse a sí mismo, ver la naturaleza, el territorio la comunidad. En este caso el conocimiento es proporcionado por los espíritus de la naturaleza. </a:t>
            </a:r>
          </a:p>
          <a:p>
            <a:r>
              <a:rPr lang="es-CL" sz="2400" dirty="0"/>
              <a:t>La expresión </a:t>
            </a:r>
            <a:r>
              <a:rPr lang="es-CL" sz="2400" b="1" dirty="0"/>
              <a:t>Pewmagen,</a:t>
            </a:r>
            <a:r>
              <a:rPr lang="es-CL" sz="2400" dirty="0"/>
              <a:t> proveniente de Pewma, la usan los mapuche para expresar </a:t>
            </a:r>
            <a:r>
              <a:rPr lang="es-CL" sz="2400" b="1" dirty="0"/>
              <a:t>la esperanza, y significa: “si así se sueña, así será”; </a:t>
            </a:r>
            <a:r>
              <a:rPr lang="es-CL" sz="2400" dirty="0"/>
              <a:t> es decir, es posible el futuro con los pueblos, con los seres y con la naturaleza, si así lo soñamos; pero primero debemos soñarlos nosotros, no es un acto ni una promesa externa. Es algo nuestro.</a:t>
            </a:r>
          </a:p>
        </p:txBody>
      </p:sp>
    </p:spTree>
    <p:extLst>
      <p:ext uri="{BB962C8B-B14F-4D97-AF65-F5344CB8AC3E}">
        <p14:creationId xmlns:p14="http://schemas.microsoft.com/office/powerpoint/2010/main" val="105019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95385" y="751344"/>
            <a:ext cx="10627725" cy="5632310"/>
          </a:xfrm>
          <a:prstGeom prst="rect">
            <a:avLst/>
          </a:prstGeom>
        </p:spPr>
        <p:txBody>
          <a:bodyPr wrap="square">
            <a:spAutoFit/>
          </a:bodyPr>
          <a:lstStyle/>
          <a:p>
            <a:r>
              <a:rPr lang="es-ES" sz="2400" dirty="0" smtClean="0"/>
              <a:t>Sueños de un </a:t>
            </a:r>
            <a:r>
              <a:rPr lang="es-ES" sz="2400" dirty="0" err="1" smtClean="0"/>
              <a:t>logko</a:t>
            </a:r>
            <a:r>
              <a:rPr lang="es-ES" sz="2400" dirty="0" smtClean="0"/>
              <a:t>, </a:t>
            </a:r>
            <a:r>
              <a:rPr lang="es-ES" sz="2400" dirty="0"/>
              <a:t>para explicarme el futuro de su comunidad </a:t>
            </a:r>
            <a:endParaRPr lang="es-CL" sz="2400" dirty="0"/>
          </a:p>
          <a:p>
            <a:r>
              <a:rPr lang="es-ES" sz="2400" dirty="0"/>
              <a:t> </a:t>
            </a:r>
            <a:endParaRPr lang="es-CL" sz="2400" dirty="0"/>
          </a:p>
          <a:p>
            <a:r>
              <a:rPr lang="es-ES" sz="2400" b="1" dirty="0"/>
              <a:t>...</a:t>
            </a:r>
            <a:r>
              <a:rPr lang="es-ES" sz="2400" dirty="0"/>
              <a:t>el sol con la estrellas jugando de aquí para allá. Eso representa cada persona. El movimiento…Después se juntan. Eso era la unificación del </a:t>
            </a:r>
            <a:r>
              <a:rPr lang="es-ES" sz="2400" dirty="0" err="1"/>
              <a:t>lof</a:t>
            </a:r>
            <a:r>
              <a:rPr lang="es-ES" sz="2400" dirty="0"/>
              <a:t> ‘comunidad’.  La luna llena, también </a:t>
            </a:r>
            <a:r>
              <a:rPr lang="es-ES" sz="2400" dirty="0" err="1"/>
              <a:t>kvyen</a:t>
            </a:r>
            <a:r>
              <a:rPr lang="es-ES" sz="2400" dirty="0"/>
              <a:t>, paso para acá y paso para allá y quedaron todos juntos. -Don Atilio me lo interpreto, y eso  significaba </a:t>
            </a:r>
            <a:r>
              <a:rPr lang="es-ES" sz="2400" dirty="0" err="1"/>
              <a:t>welulkaley</a:t>
            </a:r>
            <a:r>
              <a:rPr lang="es-ES" sz="2400" dirty="0"/>
              <a:t> </a:t>
            </a:r>
            <a:r>
              <a:rPr lang="es-ES" sz="2400" dirty="0" err="1"/>
              <a:t>pu</a:t>
            </a:r>
            <a:r>
              <a:rPr lang="es-ES" sz="2400" dirty="0"/>
              <a:t> che ‘la gente está desordenada’. Pero el sol vuelve entre medio de la cordillera, rápido. Eso también me lo interpretaron… va volver nuestro pensamiento y ese es el trabajo que tenemos que hacer. (</a:t>
            </a:r>
            <a:r>
              <a:rPr lang="es-ES" sz="2400" dirty="0" err="1"/>
              <a:t>SSl</a:t>
            </a:r>
            <a:r>
              <a:rPr lang="es-ES" sz="2400" dirty="0"/>
              <a:t>)</a:t>
            </a:r>
            <a:endParaRPr lang="es-CL" sz="2400" dirty="0"/>
          </a:p>
          <a:p>
            <a:r>
              <a:rPr lang="es-ES" sz="2400" dirty="0"/>
              <a:t> </a:t>
            </a:r>
            <a:endParaRPr lang="es-CL" sz="2400" dirty="0"/>
          </a:p>
          <a:p>
            <a:r>
              <a:rPr lang="es-ES" sz="2400" dirty="0"/>
              <a:t>En otro sueño. Un anciano con ojota me dijo que debíamos sembrar porque vienen tiempos difíciles y yo miraba en la cordillera, sembrar </a:t>
            </a:r>
            <a:r>
              <a:rPr lang="es-ES" sz="2400" dirty="0" err="1"/>
              <a:t>kawella</a:t>
            </a:r>
            <a:r>
              <a:rPr lang="es-ES" sz="2400" dirty="0"/>
              <a:t> ‘cebada’, </a:t>
            </a:r>
            <a:r>
              <a:rPr lang="es-ES" sz="2400" dirty="0" err="1"/>
              <a:t>dawe</a:t>
            </a:r>
            <a:r>
              <a:rPr lang="es-ES" sz="2400" dirty="0"/>
              <a:t> ‘</a:t>
            </a:r>
            <a:r>
              <a:rPr lang="es-ES" sz="2400" dirty="0" err="1"/>
              <a:t>kinua</a:t>
            </a:r>
            <a:r>
              <a:rPr lang="es-ES" sz="2400" dirty="0"/>
              <a:t>’ y centeno. Son los cereales que más duración tienen y entregan proteínas me dijeron los viejos, y ellos conocen de los tiempos de hambruna</a:t>
            </a:r>
            <a:r>
              <a:rPr lang="es-ES" sz="2400" dirty="0" smtClean="0"/>
              <a:t>.</a:t>
            </a:r>
          </a:p>
          <a:p>
            <a:r>
              <a:rPr lang="es-ES" sz="2400" dirty="0" smtClean="0"/>
              <a:t>(Testimonio recogido en trabajo de terreno, 2020)</a:t>
            </a:r>
            <a:endParaRPr lang="es-CL" sz="2400" dirty="0"/>
          </a:p>
        </p:txBody>
      </p:sp>
    </p:spTree>
    <p:extLst>
      <p:ext uri="{BB962C8B-B14F-4D97-AF65-F5344CB8AC3E}">
        <p14:creationId xmlns:p14="http://schemas.microsoft.com/office/powerpoint/2010/main" val="487551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3A8EC506-B1DA-46A1-B44D-774E68468E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678" name="Oval 5">
            <a:extLst>
              <a:ext uri="{FF2B5EF4-FFF2-40B4-BE49-F238E27FC236}">
                <a16:creationId xmlns:a16="http://schemas.microsoft.com/office/drawing/2014/main" xmlns="" id="{BFF30785-305E-45D7-984F-5AA93D3CA5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679" name="Straight Connector 74">
            <a:extLst>
              <a:ext uri="{FF2B5EF4-FFF2-40B4-BE49-F238E27FC236}">
                <a16:creationId xmlns:a16="http://schemas.microsoft.com/office/drawing/2014/main" xmlns="" id="{15E01FA5-D766-43CA-A83D-E7CF3F04E96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xmlns="" id="{CA73784B-AC76-4BAD-93AF-C72D0EDFD7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Título 4"/>
          <p:cNvSpPr>
            <a:spLocks noGrp="1"/>
          </p:cNvSpPr>
          <p:nvPr>
            <p:ph type="title"/>
          </p:nvPr>
        </p:nvSpPr>
        <p:spPr>
          <a:xfrm>
            <a:off x="636805" y="640080"/>
            <a:ext cx="3378099" cy="3034857"/>
          </a:xfrm>
        </p:spPr>
        <p:txBody>
          <a:bodyPr vert="horz" lIns="91440" tIns="45720" rIns="91440" bIns="45720" rtlCol="0" anchor="b">
            <a:normAutofit fontScale="90000"/>
          </a:bodyPr>
          <a:lstStyle/>
          <a:p>
            <a:pPr algn="r"/>
            <a:r>
              <a:rPr lang="en-US" sz="3200" b="1" kern="1200" cap="all" spc="200" baseline="0" dirty="0">
                <a:solidFill>
                  <a:schemeClr val="tx1">
                    <a:lumMod val="95000"/>
                    <a:lumOff val="5000"/>
                  </a:schemeClr>
                </a:solidFill>
                <a:latin typeface="+mj-lt"/>
                <a:ea typeface="+mj-ea"/>
                <a:cs typeface="+mj-cs"/>
              </a:rPr>
              <a:t>PARADIGMA DEL CONOCIMIENTO </a:t>
            </a:r>
            <a:r>
              <a:rPr lang="en-US" sz="3200" b="1" kern="1200" cap="all" spc="200" baseline="0" dirty="0" smtClean="0">
                <a:solidFill>
                  <a:schemeClr val="tx1">
                    <a:lumMod val="95000"/>
                    <a:lumOff val="5000"/>
                  </a:schemeClr>
                </a:solidFill>
                <a:latin typeface="+mj-lt"/>
                <a:ea typeface="+mj-ea"/>
                <a:cs typeface="+mj-cs"/>
              </a:rPr>
              <a:t>MAPUCHE</a:t>
            </a:r>
            <a:br>
              <a:rPr lang="en-US" sz="3200" b="1" kern="1200" cap="all" spc="200" baseline="0" dirty="0" smtClean="0">
                <a:solidFill>
                  <a:schemeClr val="tx1">
                    <a:lumMod val="95000"/>
                    <a:lumOff val="5000"/>
                  </a:schemeClr>
                </a:solidFill>
                <a:latin typeface="+mj-lt"/>
                <a:ea typeface="+mj-ea"/>
                <a:cs typeface="+mj-cs"/>
              </a:rPr>
            </a:br>
            <a:r>
              <a:rPr lang="en-US" sz="3200" b="1" spc="200" dirty="0"/>
              <a:t/>
            </a:r>
            <a:br>
              <a:rPr lang="en-US" sz="3200" b="1" spc="200" dirty="0"/>
            </a:br>
            <a:r>
              <a:rPr lang="en-US" sz="3200" b="1" spc="200" dirty="0" smtClean="0"/>
              <a:t/>
            </a:r>
            <a:br>
              <a:rPr lang="en-US" sz="3200" b="1" spc="200" dirty="0" smtClean="0"/>
            </a:br>
            <a:r>
              <a:rPr lang="en-US" sz="3200" b="1" spc="200" dirty="0"/>
              <a:t/>
            </a:r>
            <a:br>
              <a:rPr lang="en-US" sz="3200" b="1" spc="200" dirty="0"/>
            </a:br>
            <a:endParaRPr lang="en-US" sz="3200" b="1" kern="1200" cap="all" spc="200" baseline="0" dirty="0">
              <a:solidFill>
                <a:schemeClr val="tx1">
                  <a:lumMod val="95000"/>
                  <a:lumOff val="5000"/>
                </a:schemeClr>
              </a:solidFill>
              <a:latin typeface="+mj-lt"/>
              <a:ea typeface="+mj-ea"/>
              <a:cs typeface="+mj-cs"/>
            </a:endParaRPr>
          </a:p>
        </p:txBody>
      </p:sp>
      <p:cxnSp>
        <p:nvCxnSpPr>
          <p:cNvPr id="79" name="Straight Connector 78">
            <a:extLst>
              <a:ext uri="{FF2B5EF4-FFF2-40B4-BE49-F238E27FC236}">
                <a16:creationId xmlns:a16="http://schemas.microsoft.com/office/drawing/2014/main" xmlns="" id="{811DCF04-0C7C-44FC-8246-FC8D736B1A7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00698" y="3765314"/>
            <a:ext cx="32004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Marcador de contenido 3"/>
          <p:cNvGraphicFramePr>
            <a:graphicFrameLocks noGrp="1"/>
          </p:cNvGraphicFramePr>
          <p:nvPr>
            <p:ph idx="4294967295"/>
            <p:extLst>
              <p:ext uri="{D42A27DB-BD31-4B8C-83A1-F6EECF244321}">
                <p14:modId xmlns:p14="http://schemas.microsoft.com/office/powerpoint/2010/main" val="1023779406"/>
              </p:ext>
            </p:extLst>
          </p:nvPr>
        </p:nvGraphicFramePr>
        <p:xfrm>
          <a:off x="1520588" y="1247332"/>
          <a:ext cx="8833513" cy="497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3539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6D1A22BB-EEE8-B142-B186-F11BDD74F625}"/>
              </a:ext>
            </a:extLst>
          </p:cNvPr>
          <p:cNvSpPr>
            <a:spLocks noGrp="1"/>
          </p:cNvSpPr>
          <p:nvPr>
            <p:ph type="title"/>
          </p:nvPr>
        </p:nvSpPr>
        <p:spPr>
          <a:xfrm>
            <a:off x="964788" y="804333"/>
            <a:ext cx="3391900" cy="5249334"/>
          </a:xfrm>
        </p:spPr>
        <p:txBody>
          <a:bodyPr>
            <a:normAutofit/>
          </a:bodyPr>
          <a:lstStyle/>
          <a:p>
            <a:pPr algn="r"/>
            <a:r>
              <a:rPr lang="es-ES_tradnl" sz="2800" dirty="0" smtClean="0">
                <a:solidFill>
                  <a:srgbClr val="FFFFFF"/>
                </a:solidFill>
              </a:rPr>
              <a:t>Concepto de persona</a:t>
            </a:r>
            <a:r>
              <a:rPr lang="es-ES_tradnl" dirty="0">
                <a:solidFill>
                  <a:srgbClr val="FFFFFF"/>
                </a:solidFill>
              </a:rPr>
              <a:t/>
            </a:r>
            <a:br>
              <a:rPr lang="es-ES_tradnl" dirty="0">
                <a:solidFill>
                  <a:srgbClr val="FFFFFF"/>
                </a:solidFill>
              </a:rPr>
            </a:br>
            <a:endParaRPr lang="es-CL" dirty="0">
              <a:solidFill>
                <a:srgbClr val="FFFFFF"/>
              </a:solidFill>
            </a:endParaRPr>
          </a:p>
        </p:txBody>
      </p:sp>
      <p:sp>
        <p:nvSpPr>
          <p:cNvPr id="3" name="Marcador de contenido 2">
            <a:extLst>
              <a:ext uri="{FF2B5EF4-FFF2-40B4-BE49-F238E27FC236}">
                <a16:creationId xmlns:a16="http://schemas.microsoft.com/office/drawing/2014/main" xmlns="" id="{103E7B9D-697B-9D40-B374-A5342D95E0B9}"/>
              </a:ext>
            </a:extLst>
          </p:cNvPr>
          <p:cNvSpPr>
            <a:spLocks noGrp="1"/>
          </p:cNvSpPr>
          <p:nvPr>
            <p:ph idx="1"/>
          </p:nvPr>
        </p:nvSpPr>
        <p:spPr>
          <a:xfrm>
            <a:off x="4899378" y="270932"/>
            <a:ext cx="6357673" cy="6231467"/>
          </a:xfrm>
        </p:spPr>
        <p:txBody>
          <a:bodyPr anchor="ctr">
            <a:normAutofit/>
          </a:bodyPr>
          <a:lstStyle/>
          <a:p>
            <a:pPr marL="0" indent="0">
              <a:spcBef>
                <a:spcPts val="0"/>
              </a:spcBef>
              <a:spcAft>
                <a:spcPts val="600"/>
              </a:spcAft>
              <a:buNone/>
            </a:pPr>
            <a:r>
              <a:rPr lang="es-ES_tradnl" sz="2000" dirty="0"/>
              <a:t>Toda persona </a:t>
            </a:r>
            <a:r>
              <a:rPr lang="es-ES_tradnl" sz="2000" dirty="0">
                <a:highlight>
                  <a:srgbClr val="FFFF00"/>
                </a:highlight>
              </a:rPr>
              <a:t>CE</a:t>
            </a:r>
            <a:r>
              <a:rPr lang="es-ES_tradnl" sz="2000" dirty="0"/>
              <a:t>  se rige por  los valores del ad </a:t>
            </a:r>
            <a:r>
              <a:rPr lang="es-ES_tradnl" sz="2000" dirty="0" err="1"/>
              <a:t>mapu</a:t>
            </a:r>
            <a:r>
              <a:rPr lang="es-ES_tradnl" sz="2000" dirty="0"/>
              <a:t> y estos forman parte de su código ético de vida. </a:t>
            </a:r>
          </a:p>
          <a:p>
            <a:pPr marL="0" indent="0">
              <a:spcBef>
                <a:spcPts val="0"/>
              </a:spcBef>
              <a:spcAft>
                <a:spcPts val="600"/>
              </a:spcAft>
            </a:pPr>
            <a:r>
              <a:rPr lang="es-ES_tradnl" sz="2000" dirty="0"/>
              <a:t>Para ser CE, hay que ser: </a:t>
            </a:r>
          </a:p>
          <a:p>
            <a:pPr marL="173736" lvl="1" indent="0">
              <a:spcBef>
                <a:spcPts val="0"/>
              </a:spcBef>
              <a:spcAft>
                <a:spcPts val="600"/>
              </a:spcAft>
            </a:pPr>
            <a:r>
              <a:rPr lang="es-ES_tradnl" sz="2000" i="1" dirty="0"/>
              <a:t> </a:t>
            </a:r>
            <a:r>
              <a:rPr lang="es-ES_tradnl" sz="2000" i="1" dirty="0" err="1"/>
              <a:t>kimce</a:t>
            </a:r>
            <a:r>
              <a:rPr lang="es-ES_tradnl" sz="2000" i="1" dirty="0"/>
              <a:t> </a:t>
            </a:r>
            <a:r>
              <a:rPr lang="es-ES_tradnl" sz="2000" dirty="0"/>
              <a:t>‘sabio’, </a:t>
            </a:r>
          </a:p>
          <a:p>
            <a:pPr marL="173736" lvl="1" indent="0">
              <a:spcBef>
                <a:spcPts val="0"/>
              </a:spcBef>
              <a:spcAft>
                <a:spcPts val="600"/>
              </a:spcAft>
            </a:pPr>
            <a:r>
              <a:rPr lang="es-ES_tradnl" sz="2000" i="1" dirty="0"/>
              <a:t> </a:t>
            </a:r>
            <a:r>
              <a:rPr lang="es-ES_tradnl" sz="2000" i="1" dirty="0" err="1"/>
              <a:t>norce</a:t>
            </a:r>
            <a:r>
              <a:rPr lang="es-ES_tradnl" sz="2000" dirty="0"/>
              <a:t> ‘justo’, </a:t>
            </a:r>
          </a:p>
          <a:p>
            <a:pPr marL="173736" lvl="1" indent="0">
              <a:spcBef>
                <a:spcPts val="0"/>
              </a:spcBef>
              <a:spcAft>
                <a:spcPts val="600"/>
              </a:spcAft>
            </a:pPr>
            <a:r>
              <a:rPr lang="es-ES_tradnl" sz="2000" i="1" dirty="0"/>
              <a:t> </a:t>
            </a:r>
            <a:r>
              <a:rPr lang="es-ES_tradnl" sz="2000" i="1" dirty="0" err="1"/>
              <a:t>newence</a:t>
            </a:r>
            <a:r>
              <a:rPr lang="es-ES_tradnl" sz="2000" dirty="0"/>
              <a:t> ‘tener fuerza’ no la fuerza física sino actuar con la fuerza del espíritu, </a:t>
            </a:r>
          </a:p>
          <a:p>
            <a:pPr marL="173736" lvl="1" indent="0">
              <a:spcBef>
                <a:spcPts val="0"/>
              </a:spcBef>
              <a:spcAft>
                <a:spcPts val="600"/>
              </a:spcAft>
            </a:pPr>
            <a:r>
              <a:rPr lang="es-ES_tradnl" sz="2000" i="1" dirty="0"/>
              <a:t> </a:t>
            </a:r>
            <a:r>
              <a:rPr lang="es-ES_tradnl" sz="2000" i="1" dirty="0" err="1"/>
              <a:t>poyence</a:t>
            </a:r>
            <a:r>
              <a:rPr lang="es-ES_tradnl" sz="2000" dirty="0"/>
              <a:t> ‘ser afectivo, cariñoso’. </a:t>
            </a:r>
          </a:p>
          <a:p>
            <a:pPr marL="0" indent="0">
              <a:spcBef>
                <a:spcPts val="0"/>
              </a:spcBef>
              <a:spcAft>
                <a:spcPts val="600"/>
              </a:spcAft>
            </a:pPr>
            <a:r>
              <a:rPr lang="es-ES_tradnl" sz="2000" dirty="0"/>
              <a:t>Ser persona es una condición finita que se puede perder, se deja de ser persona cuando no se asumen los valores señalados o cuando no se respeta al otro o a la naturaleza</a:t>
            </a:r>
          </a:p>
          <a:p>
            <a:pPr marL="0" indent="0">
              <a:spcBef>
                <a:spcPts val="0"/>
              </a:spcBef>
              <a:spcAft>
                <a:spcPts val="600"/>
              </a:spcAft>
            </a:pPr>
            <a:r>
              <a:rPr lang="es-ES_tradnl" sz="2000" dirty="0"/>
              <a:t>Familia: extendida, nuclear. </a:t>
            </a:r>
          </a:p>
          <a:p>
            <a:pPr marL="0" indent="0">
              <a:spcBef>
                <a:spcPts val="0"/>
              </a:spcBef>
              <a:spcAft>
                <a:spcPts val="600"/>
              </a:spcAft>
            </a:pPr>
            <a:r>
              <a:rPr lang="es-ES_tradnl" sz="2000" dirty="0"/>
              <a:t>Contexto: comunitario</a:t>
            </a:r>
          </a:p>
          <a:p>
            <a:pPr marL="0" indent="0">
              <a:spcBef>
                <a:spcPts val="0"/>
              </a:spcBef>
              <a:spcAft>
                <a:spcPts val="600"/>
              </a:spcAft>
            </a:pPr>
            <a:r>
              <a:rPr lang="es-ES_tradnl" sz="2000" dirty="0"/>
              <a:t>Lucha de la mujer: feminismo </a:t>
            </a:r>
            <a:r>
              <a:rPr lang="es-ES_tradnl" sz="2000" dirty="0" err="1"/>
              <a:t>interseccional</a:t>
            </a:r>
            <a:r>
              <a:rPr lang="es-ES_tradnl" sz="2000" dirty="0"/>
              <a:t>, </a:t>
            </a:r>
            <a:r>
              <a:rPr lang="es-ES_tradnl" sz="2000" dirty="0" err="1"/>
              <a:t>antipatriarcal</a:t>
            </a:r>
            <a:r>
              <a:rPr lang="es-ES_tradnl" sz="2000" dirty="0"/>
              <a:t>, </a:t>
            </a:r>
            <a:r>
              <a:rPr lang="es-ES_tradnl" sz="2000" dirty="0" err="1"/>
              <a:t>descolonizante</a:t>
            </a:r>
            <a:r>
              <a:rPr lang="es-ES_tradnl" sz="2000" dirty="0"/>
              <a:t>, contra la discriminación y el racismo, es epistémica, política, </a:t>
            </a:r>
            <a:r>
              <a:rPr lang="es-ES_tradnl" sz="2000" dirty="0" err="1"/>
              <a:t>identitaria</a:t>
            </a:r>
            <a:r>
              <a:rPr lang="es-ES_tradnl" sz="2000" dirty="0"/>
              <a:t>.</a:t>
            </a:r>
          </a:p>
          <a:p>
            <a:pPr marL="0" indent="0">
              <a:spcBef>
                <a:spcPts val="0"/>
              </a:spcBef>
              <a:spcAft>
                <a:spcPts val="600"/>
              </a:spcAft>
            </a:pPr>
            <a:endParaRPr lang="es-CL" sz="1700" dirty="0"/>
          </a:p>
        </p:txBody>
      </p:sp>
    </p:spTree>
    <p:extLst>
      <p:ext uri="{BB962C8B-B14F-4D97-AF65-F5344CB8AC3E}">
        <p14:creationId xmlns:p14="http://schemas.microsoft.com/office/powerpoint/2010/main" val="495367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0890400-BB8B-4A44-AB63-65C7CA223E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D1AFD022-E560-9E46-8879-9766EDD30864}"/>
              </a:ext>
            </a:extLst>
          </p:cNvPr>
          <p:cNvSpPr>
            <a:spLocks noGrp="1"/>
          </p:cNvSpPr>
          <p:nvPr>
            <p:ph type="title"/>
          </p:nvPr>
        </p:nvSpPr>
        <p:spPr>
          <a:xfrm>
            <a:off x="964788" y="804333"/>
            <a:ext cx="3391900" cy="5249334"/>
          </a:xfrm>
        </p:spPr>
        <p:txBody>
          <a:bodyPr>
            <a:normAutofit/>
          </a:bodyPr>
          <a:lstStyle/>
          <a:p>
            <a:pPr algn="r"/>
            <a:r>
              <a:rPr lang="es-CL" sz="3600" dirty="0"/>
              <a:t>Ce/ che persona, gente, hombre mujer.</a:t>
            </a:r>
            <a:br>
              <a:rPr lang="es-CL" sz="3600" dirty="0"/>
            </a:br>
            <a:r>
              <a:rPr lang="es-CL" sz="3600" dirty="0"/>
              <a:t>picice niño, niña </a:t>
            </a:r>
          </a:p>
        </p:txBody>
      </p:sp>
      <p:cxnSp>
        <p:nvCxnSpPr>
          <p:cNvPr id="10" name="Straight Connector 9">
            <a:extLst>
              <a:ext uri="{FF2B5EF4-FFF2-40B4-BE49-F238E27FC236}">
                <a16:creationId xmlns:a16="http://schemas.microsoft.com/office/drawing/2014/main" xmlns="" id="{4D39B797-CDC6-4529-8A36-9CBFC98163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xmlns="" id="{9BC1214A-52C8-824A-BBEB-60D8CBD9C667}"/>
              </a:ext>
            </a:extLst>
          </p:cNvPr>
          <p:cNvSpPr>
            <a:spLocks noGrp="1"/>
          </p:cNvSpPr>
          <p:nvPr>
            <p:ph idx="1"/>
          </p:nvPr>
        </p:nvSpPr>
        <p:spPr>
          <a:xfrm>
            <a:off x="4999330" y="804333"/>
            <a:ext cx="6257721" cy="5249334"/>
          </a:xfrm>
        </p:spPr>
        <p:txBody>
          <a:bodyPr anchor="ctr">
            <a:normAutofit/>
          </a:bodyPr>
          <a:lstStyle/>
          <a:p>
            <a:pPr marL="0" indent="0">
              <a:spcBef>
                <a:spcPts val="0"/>
              </a:spcBef>
              <a:spcAft>
                <a:spcPts val="600"/>
              </a:spcAft>
              <a:buNone/>
            </a:pPr>
            <a:r>
              <a:rPr lang="es-ES_tradnl" sz="2400" dirty="0"/>
              <a:t>Las diversidad o diferencia de sexo no quita la condición de persona:</a:t>
            </a:r>
          </a:p>
          <a:p>
            <a:pPr marL="173736" lvl="1" indent="0">
              <a:spcBef>
                <a:spcPts val="0"/>
              </a:spcBef>
              <a:spcAft>
                <a:spcPts val="600"/>
              </a:spcAft>
            </a:pPr>
            <a:r>
              <a:rPr lang="es-ES_tradnl" sz="2400" i="1" dirty="0"/>
              <a:t> </a:t>
            </a:r>
            <a:r>
              <a:rPr lang="es-ES_tradnl" sz="2400" i="1" dirty="0" err="1"/>
              <a:t>malen</a:t>
            </a:r>
            <a:r>
              <a:rPr lang="es-ES_tradnl" sz="2400" dirty="0"/>
              <a:t> o </a:t>
            </a:r>
            <a:r>
              <a:rPr lang="es-ES_tradnl" sz="2400" i="1" dirty="0"/>
              <a:t>domo</a:t>
            </a:r>
            <a:r>
              <a:rPr lang="es-ES_tradnl" sz="2400" dirty="0"/>
              <a:t> ‘mujer’, 		</a:t>
            </a:r>
            <a:r>
              <a:rPr lang="es-ES_tradnl" sz="2400" i="1" dirty="0" err="1"/>
              <a:t>wenxu</a:t>
            </a:r>
            <a:r>
              <a:rPr lang="es-ES_tradnl" sz="2400" i="1" dirty="0"/>
              <a:t> 	</a:t>
            </a:r>
            <a:r>
              <a:rPr lang="es-ES_tradnl" sz="2400" dirty="0"/>
              <a:t>‘hombre’ </a:t>
            </a:r>
          </a:p>
          <a:p>
            <a:pPr marL="173736" lvl="1" indent="0">
              <a:spcBef>
                <a:spcPts val="0"/>
              </a:spcBef>
              <a:spcAft>
                <a:spcPts val="600"/>
              </a:spcAft>
            </a:pPr>
            <a:r>
              <a:rPr lang="es-ES_tradnl" sz="2400" i="1" dirty="0"/>
              <a:t> </a:t>
            </a:r>
            <a:r>
              <a:rPr lang="es-ES_tradnl" sz="2400" i="1" dirty="0" err="1"/>
              <a:t>weyun</a:t>
            </a:r>
            <a:r>
              <a:rPr lang="es-ES_tradnl" sz="2400" dirty="0"/>
              <a:t> o </a:t>
            </a:r>
            <a:r>
              <a:rPr lang="es-ES_tradnl" sz="2400" i="1" dirty="0" err="1"/>
              <a:t>weye</a:t>
            </a:r>
            <a:r>
              <a:rPr lang="es-ES_tradnl" sz="2400" dirty="0"/>
              <a:t> ‘gay’ 		‘</a:t>
            </a:r>
            <a:r>
              <a:rPr lang="es-ES_tradnl" sz="2400" dirty="0" err="1"/>
              <a:t>alka</a:t>
            </a:r>
            <a:r>
              <a:rPr lang="es-ES_tradnl" sz="2400" dirty="0"/>
              <a:t> </a:t>
            </a:r>
            <a:r>
              <a:rPr lang="es-ES_tradnl" sz="2400" dirty="0" err="1"/>
              <a:t>zomo</a:t>
            </a:r>
            <a:r>
              <a:rPr lang="es-ES_tradnl" sz="2400" dirty="0"/>
              <a:t> ‘mujer lesbiana’ </a:t>
            </a:r>
          </a:p>
          <a:p>
            <a:pPr marL="173736" lvl="1" indent="0">
              <a:spcBef>
                <a:spcPts val="0"/>
              </a:spcBef>
              <a:spcAft>
                <a:spcPts val="600"/>
              </a:spcAft>
            </a:pPr>
            <a:r>
              <a:rPr lang="es-ES_tradnl" sz="2400" i="1" dirty="0"/>
              <a:t> </a:t>
            </a:r>
            <a:r>
              <a:rPr lang="es-ES_tradnl" sz="2400" i="1" dirty="0" err="1"/>
              <a:t>zomo</a:t>
            </a:r>
            <a:r>
              <a:rPr lang="es-ES_tradnl" sz="2400" i="1" dirty="0"/>
              <a:t> </a:t>
            </a:r>
            <a:r>
              <a:rPr lang="es-ES_tradnl" sz="2400" i="1" dirty="0" err="1"/>
              <a:t>wenxu</a:t>
            </a:r>
            <a:r>
              <a:rPr lang="es-ES_tradnl" sz="2400" dirty="0"/>
              <a:t> ‘mujer hombre‘ 	</a:t>
            </a:r>
            <a:r>
              <a:rPr lang="es-ES_tradnl" sz="2400" i="1" dirty="0" err="1"/>
              <a:t>wenxu</a:t>
            </a:r>
            <a:r>
              <a:rPr lang="es-ES_tradnl" sz="2400" i="1" dirty="0"/>
              <a:t> </a:t>
            </a:r>
            <a:r>
              <a:rPr lang="es-ES_tradnl" sz="2400" i="1" dirty="0" err="1"/>
              <a:t>zomo</a:t>
            </a:r>
            <a:r>
              <a:rPr lang="es-ES_tradnl" sz="2400" dirty="0"/>
              <a:t> ‘hombre mujer’. </a:t>
            </a:r>
          </a:p>
          <a:p>
            <a:pPr marL="173736" lvl="1" indent="0">
              <a:spcBef>
                <a:spcPts val="0"/>
              </a:spcBef>
              <a:spcAft>
                <a:spcPts val="600"/>
              </a:spcAft>
              <a:buNone/>
            </a:pPr>
            <a:endParaRPr lang="es-ES_tradnl" sz="2400" dirty="0"/>
          </a:p>
          <a:p>
            <a:pPr marL="0" indent="0">
              <a:spcBef>
                <a:spcPts val="0"/>
              </a:spcBef>
              <a:spcAft>
                <a:spcPts val="600"/>
              </a:spcAft>
            </a:pPr>
            <a:r>
              <a:rPr lang="es-ES_tradnl" sz="2400" dirty="0"/>
              <a:t>Las personas gay o lesbianas pueden ejercer los roles de todos, conocidos son los machi gay, aunque no todos los machi lo son, como machi cuentan con el respeto de la gente.</a:t>
            </a:r>
            <a:endParaRPr lang="es-CL" sz="2400" dirty="0"/>
          </a:p>
        </p:txBody>
      </p:sp>
    </p:spTree>
    <p:extLst>
      <p:ext uri="{BB962C8B-B14F-4D97-AF65-F5344CB8AC3E}">
        <p14:creationId xmlns:p14="http://schemas.microsoft.com/office/powerpoint/2010/main" val="1603683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B0890400-BB8B-4A44-AB63-65C7CA223E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964788" y="804333"/>
            <a:ext cx="3391900" cy="5249334"/>
          </a:xfrm>
        </p:spPr>
        <p:txBody>
          <a:bodyPr>
            <a:normAutofit/>
          </a:bodyPr>
          <a:lstStyle/>
          <a:p>
            <a:pPr algn="r"/>
            <a:r>
              <a:rPr lang="x-none" dirty="0"/>
              <a:t>Índice </a:t>
            </a:r>
          </a:p>
        </p:txBody>
      </p:sp>
      <p:cxnSp>
        <p:nvCxnSpPr>
          <p:cNvPr id="20" name="Straight Connector 19">
            <a:extLst>
              <a:ext uri="{FF2B5EF4-FFF2-40B4-BE49-F238E27FC236}">
                <a16:creationId xmlns:a16="http://schemas.microsoft.com/office/drawing/2014/main" xmlns="" id="{4D39B797-CDC6-4529-8A36-9CBFC98163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p:cNvSpPr>
            <a:spLocks noGrp="1"/>
          </p:cNvSpPr>
          <p:nvPr>
            <p:ph idx="1"/>
          </p:nvPr>
        </p:nvSpPr>
        <p:spPr>
          <a:xfrm>
            <a:off x="4999330" y="804333"/>
            <a:ext cx="6257721" cy="5249334"/>
          </a:xfrm>
        </p:spPr>
        <p:txBody>
          <a:bodyPr anchor="ctr">
            <a:noAutofit/>
          </a:bodyPr>
          <a:lstStyle/>
          <a:p>
            <a:pPr>
              <a:lnSpc>
                <a:spcPct val="100000"/>
              </a:lnSpc>
              <a:spcBef>
                <a:spcPts val="0"/>
              </a:spcBef>
              <a:spcAft>
                <a:spcPts val="0"/>
              </a:spcAft>
            </a:pPr>
            <a:r>
              <a:rPr lang="es-ES_tradnl" sz="3200" dirty="0"/>
              <a:t>I. </a:t>
            </a:r>
            <a:r>
              <a:rPr lang="es-ES_tradnl" sz="3200" dirty="0" smtClean="0"/>
              <a:t>Contexto</a:t>
            </a:r>
            <a:endParaRPr lang="es-ES_tradnl" sz="3200" dirty="0"/>
          </a:p>
          <a:p>
            <a:pPr>
              <a:lnSpc>
                <a:spcPct val="100000"/>
              </a:lnSpc>
              <a:spcBef>
                <a:spcPts val="0"/>
              </a:spcBef>
              <a:spcAft>
                <a:spcPts val="0"/>
              </a:spcAft>
            </a:pPr>
            <a:endParaRPr lang="es-ES_tradnl" sz="3200" dirty="0"/>
          </a:p>
          <a:p>
            <a:pPr>
              <a:lnSpc>
                <a:spcPct val="100000"/>
              </a:lnSpc>
              <a:spcBef>
                <a:spcPts val="0"/>
              </a:spcBef>
              <a:spcAft>
                <a:spcPts val="0"/>
              </a:spcAft>
            </a:pPr>
            <a:r>
              <a:rPr lang="es-ES_tradnl" sz="3200" dirty="0"/>
              <a:t>II. </a:t>
            </a:r>
            <a:r>
              <a:rPr lang="es-ES_tradnl" sz="3200" dirty="0" smtClean="0"/>
              <a:t>Fuentes teóricas y de datos</a:t>
            </a:r>
          </a:p>
          <a:p>
            <a:pPr>
              <a:lnSpc>
                <a:spcPct val="100000"/>
              </a:lnSpc>
              <a:spcBef>
                <a:spcPts val="0"/>
              </a:spcBef>
              <a:spcAft>
                <a:spcPts val="0"/>
              </a:spcAft>
            </a:pPr>
            <a:r>
              <a:rPr lang="es-ES_tradnl" sz="3200" dirty="0" smtClean="0"/>
              <a:t>- La episteme</a:t>
            </a:r>
          </a:p>
          <a:p>
            <a:pPr>
              <a:lnSpc>
                <a:spcPct val="100000"/>
              </a:lnSpc>
              <a:spcBef>
                <a:spcPts val="0"/>
              </a:spcBef>
              <a:spcAft>
                <a:spcPts val="0"/>
              </a:spcAft>
            </a:pPr>
            <a:r>
              <a:rPr lang="es-ES_tradnl" sz="3200" dirty="0" smtClean="0"/>
              <a:t>- Textos escritos en mapuzugun</a:t>
            </a:r>
          </a:p>
          <a:p>
            <a:pPr>
              <a:lnSpc>
                <a:spcPct val="100000"/>
              </a:lnSpc>
              <a:spcBef>
                <a:spcPts val="0"/>
              </a:spcBef>
              <a:spcAft>
                <a:spcPts val="0"/>
              </a:spcAft>
            </a:pPr>
            <a:r>
              <a:rPr lang="es-ES_tradnl" sz="3200" dirty="0" smtClean="0"/>
              <a:t>- Trabajo en el aula</a:t>
            </a:r>
          </a:p>
          <a:p>
            <a:pPr>
              <a:lnSpc>
                <a:spcPct val="100000"/>
              </a:lnSpc>
              <a:spcBef>
                <a:spcPts val="0"/>
              </a:spcBef>
              <a:spcAft>
                <a:spcPts val="0"/>
              </a:spcAft>
            </a:pPr>
            <a:r>
              <a:rPr lang="es-ES_tradnl" sz="3200" dirty="0" smtClean="0"/>
              <a:t>- Conversaciones </a:t>
            </a:r>
          </a:p>
          <a:p>
            <a:pPr>
              <a:lnSpc>
                <a:spcPct val="100000"/>
              </a:lnSpc>
              <a:spcBef>
                <a:spcPts val="0"/>
              </a:spcBef>
              <a:spcAft>
                <a:spcPts val="0"/>
              </a:spcAft>
            </a:pPr>
            <a:r>
              <a:rPr lang="es-ES_tradnl" sz="3200" dirty="0" smtClean="0"/>
              <a:t>III. Datos y Análisis</a:t>
            </a:r>
            <a:endParaRPr lang="es-ES_tradnl" sz="3200" dirty="0"/>
          </a:p>
          <a:p>
            <a:pPr>
              <a:lnSpc>
                <a:spcPct val="100000"/>
              </a:lnSpc>
              <a:spcBef>
                <a:spcPts val="0"/>
              </a:spcBef>
              <a:spcAft>
                <a:spcPts val="0"/>
              </a:spcAft>
            </a:pPr>
            <a:endParaRPr lang="x-none" sz="3200" dirty="0"/>
          </a:p>
          <a:p>
            <a:pPr>
              <a:lnSpc>
                <a:spcPct val="100000"/>
              </a:lnSpc>
              <a:spcBef>
                <a:spcPts val="0"/>
              </a:spcBef>
              <a:spcAft>
                <a:spcPts val="0"/>
              </a:spcAft>
            </a:pPr>
            <a:r>
              <a:rPr lang="es-ES_tradnl" sz="3200" dirty="0" smtClean="0"/>
              <a:t>IV. Conclusiones </a:t>
            </a:r>
            <a:endParaRPr lang="x-none" sz="3200" dirty="0"/>
          </a:p>
        </p:txBody>
      </p:sp>
    </p:spTree>
    <p:extLst>
      <p:ext uri="{BB962C8B-B14F-4D97-AF65-F5344CB8AC3E}">
        <p14:creationId xmlns:p14="http://schemas.microsoft.com/office/powerpoint/2010/main" val="177171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xmlns="" id="{8E0C202F-C38B-4D39-996A-4E8597260A57}"/>
              </a:ext>
            </a:extLst>
          </p:cNvPr>
          <p:cNvSpPr/>
          <p:nvPr/>
        </p:nvSpPr>
        <p:spPr>
          <a:xfrm>
            <a:off x="2396987" y="358820"/>
            <a:ext cx="8352183" cy="738664"/>
          </a:xfrm>
          <a:prstGeom prst="rect">
            <a:avLst/>
          </a:prstGeom>
          <a:solidFill>
            <a:schemeClr val="accent1">
              <a:lumMod val="40000"/>
              <a:lumOff val="60000"/>
            </a:schemeClr>
          </a:solidFill>
        </p:spPr>
        <p:txBody>
          <a:bodyPr wrap="square">
            <a:spAutoFit/>
          </a:bodyPr>
          <a:lstStyle/>
          <a:p>
            <a:pPr algn="just"/>
            <a:r>
              <a:rPr lang="es-ES" sz="2400" dirty="0"/>
              <a:t>¿Qué información nos entregan estas imágenes?</a:t>
            </a:r>
          </a:p>
          <a:p>
            <a:pPr algn="just"/>
            <a:endParaRPr lang="es-ES" dirty="0"/>
          </a:p>
        </p:txBody>
      </p:sp>
      <p:pic>
        <p:nvPicPr>
          <p:cNvPr id="26" name="Imagen 25">
            <a:extLst>
              <a:ext uri="{FF2B5EF4-FFF2-40B4-BE49-F238E27FC236}">
                <a16:creationId xmlns:a16="http://schemas.microsoft.com/office/drawing/2014/main" xmlns="" id="{BF3EF850-A6F0-48B1-8560-1EF9EC686643}"/>
              </a:ext>
            </a:extLst>
          </p:cNvPr>
          <p:cNvPicPr/>
          <p:nvPr/>
        </p:nvPicPr>
        <p:blipFill rotWithShape="1">
          <a:blip r:embed="rId2">
            <a:extLst>
              <a:ext uri="{28A0092B-C50C-407E-A947-70E740481C1C}">
                <a14:useLocalDpi xmlns:a14="http://schemas.microsoft.com/office/drawing/2010/main" val="0"/>
              </a:ext>
            </a:extLst>
          </a:blip>
          <a:srcRect l="24121" t="30342" r="30037" b="22250"/>
          <a:stretch/>
        </p:blipFill>
        <p:spPr bwMode="auto">
          <a:xfrm>
            <a:off x="586410" y="2468835"/>
            <a:ext cx="4435033" cy="2564185"/>
          </a:xfrm>
          <a:prstGeom prst="rect">
            <a:avLst/>
          </a:prstGeom>
          <a:ln>
            <a:noFill/>
          </a:ln>
          <a:extLst>
            <a:ext uri="{53640926-AAD7-44d8-BBD7-CCE9431645EC}">
              <a14:shadowObscured xmlns:a14="http://schemas.microsoft.com/office/drawing/2010/main"/>
            </a:ext>
          </a:extLst>
        </p:spPr>
      </p:pic>
      <p:graphicFrame>
        <p:nvGraphicFramePr>
          <p:cNvPr id="28" name="Marcador de contenido 3">
            <a:extLst>
              <a:ext uri="{FF2B5EF4-FFF2-40B4-BE49-F238E27FC236}">
                <a16:creationId xmlns:a16="http://schemas.microsoft.com/office/drawing/2014/main" xmlns="" id="{E5FC209B-1E40-4356-9924-3622DBF30CE0}"/>
              </a:ext>
            </a:extLst>
          </p:cNvPr>
          <p:cNvGraphicFramePr>
            <a:graphicFrameLocks/>
          </p:cNvGraphicFramePr>
          <p:nvPr>
            <p:extLst>
              <p:ext uri="{D42A27DB-BD31-4B8C-83A1-F6EECF244321}">
                <p14:modId xmlns:p14="http://schemas.microsoft.com/office/powerpoint/2010/main" val="1947575609"/>
              </p:ext>
            </p:extLst>
          </p:nvPr>
        </p:nvGraphicFramePr>
        <p:xfrm>
          <a:off x="4293703" y="1411356"/>
          <a:ext cx="7898297" cy="5297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5654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5130" y="1072507"/>
            <a:ext cx="9222578" cy="506895"/>
          </a:xfrm>
        </p:spPr>
        <p:txBody>
          <a:bodyPr>
            <a:noAutofit/>
          </a:bodyPr>
          <a:lstStyle/>
          <a:p>
            <a:r>
              <a:rPr lang="es-CL" sz="2800" b="1" dirty="0"/>
              <a:t> </a:t>
            </a:r>
            <a:r>
              <a:rPr lang="es-CL" sz="2000" dirty="0"/>
              <a:t/>
            </a:r>
            <a:br>
              <a:rPr lang="es-CL" sz="2000" dirty="0"/>
            </a:br>
            <a:r>
              <a:rPr lang="es-CL" sz="2000" dirty="0"/>
              <a:t/>
            </a:r>
            <a:br>
              <a:rPr lang="es-CL" sz="2000" dirty="0"/>
            </a:br>
            <a:r>
              <a:rPr lang="es-CL" sz="2000" dirty="0"/>
              <a:t> </a:t>
            </a:r>
            <a:br>
              <a:rPr lang="es-CL" sz="2000" dirty="0"/>
            </a:br>
            <a:r>
              <a:rPr lang="es-ES" sz="2000" dirty="0"/>
              <a:t/>
            </a:r>
            <a:br>
              <a:rPr lang="es-ES" sz="2000" dirty="0"/>
            </a:br>
            <a:endParaRPr lang="es-ES" sz="2000" dirty="0"/>
          </a:p>
        </p:txBody>
      </p:sp>
      <p:graphicFrame>
        <p:nvGraphicFramePr>
          <p:cNvPr id="3" name="Diagrama 2">
            <a:extLst>
              <a:ext uri="{FF2B5EF4-FFF2-40B4-BE49-F238E27FC236}">
                <a16:creationId xmlns:a16="http://schemas.microsoft.com/office/drawing/2014/main" xmlns="" id="{DAC7D41A-B6AD-4ADD-B645-F08D20033280}"/>
              </a:ext>
            </a:extLst>
          </p:cNvPr>
          <p:cNvGraphicFramePr/>
          <p:nvPr/>
        </p:nvGraphicFramePr>
        <p:xfrm>
          <a:off x="2350052" y="212619"/>
          <a:ext cx="7102061" cy="4587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brir llave 3">
            <a:extLst>
              <a:ext uri="{FF2B5EF4-FFF2-40B4-BE49-F238E27FC236}">
                <a16:creationId xmlns:a16="http://schemas.microsoft.com/office/drawing/2014/main" xmlns="" id="{FC4F5A56-A430-40B4-8E60-123BF93284E2}"/>
              </a:ext>
            </a:extLst>
          </p:cNvPr>
          <p:cNvSpPr/>
          <p:nvPr/>
        </p:nvSpPr>
        <p:spPr>
          <a:xfrm rot="16200000">
            <a:off x="5670281" y="4010413"/>
            <a:ext cx="660386" cy="16995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dirty="0"/>
          </a:p>
        </p:txBody>
      </p:sp>
      <p:grpSp>
        <p:nvGrpSpPr>
          <p:cNvPr id="5" name="Grupo 4">
            <a:extLst>
              <a:ext uri="{FF2B5EF4-FFF2-40B4-BE49-F238E27FC236}">
                <a16:creationId xmlns:a16="http://schemas.microsoft.com/office/drawing/2014/main" xmlns="" id="{E49533FD-AE75-46FA-B122-0A7B66A16974}"/>
              </a:ext>
            </a:extLst>
          </p:cNvPr>
          <p:cNvGrpSpPr/>
          <p:nvPr/>
        </p:nvGrpSpPr>
        <p:grpSpPr>
          <a:xfrm>
            <a:off x="4900328" y="5396435"/>
            <a:ext cx="2200292" cy="827403"/>
            <a:chOff x="344389" y="4014141"/>
            <a:chExt cx="2805906" cy="1402953"/>
          </a:xfrm>
          <a:solidFill>
            <a:schemeClr val="accent2">
              <a:lumMod val="60000"/>
              <a:lumOff val="40000"/>
            </a:schemeClr>
          </a:solidFill>
        </p:grpSpPr>
        <p:sp>
          <p:nvSpPr>
            <p:cNvPr id="6" name="Rectángulo: esquinas redondeadas 5">
              <a:extLst>
                <a:ext uri="{FF2B5EF4-FFF2-40B4-BE49-F238E27FC236}">
                  <a16:creationId xmlns:a16="http://schemas.microsoft.com/office/drawing/2014/main" xmlns="" id="{778C07C9-8761-455B-A89D-1E2D576BF836}"/>
                </a:ext>
              </a:extLst>
            </p:cNvPr>
            <p:cNvSpPr/>
            <p:nvPr/>
          </p:nvSpPr>
          <p:spPr>
            <a:xfrm>
              <a:off x="344389" y="4014141"/>
              <a:ext cx="2805906" cy="140295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ángulo: esquinas redondeadas 4">
              <a:extLst>
                <a:ext uri="{FF2B5EF4-FFF2-40B4-BE49-F238E27FC236}">
                  <a16:creationId xmlns:a16="http://schemas.microsoft.com/office/drawing/2014/main" xmlns="" id="{7AEA7778-4C89-4CD6-99BB-9C9E3701A85A}"/>
                </a:ext>
              </a:extLst>
            </p:cNvPr>
            <p:cNvSpPr txBox="1"/>
            <p:nvPr/>
          </p:nvSpPr>
          <p:spPr>
            <a:xfrm>
              <a:off x="385480" y="4055232"/>
              <a:ext cx="2723724" cy="132077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dirty="0">
                  <a:solidFill>
                    <a:schemeClr val="tx1"/>
                  </a:solidFill>
                </a:rPr>
                <a:t>KVME MOGEN</a:t>
              </a:r>
            </a:p>
            <a:p>
              <a:pPr marL="0" lvl="0" indent="0" algn="ctr" defTabSz="622300">
                <a:lnSpc>
                  <a:spcPct val="90000"/>
                </a:lnSpc>
                <a:spcBef>
                  <a:spcPct val="0"/>
                </a:spcBef>
                <a:spcAft>
                  <a:spcPct val="35000"/>
                </a:spcAft>
                <a:buNone/>
              </a:pPr>
              <a:r>
                <a:rPr lang="es-CL" sz="1400" dirty="0">
                  <a:solidFill>
                    <a:schemeClr val="tx1"/>
                  </a:solidFill>
                </a:rPr>
                <a:t>(Sintetiza a ambos)</a:t>
              </a:r>
              <a:endParaRPr lang="es-CL" sz="1400" kern="1200" dirty="0">
                <a:solidFill>
                  <a:schemeClr val="tx1"/>
                </a:solidFill>
              </a:endParaRPr>
            </a:p>
          </p:txBody>
        </p:sp>
      </p:grpSp>
      <p:sp>
        <p:nvSpPr>
          <p:cNvPr id="8" name="CuadroTexto 7">
            <a:extLst>
              <a:ext uri="{FF2B5EF4-FFF2-40B4-BE49-F238E27FC236}">
                <a16:creationId xmlns:a16="http://schemas.microsoft.com/office/drawing/2014/main" xmlns="" id="{E2B24192-9273-40DA-A8EF-45950E3FFCDB}"/>
              </a:ext>
            </a:extLst>
          </p:cNvPr>
          <p:cNvSpPr txBox="1"/>
          <p:nvPr/>
        </p:nvSpPr>
        <p:spPr>
          <a:xfrm>
            <a:off x="526774" y="5810137"/>
            <a:ext cx="3081131" cy="646331"/>
          </a:xfrm>
          <a:prstGeom prst="rect">
            <a:avLst/>
          </a:prstGeom>
          <a:solidFill>
            <a:schemeClr val="bg2">
              <a:lumMod val="90000"/>
            </a:schemeClr>
          </a:solidFill>
        </p:spPr>
        <p:txBody>
          <a:bodyPr wrap="square" rtlCol="0">
            <a:spAutoFit/>
          </a:bodyPr>
          <a:lstStyle/>
          <a:p>
            <a:pPr algn="just"/>
            <a:r>
              <a:rPr lang="es-CL" sz="1200" dirty="0"/>
              <a:t>Toda la filosofía, pensamiento y prácticas mapuche son regidas por el AZ MAPU.</a:t>
            </a:r>
          </a:p>
        </p:txBody>
      </p:sp>
      <p:sp>
        <p:nvSpPr>
          <p:cNvPr id="9" name="CuadroTexto 8">
            <a:extLst>
              <a:ext uri="{FF2B5EF4-FFF2-40B4-BE49-F238E27FC236}">
                <a16:creationId xmlns:a16="http://schemas.microsoft.com/office/drawing/2014/main" xmlns="" id="{8D6DD82D-838B-4A82-90F7-EB6CDC0E00F5}"/>
              </a:ext>
            </a:extLst>
          </p:cNvPr>
          <p:cNvSpPr txBox="1"/>
          <p:nvPr/>
        </p:nvSpPr>
        <p:spPr>
          <a:xfrm>
            <a:off x="8719930" y="5580203"/>
            <a:ext cx="3081131" cy="830997"/>
          </a:xfrm>
          <a:prstGeom prst="rect">
            <a:avLst/>
          </a:prstGeom>
          <a:solidFill>
            <a:schemeClr val="bg2">
              <a:lumMod val="90000"/>
            </a:schemeClr>
          </a:solidFill>
        </p:spPr>
        <p:txBody>
          <a:bodyPr wrap="square" rtlCol="0">
            <a:spAutoFit/>
          </a:bodyPr>
          <a:lstStyle/>
          <a:p>
            <a:pPr algn="just"/>
            <a:r>
              <a:rPr lang="es-CL" sz="1200" dirty="0"/>
              <a:t>La identidad, el nombre definido por el </a:t>
            </a:r>
            <a:r>
              <a:rPr lang="es-CL" sz="1200" dirty="0" err="1"/>
              <a:t>Tuwvn</a:t>
            </a:r>
            <a:r>
              <a:rPr lang="es-CL" sz="1200" dirty="0"/>
              <a:t>, </a:t>
            </a:r>
            <a:r>
              <a:rPr lang="es-CL" sz="1200" dirty="0" err="1"/>
              <a:t>Kvpalme</a:t>
            </a:r>
            <a:r>
              <a:rPr lang="es-CL" sz="1200" dirty="0"/>
              <a:t> y los Gen, los derechos a la tierra y la organización social son regidos por el AZ MAPU.</a:t>
            </a:r>
          </a:p>
        </p:txBody>
      </p:sp>
    </p:spTree>
    <p:extLst>
      <p:ext uri="{BB962C8B-B14F-4D97-AF65-F5344CB8AC3E}">
        <p14:creationId xmlns:p14="http://schemas.microsoft.com/office/powerpoint/2010/main" val="3583862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0890400-BB8B-4A44-AB63-65C7CA223E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964788" y="804333"/>
            <a:ext cx="3391900" cy="5249334"/>
          </a:xfrm>
        </p:spPr>
        <p:txBody>
          <a:bodyPr>
            <a:normAutofit/>
          </a:bodyPr>
          <a:lstStyle/>
          <a:p>
            <a:pPr algn="r"/>
            <a:r>
              <a:rPr lang="es-ES" b="1"/>
              <a:t>    CIERRE.</a:t>
            </a:r>
            <a:br>
              <a:rPr lang="es-ES" b="1"/>
            </a:br>
            <a:endParaRPr lang="es-ES" b="1"/>
          </a:p>
        </p:txBody>
      </p:sp>
      <p:cxnSp>
        <p:nvCxnSpPr>
          <p:cNvPr id="10" name="Straight Connector 9">
            <a:extLst>
              <a:ext uri="{FF2B5EF4-FFF2-40B4-BE49-F238E27FC236}">
                <a16:creationId xmlns:a16="http://schemas.microsoft.com/office/drawing/2014/main" xmlns="" id="{4D39B797-CDC6-4529-8A36-9CBFC98163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p:cNvSpPr>
            <a:spLocks noGrp="1"/>
          </p:cNvSpPr>
          <p:nvPr>
            <p:ph idx="1"/>
          </p:nvPr>
        </p:nvSpPr>
        <p:spPr>
          <a:xfrm>
            <a:off x="4613442" y="351692"/>
            <a:ext cx="6613771" cy="6240205"/>
          </a:xfrm>
        </p:spPr>
        <p:txBody>
          <a:bodyPr anchor="ctr">
            <a:normAutofit fontScale="92500" lnSpcReduction="10000"/>
          </a:bodyPr>
          <a:lstStyle/>
          <a:p>
            <a:r>
              <a:rPr lang="es-ES_tradnl" sz="2800" dirty="0"/>
              <a:t>La </a:t>
            </a:r>
            <a:r>
              <a:rPr lang="es-ES_tradnl" sz="2800" dirty="0" smtClean="0"/>
              <a:t>revitalización de las lenguas indígena es una lucha epistémica y  política que debe posicionar no solo a las lenguas y conocimiento de los pueblos, también al sujeto histórico indígena.</a:t>
            </a:r>
          </a:p>
          <a:p>
            <a:r>
              <a:rPr lang="es-ES_tradnl" sz="2800" dirty="0" smtClean="0"/>
              <a:t> </a:t>
            </a:r>
            <a:r>
              <a:rPr lang="es-ES" sz="2800" dirty="0"/>
              <a:t>Hay saberes construidos metodológicamente, estos  integran y articulan la razón, la espiritualidad y el valor a la madre tierra. También tienen fundamentos en una categoría filosófica orientadora que es el </a:t>
            </a:r>
            <a:r>
              <a:rPr lang="es-ES" sz="2800" dirty="0" err="1"/>
              <a:t>az</a:t>
            </a:r>
            <a:r>
              <a:rPr lang="es-ES" sz="2800" dirty="0"/>
              <a:t> </a:t>
            </a:r>
            <a:r>
              <a:rPr lang="es-ES" sz="2800" dirty="0" err="1"/>
              <a:t>mapu</a:t>
            </a:r>
            <a:r>
              <a:rPr lang="es-ES" sz="2800" dirty="0"/>
              <a:t>. No se trata de una creencia simple y común, sino de un pensamiento diferente. </a:t>
            </a:r>
            <a:endParaRPr lang="es-ES" sz="2800" dirty="0" smtClean="0"/>
          </a:p>
          <a:p>
            <a:r>
              <a:rPr lang="es-ES" sz="2800" dirty="0" smtClean="0"/>
              <a:t>Las fuentes de conocimiento también deben ser descolonizadas. Fuentes escritas revisada y libre de racismos, peyorativos. El saber sigue a las fuentes orales</a:t>
            </a:r>
          </a:p>
          <a:p>
            <a:r>
              <a:rPr lang="es-ES" sz="2800" dirty="0" smtClean="0"/>
              <a:t>El trabajo académico implica sistematizar y hacer el diálogo entre diversas fuentes </a:t>
            </a:r>
          </a:p>
          <a:p>
            <a:endParaRPr lang="es-CL" sz="1800" dirty="0"/>
          </a:p>
          <a:p>
            <a:endParaRPr lang="es-ES_tradnl" sz="1700" dirty="0" smtClean="0"/>
          </a:p>
        </p:txBody>
      </p:sp>
    </p:spTree>
    <p:extLst>
      <p:ext uri="{BB962C8B-B14F-4D97-AF65-F5344CB8AC3E}">
        <p14:creationId xmlns:p14="http://schemas.microsoft.com/office/powerpoint/2010/main" val="1635361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0890400-BB8B-4A44-AB63-65C7CA223E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964788" y="804333"/>
            <a:ext cx="3391900" cy="5249334"/>
          </a:xfrm>
        </p:spPr>
        <p:txBody>
          <a:bodyPr>
            <a:normAutofit/>
          </a:bodyPr>
          <a:lstStyle/>
          <a:p>
            <a:pPr algn="r"/>
            <a:r>
              <a:rPr lang="es-ES" b="1"/>
              <a:t>    CIERRE.</a:t>
            </a:r>
            <a:br>
              <a:rPr lang="es-ES" b="1"/>
            </a:br>
            <a:endParaRPr lang="es-ES" b="1"/>
          </a:p>
        </p:txBody>
      </p:sp>
      <p:cxnSp>
        <p:nvCxnSpPr>
          <p:cNvPr id="10" name="Straight Connector 9">
            <a:extLst>
              <a:ext uri="{FF2B5EF4-FFF2-40B4-BE49-F238E27FC236}">
                <a16:creationId xmlns:a16="http://schemas.microsoft.com/office/drawing/2014/main" xmlns="" id="{4D39B797-CDC6-4529-8A36-9CBFC98163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p:cNvSpPr>
            <a:spLocks noGrp="1"/>
          </p:cNvSpPr>
          <p:nvPr>
            <p:ph idx="1"/>
          </p:nvPr>
        </p:nvSpPr>
        <p:spPr>
          <a:xfrm>
            <a:off x="4999331" y="351692"/>
            <a:ext cx="6227882" cy="5852159"/>
          </a:xfrm>
        </p:spPr>
        <p:txBody>
          <a:bodyPr anchor="ctr">
            <a:normAutofit/>
          </a:bodyPr>
          <a:lstStyle/>
          <a:p>
            <a:r>
              <a:rPr lang="es-ES" sz="1800" dirty="0"/>
              <a:t>El </a:t>
            </a:r>
            <a:r>
              <a:rPr lang="es-ES" sz="1800" dirty="0" err="1"/>
              <a:t>az</a:t>
            </a:r>
            <a:r>
              <a:rPr lang="es-ES" sz="1800" dirty="0"/>
              <a:t> </a:t>
            </a:r>
            <a:r>
              <a:rPr lang="es-ES" sz="1800" dirty="0" err="1"/>
              <a:t>mapu</a:t>
            </a:r>
            <a:r>
              <a:rPr lang="es-ES" sz="1800" dirty="0"/>
              <a:t> y sus dimensiones </a:t>
            </a:r>
            <a:r>
              <a:rPr lang="es-ES" sz="1800" dirty="0" err="1"/>
              <a:t>nor</a:t>
            </a:r>
            <a:r>
              <a:rPr lang="es-ES" sz="1800" dirty="0"/>
              <a:t> </a:t>
            </a:r>
            <a:r>
              <a:rPr lang="es-ES" sz="1800" dirty="0" err="1"/>
              <a:t>mogen</a:t>
            </a:r>
            <a:r>
              <a:rPr lang="es-ES" sz="1800" dirty="0"/>
              <a:t> como </a:t>
            </a:r>
            <a:r>
              <a:rPr lang="es-ES" sz="1800" dirty="0" err="1"/>
              <a:t>az</a:t>
            </a:r>
            <a:r>
              <a:rPr lang="es-ES" sz="1800" dirty="0"/>
              <a:t> </a:t>
            </a:r>
            <a:r>
              <a:rPr lang="es-ES" sz="1800" dirty="0" err="1"/>
              <a:t>mogen</a:t>
            </a:r>
            <a:r>
              <a:rPr lang="es-ES" sz="1800" dirty="0"/>
              <a:t> conforma una categoría filosofía que contiene una riqueza epistémica y  política que permite desengancharse epistémicamente de la matriz colonial de poder y ofrece la posibilidad de </a:t>
            </a:r>
            <a:r>
              <a:rPr lang="es-ES" sz="1800" dirty="0" err="1"/>
              <a:t>territorializar</a:t>
            </a:r>
            <a:r>
              <a:rPr lang="es-ES" sz="1800" dirty="0"/>
              <a:t> el conocimiento, diversificarlo sin universalizarlo como episteme único. La categoría </a:t>
            </a:r>
            <a:r>
              <a:rPr lang="es-ES" sz="1800" dirty="0" err="1"/>
              <a:t>identitaria</a:t>
            </a:r>
            <a:r>
              <a:rPr lang="es-ES" sz="1800" dirty="0"/>
              <a:t> </a:t>
            </a:r>
            <a:r>
              <a:rPr lang="es-ES" sz="1800" dirty="0" err="1"/>
              <a:t>Mapu</a:t>
            </a:r>
            <a:r>
              <a:rPr lang="es-ES" sz="1800" dirty="0"/>
              <a:t>, de mapuche, da la posibilidad de identificar que ese </a:t>
            </a:r>
            <a:r>
              <a:rPr lang="es-ES" sz="1800" dirty="0" err="1"/>
              <a:t>Mapu</a:t>
            </a:r>
            <a:r>
              <a:rPr lang="es-ES" sz="1800" dirty="0"/>
              <a:t> sea de cualquier espacio,  puede ser de la montaña, el mar, el desierto o de cualquiera de las partes de la tierra, incluso del </a:t>
            </a:r>
            <a:r>
              <a:rPr lang="es-ES" sz="1800" dirty="0" err="1"/>
              <a:t>wenumapu</a:t>
            </a:r>
            <a:r>
              <a:rPr lang="es-ES" sz="1800" dirty="0"/>
              <a:t> (cielo); así el </a:t>
            </a:r>
            <a:r>
              <a:rPr lang="es-ES" sz="1800" dirty="0" err="1"/>
              <a:t>Mapu</a:t>
            </a:r>
            <a:r>
              <a:rPr lang="es-ES" sz="1800" dirty="0"/>
              <a:t> por extensión corresponde al “lugar de la gente”, de tal modo que todos podemos ser  </a:t>
            </a:r>
            <a:r>
              <a:rPr lang="es-ES" sz="1800" dirty="0" err="1"/>
              <a:t>MapuChe</a:t>
            </a:r>
            <a:r>
              <a:rPr lang="es-ES" sz="1800" dirty="0"/>
              <a:t>, siendo diversos (</a:t>
            </a:r>
            <a:r>
              <a:rPr lang="es-ES" sz="1800" dirty="0" err="1"/>
              <a:t>Porto-Gonçalves</a:t>
            </a:r>
            <a:r>
              <a:rPr lang="es-ES" sz="1800" dirty="0"/>
              <a:t>, C. 2019, p.6) un mundo donde quepan muchos mundos, como lo dijeron los zapatistas el año 1994. </a:t>
            </a:r>
            <a:endParaRPr lang="es-ES" sz="1700" dirty="0"/>
          </a:p>
        </p:txBody>
      </p:sp>
    </p:spTree>
    <p:extLst>
      <p:ext uri="{BB962C8B-B14F-4D97-AF65-F5344CB8AC3E}">
        <p14:creationId xmlns:p14="http://schemas.microsoft.com/office/powerpoint/2010/main" val="1476715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0890400-BB8B-4A44-AB63-65C7CA223E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964788" y="804333"/>
            <a:ext cx="3391900" cy="5249334"/>
          </a:xfrm>
        </p:spPr>
        <p:txBody>
          <a:bodyPr>
            <a:normAutofit/>
          </a:bodyPr>
          <a:lstStyle/>
          <a:p>
            <a:pPr algn="r"/>
            <a:r>
              <a:rPr lang="es-ES" b="1"/>
              <a:t>    CIERRE.</a:t>
            </a:r>
            <a:br>
              <a:rPr lang="es-ES" b="1"/>
            </a:br>
            <a:endParaRPr lang="es-ES" b="1"/>
          </a:p>
        </p:txBody>
      </p:sp>
      <p:cxnSp>
        <p:nvCxnSpPr>
          <p:cNvPr id="10" name="Straight Connector 9">
            <a:extLst>
              <a:ext uri="{FF2B5EF4-FFF2-40B4-BE49-F238E27FC236}">
                <a16:creationId xmlns:a16="http://schemas.microsoft.com/office/drawing/2014/main" xmlns="" id="{4D39B797-CDC6-4529-8A36-9CBFC98163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p:cNvSpPr>
            <a:spLocks noGrp="1"/>
          </p:cNvSpPr>
          <p:nvPr>
            <p:ph idx="1"/>
          </p:nvPr>
        </p:nvSpPr>
        <p:spPr>
          <a:xfrm>
            <a:off x="4999331" y="351692"/>
            <a:ext cx="6227882" cy="5852159"/>
          </a:xfrm>
        </p:spPr>
        <p:txBody>
          <a:bodyPr anchor="ctr">
            <a:normAutofit/>
          </a:bodyPr>
          <a:lstStyle/>
          <a:p>
            <a:pPr marL="0" indent="0">
              <a:buNone/>
            </a:pPr>
            <a:r>
              <a:rPr lang="es-ES" sz="1800" dirty="0"/>
              <a:t>Es Es urgente la descolonización de la educación intercultural bilingüe, como también denunciar el maltrato del sistema escolar que hoy presentan nuevas formas de Racismo, </a:t>
            </a:r>
          </a:p>
        </p:txBody>
      </p:sp>
    </p:spTree>
    <p:extLst>
      <p:ext uri="{BB962C8B-B14F-4D97-AF65-F5344CB8AC3E}">
        <p14:creationId xmlns:p14="http://schemas.microsoft.com/office/powerpoint/2010/main" val="1476715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964788" y="804333"/>
            <a:ext cx="3391900" cy="5249334"/>
          </a:xfrm>
        </p:spPr>
        <p:txBody>
          <a:bodyPr>
            <a:normAutofit/>
          </a:bodyPr>
          <a:lstStyle/>
          <a:p>
            <a:pPr algn="r"/>
            <a:r>
              <a:rPr lang="es-ES" sz="4300" b="1" dirty="0">
                <a:solidFill>
                  <a:srgbClr val="FFFFFF"/>
                </a:solidFill>
              </a:rPr>
              <a:t>MAÑUM </a:t>
            </a:r>
          </a:p>
        </p:txBody>
      </p:sp>
      <p:sp>
        <p:nvSpPr>
          <p:cNvPr id="3" name="Marcador de contenido 2"/>
          <p:cNvSpPr>
            <a:spLocks noGrp="1"/>
          </p:cNvSpPr>
          <p:nvPr>
            <p:ph idx="1"/>
          </p:nvPr>
        </p:nvSpPr>
        <p:spPr>
          <a:xfrm>
            <a:off x="4951048" y="804333"/>
            <a:ext cx="6306003" cy="5249334"/>
          </a:xfrm>
        </p:spPr>
        <p:txBody>
          <a:bodyPr anchor="ctr">
            <a:normAutofit/>
          </a:bodyPr>
          <a:lstStyle/>
          <a:p>
            <a:endParaRPr lang="es-ES" dirty="0"/>
          </a:p>
        </p:txBody>
      </p:sp>
    </p:spTree>
    <p:extLst>
      <p:ext uri="{BB962C8B-B14F-4D97-AF65-F5344CB8AC3E}">
        <p14:creationId xmlns:p14="http://schemas.microsoft.com/office/powerpoint/2010/main" val="2681862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36EE0A30-2A85-D84C-9EA7-FEDE5FD9B7FE}"/>
              </a:ext>
            </a:extLst>
          </p:cNvPr>
          <p:cNvSpPr>
            <a:spLocks noGrp="1"/>
          </p:cNvSpPr>
          <p:nvPr>
            <p:ph idx="4294967295"/>
          </p:nvPr>
        </p:nvSpPr>
        <p:spPr>
          <a:xfrm>
            <a:off x="373558" y="392152"/>
            <a:ext cx="11075995" cy="5844525"/>
          </a:xfrm>
        </p:spPr>
        <p:txBody>
          <a:bodyPr>
            <a:noAutofit/>
          </a:bodyPr>
          <a:lstStyle/>
          <a:p>
            <a:pPr marL="0" indent="0" fontAlgn="base">
              <a:lnSpc>
                <a:spcPct val="120000"/>
              </a:lnSpc>
              <a:spcBef>
                <a:spcPts val="0"/>
              </a:spcBef>
              <a:spcAft>
                <a:spcPts val="0"/>
              </a:spcAft>
              <a:buNone/>
            </a:pPr>
            <a:r>
              <a:rPr lang="es-ES" sz="2000" b="1" dirty="0">
                <a:latin typeface="Cambria" panose="02040503050406030204" pitchFamily="18" charset="0"/>
              </a:rPr>
              <a:t>Bibliografía</a:t>
            </a:r>
          </a:p>
          <a:p>
            <a:pPr marL="0" fontAlgn="base">
              <a:lnSpc>
                <a:spcPct val="120000"/>
              </a:lnSpc>
              <a:spcBef>
                <a:spcPts val="0"/>
              </a:spcBef>
              <a:spcAft>
                <a:spcPts val="0"/>
              </a:spcAft>
            </a:pPr>
            <a:r>
              <a:rPr lang="es-CL" sz="2000" dirty="0"/>
              <a:t>Calvet, Jean Louis (</a:t>
            </a:r>
            <a:r>
              <a:rPr lang="es-CL" sz="2000" u="sng" dirty="0">
                <a:hlinkClick r:id="rId2" tooltip="2005"/>
              </a:rPr>
              <a:t>2005</a:t>
            </a:r>
            <a:r>
              <a:rPr lang="es-CL" sz="2000" dirty="0"/>
              <a:t>). </a:t>
            </a:r>
            <a:r>
              <a:rPr lang="es-CL" sz="2000" i="1" dirty="0"/>
              <a:t>Lingüística y colonialismo. Breve tratado de glotofagia</a:t>
            </a:r>
            <a:r>
              <a:rPr lang="es-CL" sz="2000" dirty="0"/>
              <a:t>. Fondo de Cultura Económica.</a:t>
            </a:r>
          </a:p>
          <a:p>
            <a:pPr marL="0" fontAlgn="base">
              <a:lnSpc>
                <a:spcPct val="120000"/>
              </a:lnSpc>
              <a:spcBef>
                <a:spcPts val="0"/>
              </a:spcBef>
              <a:spcAft>
                <a:spcPts val="0"/>
              </a:spcAft>
            </a:pPr>
            <a:r>
              <a:rPr lang="es-CL" sz="2000" dirty="0"/>
              <a:t>García, M. (2017). Colonialidad y epistemologías: el impacto de los modos coloniales en la invisibilización de los conocimientos indígenas. In </a:t>
            </a:r>
            <a:r>
              <a:rPr lang="es-CL" sz="2000" i="1" dirty="0"/>
              <a:t>Anales de la Universidad de Chile</a:t>
            </a:r>
            <a:r>
              <a:rPr lang="es-CL" sz="2000" dirty="0"/>
              <a:t>(No. 13, pp. 115-132).</a:t>
            </a:r>
          </a:p>
          <a:p>
            <a:pPr marL="0" fontAlgn="base">
              <a:lnSpc>
                <a:spcPct val="120000"/>
              </a:lnSpc>
              <a:spcBef>
                <a:spcPts val="0"/>
              </a:spcBef>
              <a:spcAft>
                <a:spcPts val="0"/>
              </a:spcAft>
            </a:pPr>
            <a:r>
              <a:rPr lang="es-CL" sz="2000" dirty="0"/>
              <a:t>Lenz, R. (1897). </a:t>
            </a:r>
            <a:r>
              <a:rPr lang="es-CL" sz="2000" i="1" dirty="0"/>
              <a:t>Estudios araucanos: materiales para el estudio de la lengua, la literatura i las costumbres de los indios mapuche o araucanos. Diálogos en cuatro dialectos, cuentos populares, narraciones históricas i descriptivas, i cantos de los indios de Chile en lengua mapuche</a:t>
            </a:r>
            <a:r>
              <a:rPr lang="es-CL" sz="2000" dirty="0"/>
              <a:t>. Imprenta Cervantes</a:t>
            </a:r>
          </a:p>
          <a:p>
            <a:pPr marL="0" fontAlgn="base">
              <a:lnSpc>
                <a:spcPct val="120000"/>
              </a:lnSpc>
              <a:spcBef>
                <a:spcPts val="0"/>
              </a:spcBef>
              <a:spcAft>
                <a:spcPts val="0"/>
              </a:spcAft>
            </a:pPr>
            <a:endParaRPr lang="es-ES" sz="2000" b="1" dirty="0">
              <a:latin typeface="Cambria" panose="02040503050406030204" pitchFamily="18" charset="0"/>
            </a:endParaRPr>
          </a:p>
          <a:p>
            <a:pPr marL="0" indent="0">
              <a:lnSpc>
                <a:spcPct val="120000"/>
              </a:lnSpc>
              <a:spcBef>
                <a:spcPts val="0"/>
              </a:spcBef>
              <a:spcAft>
                <a:spcPts val="0"/>
              </a:spcAft>
              <a:buNone/>
            </a:pPr>
            <a:r>
              <a:rPr lang="es-ES_tradnl" sz="2000" dirty="0" smtClean="0">
                <a:latin typeface="Cambria" panose="02040503050406030204" pitchFamily="18" charset="0"/>
              </a:rPr>
              <a:t>___________</a:t>
            </a:r>
            <a:r>
              <a:rPr lang="es-ES_tradnl" sz="2000" dirty="0">
                <a:latin typeface="Cambria" panose="02040503050406030204" pitchFamily="18" charset="0"/>
              </a:rPr>
              <a:t>(2019)</a:t>
            </a:r>
            <a:r>
              <a:rPr lang="es-CL" sz="2000" dirty="0"/>
              <a:t> Antileo, E. L. (2019). </a:t>
            </a:r>
            <a:r>
              <a:rPr lang="es-CL" sz="2000" b="1" dirty="0"/>
              <a:t>Una aproximación al tiempo, el pensamiento filosófico y la lengua mapuche. </a:t>
            </a:r>
            <a:r>
              <a:rPr lang="es-CL" sz="2000" b="1" i="1" dirty="0"/>
              <a:t>Arboles y Rizomas. Revista de Estudios Lingüísticos y Literarios</a:t>
            </a:r>
            <a:r>
              <a:rPr lang="es-CL" sz="2000" b="1" dirty="0"/>
              <a:t>, </a:t>
            </a:r>
            <a:r>
              <a:rPr lang="es-CL" sz="2000" b="1" i="1" dirty="0"/>
              <a:t>1</a:t>
            </a:r>
            <a:r>
              <a:rPr lang="es-CL" sz="2000" b="1" dirty="0"/>
              <a:t>(2), 67-81.</a:t>
            </a:r>
            <a:endParaRPr lang="es-ES_tradnl" sz="2000" b="1" dirty="0">
              <a:latin typeface="Cambria" panose="02040503050406030204" pitchFamily="18" charset="0"/>
            </a:endParaRPr>
          </a:p>
          <a:p>
            <a:pPr marL="0" indent="0">
              <a:lnSpc>
                <a:spcPct val="120000"/>
              </a:lnSpc>
              <a:spcBef>
                <a:spcPts val="0"/>
              </a:spcBef>
              <a:spcAft>
                <a:spcPts val="0"/>
              </a:spcAft>
              <a:buNone/>
            </a:pPr>
            <a:r>
              <a:rPr lang="es-ES_tradnl" sz="2000" dirty="0">
                <a:latin typeface="Cambria" panose="02040503050406030204" pitchFamily="18" charset="0"/>
              </a:rPr>
              <a:t>Mingo, Elisa (2017) </a:t>
            </a:r>
            <a:r>
              <a:rPr lang="es-ES_tradnl" sz="2000" i="1" dirty="0">
                <a:latin typeface="Cambria" panose="02040503050406030204" pitchFamily="18" charset="0"/>
              </a:rPr>
              <a:t>Relatos de vida de mujeres mapuche en su lucha por los derechos indígenas</a:t>
            </a:r>
            <a:r>
              <a:rPr lang="es-ES_tradnl" sz="2000" dirty="0">
                <a:latin typeface="Cambria" panose="02040503050406030204" pitchFamily="18" charset="0"/>
              </a:rPr>
              <a:t>, LOM Ediciones</a:t>
            </a:r>
            <a:r>
              <a:rPr lang="es-ES_tradnl" sz="2000" dirty="0" smtClean="0">
                <a:latin typeface="Cambria" panose="02040503050406030204" pitchFamily="18" charset="0"/>
              </a:rPr>
              <a:t>.</a:t>
            </a:r>
          </a:p>
          <a:p>
            <a:pPr marL="0" indent="0">
              <a:lnSpc>
                <a:spcPct val="120000"/>
              </a:lnSpc>
              <a:spcBef>
                <a:spcPts val="0"/>
              </a:spcBef>
              <a:spcAft>
                <a:spcPts val="0"/>
              </a:spcAft>
              <a:buNone/>
            </a:pPr>
            <a:r>
              <a:rPr lang="es-CL" sz="2000" dirty="0"/>
              <a:t>Miranda, P., Loncón, E., &amp; Ramay, A. (2017). Violeta Parra en el Wallmapu. </a:t>
            </a:r>
            <a:r>
              <a:rPr lang="es-CL" sz="2000" i="1" dirty="0"/>
              <a:t>Santiago: Editorial Pehuén</a:t>
            </a:r>
            <a:r>
              <a:rPr lang="es-CL" sz="2000" dirty="0" smtClean="0"/>
              <a:t>.</a:t>
            </a:r>
          </a:p>
        </p:txBody>
      </p:sp>
    </p:spTree>
    <p:extLst>
      <p:ext uri="{BB962C8B-B14F-4D97-AF65-F5344CB8AC3E}">
        <p14:creationId xmlns:p14="http://schemas.microsoft.com/office/powerpoint/2010/main" val="2774097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36EE0A30-2A85-D84C-9EA7-FEDE5FD9B7FE}"/>
              </a:ext>
            </a:extLst>
          </p:cNvPr>
          <p:cNvSpPr>
            <a:spLocks noGrp="1"/>
          </p:cNvSpPr>
          <p:nvPr>
            <p:ph idx="4294967295"/>
          </p:nvPr>
        </p:nvSpPr>
        <p:spPr>
          <a:xfrm>
            <a:off x="373558" y="392152"/>
            <a:ext cx="11075995" cy="5844525"/>
          </a:xfrm>
        </p:spPr>
        <p:txBody>
          <a:bodyPr>
            <a:noAutofit/>
          </a:bodyPr>
          <a:lstStyle/>
          <a:p>
            <a:pPr marL="0" indent="0" fontAlgn="base">
              <a:lnSpc>
                <a:spcPct val="120000"/>
              </a:lnSpc>
              <a:spcBef>
                <a:spcPts val="0"/>
              </a:spcBef>
              <a:spcAft>
                <a:spcPts val="0"/>
              </a:spcAft>
              <a:buNone/>
            </a:pPr>
            <a:r>
              <a:rPr lang="es-ES" sz="2400" b="1" dirty="0">
                <a:latin typeface="Cambria" panose="02040503050406030204" pitchFamily="18" charset="0"/>
              </a:rPr>
              <a:t>Bibliografía</a:t>
            </a:r>
          </a:p>
          <a:p>
            <a:pPr>
              <a:spcBef>
                <a:spcPts val="0"/>
              </a:spcBef>
              <a:spcAft>
                <a:spcPts val="0"/>
              </a:spcAft>
            </a:pPr>
            <a:r>
              <a:rPr lang="es-ES" sz="2400" dirty="0" err="1" smtClean="0"/>
              <a:t>Quintriqueo</a:t>
            </a:r>
            <a:r>
              <a:rPr lang="es-ES" sz="2400" dirty="0"/>
              <a:t>, S. y  Arias-0rtega, K (2019). Educación intercultural articulada a la episteme indígena en </a:t>
            </a:r>
            <a:r>
              <a:rPr lang="es-ES" sz="2400" dirty="0" err="1"/>
              <a:t>latinoamérica</a:t>
            </a:r>
            <a:r>
              <a:rPr lang="es-ES" sz="2400" dirty="0"/>
              <a:t>. El caso mapuche en chile.</a:t>
            </a:r>
            <a:r>
              <a:rPr lang="es-ES" sz="2400" i="1" dirty="0"/>
              <a:t> Diálogo Andino</a:t>
            </a:r>
            <a:r>
              <a:rPr lang="es-ES" sz="2400" dirty="0"/>
              <a:t> [online]. 2019, n.59 [citado  2020-01-06], pp.81-91. Disponible en: &lt;</a:t>
            </a:r>
            <a:r>
              <a:rPr lang="es-ES" sz="2400" dirty="0" err="1"/>
              <a:t>https</a:t>
            </a:r>
            <a:r>
              <a:rPr lang="es-ES" sz="2400" dirty="0"/>
              <a:t>://</a:t>
            </a:r>
            <a:r>
              <a:rPr lang="es-ES" sz="2400" dirty="0" err="1"/>
              <a:t>scielo.conicyt.cl</a:t>
            </a:r>
            <a:r>
              <a:rPr lang="es-ES" sz="2400" dirty="0"/>
              <a:t>/</a:t>
            </a:r>
            <a:r>
              <a:rPr lang="es-ES" sz="2400" dirty="0" err="1"/>
              <a:t>scielo.php?script</a:t>
            </a:r>
            <a:r>
              <a:rPr lang="es-ES" sz="2400" dirty="0"/>
              <a:t>=</a:t>
            </a:r>
            <a:r>
              <a:rPr lang="es-ES" sz="2400" dirty="0" err="1"/>
              <a:t>sci_arttext&amp;pid</a:t>
            </a:r>
            <a:r>
              <a:rPr lang="es-ES" sz="2400" dirty="0"/>
              <a:t>=S0719-26812019000200081&amp;lng=</a:t>
            </a:r>
            <a:r>
              <a:rPr lang="es-ES" sz="2400" dirty="0" err="1"/>
              <a:t>es&amp;nrm</a:t>
            </a:r>
            <a:r>
              <a:rPr lang="es-ES" sz="2400" dirty="0"/>
              <a:t>=</a:t>
            </a:r>
            <a:r>
              <a:rPr lang="es-ES" sz="2400" dirty="0" err="1"/>
              <a:t>iso</a:t>
            </a:r>
            <a:r>
              <a:rPr lang="es-ES" sz="2400" dirty="0"/>
              <a:t>&gt;. </a:t>
            </a:r>
            <a:r>
              <a:rPr lang="en-US" sz="2400" dirty="0"/>
              <a:t>ISSN 0719</a:t>
            </a:r>
            <a:endParaRPr lang="es-CL" sz="2400" dirty="0"/>
          </a:p>
          <a:p>
            <a:pPr>
              <a:spcBef>
                <a:spcPts val="0"/>
              </a:spcBef>
              <a:spcAft>
                <a:spcPts val="0"/>
              </a:spcAft>
            </a:pPr>
            <a:r>
              <a:rPr lang="es-CL" sz="2400" dirty="0"/>
              <a:t>Quilaqueo, D., &amp; Sartorello, S. (2019). Retos epistemológicos de la interculturalidad en contexto indígena.</a:t>
            </a:r>
            <a:r>
              <a:rPr lang="es-CL" sz="2400" i="1" dirty="0"/>
              <a:t> Alpha</a:t>
            </a:r>
            <a:r>
              <a:rPr lang="es-CL" sz="2400" dirty="0"/>
              <a:t> [online]. 2018, n.47 [citado  2020-02-01], pp.47-61. Disponible en: &lt;https://scielo.conicyt.cl/scielo.php?script=sci_arttext&amp;pid=S0718-22012018000200047&amp;lng=es&amp;nrm=iso&gt;. ISSN 0718-2201.  </a:t>
            </a:r>
            <a:r>
              <a:rPr lang="es-CL" sz="2400" u="sng" dirty="0">
                <a:hlinkClick r:id="rId2"/>
              </a:rPr>
              <a:t>http://dx.doi.org/10.32735/s0718-220120180004700163</a:t>
            </a:r>
            <a:r>
              <a:rPr lang="es-CL" sz="2400" dirty="0"/>
              <a:t>.</a:t>
            </a:r>
          </a:p>
          <a:p>
            <a:pPr marL="0" indent="0">
              <a:lnSpc>
                <a:spcPct val="120000"/>
              </a:lnSpc>
              <a:spcBef>
                <a:spcPts val="0"/>
              </a:spcBef>
              <a:spcAft>
                <a:spcPts val="0"/>
              </a:spcAft>
              <a:buNone/>
            </a:pPr>
            <a:endParaRPr lang="es-CL" sz="2400" dirty="0">
              <a:latin typeface="Cambria" panose="02040503050406030204" pitchFamily="18" charset="0"/>
            </a:endParaRPr>
          </a:p>
          <a:p>
            <a:r>
              <a:rPr lang="es-ES" sz="2400" dirty="0" err="1"/>
              <a:t>Zemelman</a:t>
            </a:r>
            <a:r>
              <a:rPr lang="es-ES" sz="2400" dirty="0"/>
              <a:t>, H, </a:t>
            </a:r>
            <a:r>
              <a:rPr lang="es-CL" sz="2400" dirty="0"/>
              <a:t>Mentes del Sur: Hugo Zemelman - Parte 1 (Serie Cerezo Editores) Filosofía y Política </a:t>
            </a:r>
            <a:r>
              <a:rPr lang="es-ES" sz="2400" dirty="0"/>
              <a:t>[en línea] </a:t>
            </a:r>
            <a:r>
              <a:rPr lang="es-ES" sz="2400" dirty="0" err="1"/>
              <a:t>https</a:t>
            </a:r>
            <a:r>
              <a:rPr lang="es-ES" sz="2400" dirty="0"/>
              <a:t>://</a:t>
            </a:r>
            <a:r>
              <a:rPr lang="es-ES" sz="2400" dirty="0" err="1"/>
              <a:t>www.youtube.com</a:t>
            </a:r>
            <a:r>
              <a:rPr lang="es-ES" sz="2400" dirty="0"/>
              <a:t>/</a:t>
            </a:r>
            <a:r>
              <a:rPr lang="es-ES" sz="2400" dirty="0" err="1"/>
              <a:t>watch?v</a:t>
            </a:r>
            <a:r>
              <a:rPr lang="es-ES" sz="2400" dirty="0"/>
              <a:t>=pP5XgHY-ZJQ [consultado 30 enero, 2020 ]</a:t>
            </a:r>
            <a:endParaRPr lang="es-CL" sz="2400" dirty="0"/>
          </a:p>
          <a:p>
            <a:r>
              <a:rPr lang="es-ES" sz="2400" dirty="0"/>
              <a:t> </a:t>
            </a:r>
            <a:endParaRPr lang="es-CL" sz="2400" dirty="0"/>
          </a:p>
          <a:p>
            <a:pPr marL="0" indent="0">
              <a:lnSpc>
                <a:spcPct val="120000"/>
              </a:lnSpc>
              <a:spcBef>
                <a:spcPts val="0"/>
              </a:spcBef>
              <a:spcAft>
                <a:spcPts val="0"/>
              </a:spcAft>
              <a:buNone/>
            </a:pPr>
            <a:endParaRPr lang="es-CL" sz="2000" dirty="0"/>
          </a:p>
        </p:txBody>
      </p:sp>
    </p:spTree>
    <p:extLst>
      <p:ext uri="{BB962C8B-B14F-4D97-AF65-F5344CB8AC3E}">
        <p14:creationId xmlns:p14="http://schemas.microsoft.com/office/powerpoint/2010/main" val="681467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81012" y="624111"/>
            <a:ext cx="8377390" cy="552311"/>
          </a:xfrm>
        </p:spPr>
        <p:txBody>
          <a:bodyPr>
            <a:normAutofit/>
          </a:bodyPr>
          <a:lstStyle/>
          <a:p>
            <a:r>
              <a:rPr lang="es-ES" sz="2800" b="1" dirty="0"/>
              <a:t>1. Contexto de las lenguas indígenas</a:t>
            </a:r>
          </a:p>
        </p:txBody>
      </p:sp>
      <p:sp>
        <p:nvSpPr>
          <p:cNvPr id="3" name="Marcador de contenido 2"/>
          <p:cNvSpPr>
            <a:spLocks noGrp="1"/>
          </p:cNvSpPr>
          <p:nvPr>
            <p:ph idx="4294967295"/>
          </p:nvPr>
        </p:nvSpPr>
        <p:spPr>
          <a:xfrm>
            <a:off x="784472" y="1232479"/>
            <a:ext cx="10759831" cy="5239759"/>
          </a:xfrm>
          <a:prstGeom prst="rect">
            <a:avLst/>
          </a:prstGeom>
        </p:spPr>
        <p:txBody>
          <a:bodyPr>
            <a:noAutofit/>
          </a:bodyPr>
          <a:lstStyle/>
          <a:p>
            <a:pPr>
              <a:lnSpc>
                <a:spcPct val="100000"/>
              </a:lnSpc>
              <a:spcBef>
                <a:spcPts val="0"/>
              </a:spcBef>
              <a:spcAft>
                <a:spcPts val="0"/>
              </a:spcAft>
            </a:pPr>
            <a:r>
              <a:rPr lang="es-ES" sz="2400" dirty="0">
                <a:latin typeface="Cambria"/>
                <a:cs typeface="Cambria"/>
              </a:rPr>
              <a:t>Pueblos indígenas en </a:t>
            </a:r>
            <a:r>
              <a:rPr lang="es-ES" sz="2400" dirty="0" smtClean="0">
                <a:latin typeface="Cambria"/>
                <a:cs typeface="Cambria"/>
              </a:rPr>
              <a:t>Chile: </a:t>
            </a:r>
            <a:r>
              <a:rPr lang="es-ES_tradnl" sz="2400" b="1" dirty="0" smtClean="0">
                <a:latin typeface="Cambria"/>
                <a:ea typeface="ＭＳ 明朝"/>
                <a:cs typeface="Cambria"/>
              </a:rPr>
              <a:t>2.785.792</a:t>
            </a:r>
            <a:r>
              <a:rPr lang="es-ES_tradnl" sz="2400" b="1" dirty="0">
                <a:latin typeface="Cambria"/>
                <a:ea typeface="ＭＳ 明朝"/>
                <a:cs typeface="Cambria"/>
              </a:rPr>
              <a:t>, </a:t>
            </a:r>
            <a:r>
              <a:rPr lang="es-CL" sz="2400" b="1" dirty="0">
                <a:latin typeface="Cambria"/>
                <a:cs typeface="Cambria"/>
              </a:rPr>
              <a:t>12,8% </a:t>
            </a:r>
            <a:r>
              <a:rPr lang="es-CL" sz="2400" b="1" dirty="0" smtClean="0">
                <a:latin typeface="Cambria"/>
                <a:cs typeface="Cambria"/>
              </a:rPr>
              <a:t>de un </a:t>
            </a:r>
            <a:r>
              <a:rPr lang="es-CL" sz="2400" b="1" dirty="0">
                <a:latin typeface="Cambria"/>
                <a:cs typeface="Cambria"/>
              </a:rPr>
              <a:t>total de </a:t>
            </a:r>
            <a:r>
              <a:rPr lang="es-ES_tradnl" sz="2400" b="1" dirty="0">
                <a:latin typeface="Garamond"/>
                <a:ea typeface="ＭＳ 明朝"/>
                <a:cs typeface="Times New Roman"/>
              </a:rPr>
              <a:t>17.574.003</a:t>
            </a:r>
            <a:endParaRPr lang="es-ES" sz="2400" dirty="0" smtClean="0">
              <a:latin typeface="Cambria"/>
              <a:cs typeface="Cambria"/>
            </a:endParaRPr>
          </a:p>
          <a:p>
            <a:pPr lvl="3">
              <a:lnSpc>
                <a:spcPct val="100000"/>
              </a:lnSpc>
              <a:spcBef>
                <a:spcPts val="0"/>
              </a:spcBef>
              <a:spcAft>
                <a:spcPts val="0"/>
              </a:spcAft>
            </a:pPr>
            <a:r>
              <a:rPr lang="es-ES" sz="1600" dirty="0" smtClean="0">
                <a:latin typeface="Cambria"/>
                <a:cs typeface="Cambria"/>
              </a:rPr>
              <a:t> </a:t>
            </a:r>
            <a:r>
              <a:rPr lang="es-ES_tradnl" sz="2400" dirty="0" err="1" smtClean="0">
                <a:latin typeface="Cambria"/>
                <a:ea typeface="ＭＳ 明朝"/>
                <a:cs typeface="Cambria"/>
              </a:rPr>
              <a:t>Aymara</a:t>
            </a:r>
            <a:r>
              <a:rPr lang="es-ES_tradnl" sz="2400" dirty="0" smtClean="0">
                <a:latin typeface="Cambria"/>
                <a:ea typeface="ＭＳ 明朝"/>
                <a:cs typeface="Cambria"/>
              </a:rPr>
              <a:t>,</a:t>
            </a:r>
          </a:p>
          <a:p>
            <a:pPr lvl="3">
              <a:lnSpc>
                <a:spcPct val="100000"/>
              </a:lnSpc>
              <a:spcBef>
                <a:spcPts val="0"/>
              </a:spcBef>
              <a:spcAft>
                <a:spcPts val="0"/>
              </a:spcAft>
            </a:pPr>
            <a:r>
              <a:rPr lang="es-ES_tradnl" sz="2400" dirty="0" smtClean="0">
                <a:latin typeface="Cambria"/>
                <a:ea typeface="ＭＳ 明朝"/>
                <a:cs typeface="Cambria"/>
              </a:rPr>
              <a:t> </a:t>
            </a:r>
            <a:r>
              <a:rPr lang="es-ES_tradnl" sz="2400" dirty="0">
                <a:latin typeface="Cambria"/>
                <a:ea typeface="ＭＳ 明朝"/>
                <a:cs typeface="Cambria"/>
              </a:rPr>
              <a:t>Rapa-Nui, </a:t>
            </a:r>
            <a:endParaRPr lang="es-ES_tradnl" sz="2400" dirty="0" smtClean="0">
              <a:latin typeface="Cambria"/>
              <a:ea typeface="ＭＳ 明朝"/>
              <a:cs typeface="Cambria"/>
            </a:endParaRPr>
          </a:p>
          <a:p>
            <a:pPr lvl="3">
              <a:lnSpc>
                <a:spcPct val="100000"/>
              </a:lnSpc>
              <a:spcBef>
                <a:spcPts val="0"/>
              </a:spcBef>
              <a:spcAft>
                <a:spcPts val="0"/>
              </a:spcAft>
            </a:pPr>
            <a:r>
              <a:rPr lang="es-ES_tradnl" sz="2400" dirty="0" smtClean="0">
                <a:latin typeface="Cambria"/>
                <a:ea typeface="ＭＳ 明朝"/>
                <a:cs typeface="Cambria"/>
              </a:rPr>
              <a:t>Quechua</a:t>
            </a:r>
            <a:r>
              <a:rPr lang="es-ES_tradnl" sz="2400" dirty="0">
                <a:latin typeface="Cambria"/>
                <a:ea typeface="ＭＳ 明朝"/>
                <a:cs typeface="Cambria"/>
              </a:rPr>
              <a:t>, </a:t>
            </a:r>
            <a:endParaRPr lang="es-ES_tradnl" sz="2400" dirty="0" smtClean="0">
              <a:latin typeface="Cambria"/>
              <a:ea typeface="ＭＳ 明朝"/>
              <a:cs typeface="Cambria"/>
            </a:endParaRPr>
          </a:p>
          <a:p>
            <a:pPr lvl="3">
              <a:lnSpc>
                <a:spcPct val="100000"/>
              </a:lnSpc>
              <a:spcBef>
                <a:spcPts val="0"/>
              </a:spcBef>
              <a:spcAft>
                <a:spcPts val="0"/>
              </a:spcAft>
            </a:pPr>
            <a:r>
              <a:rPr lang="es-ES_tradnl" sz="2400" dirty="0" err="1" smtClean="0">
                <a:latin typeface="Cambria"/>
                <a:ea typeface="ＭＳ 明朝"/>
                <a:cs typeface="Cambria"/>
              </a:rPr>
              <a:t>Likan</a:t>
            </a:r>
            <a:r>
              <a:rPr lang="es-ES_tradnl" sz="2400" dirty="0" smtClean="0">
                <a:latin typeface="Cambria"/>
                <a:ea typeface="ＭＳ 明朝"/>
                <a:cs typeface="Cambria"/>
              </a:rPr>
              <a:t> </a:t>
            </a:r>
            <a:r>
              <a:rPr lang="es-ES_tradnl" sz="2400" dirty="0">
                <a:latin typeface="Cambria"/>
                <a:ea typeface="ＭＳ 明朝"/>
                <a:cs typeface="Cambria"/>
              </a:rPr>
              <a:t>Antai, </a:t>
            </a:r>
            <a:endParaRPr lang="es-ES_tradnl" sz="2400" dirty="0" smtClean="0">
              <a:latin typeface="Cambria"/>
              <a:ea typeface="ＭＳ 明朝"/>
              <a:cs typeface="Cambria"/>
            </a:endParaRPr>
          </a:p>
          <a:p>
            <a:pPr lvl="3">
              <a:lnSpc>
                <a:spcPct val="100000"/>
              </a:lnSpc>
              <a:spcBef>
                <a:spcPts val="0"/>
              </a:spcBef>
              <a:spcAft>
                <a:spcPts val="0"/>
              </a:spcAft>
            </a:pPr>
            <a:r>
              <a:rPr lang="es-ES_tradnl" sz="2400" dirty="0" smtClean="0">
                <a:latin typeface="Cambria"/>
                <a:ea typeface="ＭＳ 明朝"/>
                <a:cs typeface="Cambria"/>
              </a:rPr>
              <a:t>Colla</a:t>
            </a:r>
            <a:r>
              <a:rPr lang="es-ES_tradnl" sz="2400" dirty="0">
                <a:latin typeface="Cambria"/>
                <a:ea typeface="ＭＳ 明朝"/>
                <a:cs typeface="Cambria"/>
              </a:rPr>
              <a:t>, </a:t>
            </a:r>
            <a:endParaRPr lang="es-ES_tradnl" sz="2400" dirty="0" smtClean="0">
              <a:latin typeface="Cambria"/>
              <a:ea typeface="ＭＳ 明朝"/>
              <a:cs typeface="Cambria"/>
            </a:endParaRPr>
          </a:p>
          <a:p>
            <a:pPr lvl="3">
              <a:lnSpc>
                <a:spcPct val="100000"/>
              </a:lnSpc>
              <a:spcBef>
                <a:spcPts val="0"/>
              </a:spcBef>
              <a:spcAft>
                <a:spcPts val="0"/>
              </a:spcAft>
            </a:pPr>
            <a:r>
              <a:rPr lang="es-ES_tradnl" sz="2400" dirty="0" err="1" smtClean="0">
                <a:latin typeface="Cambria"/>
                <a:ea typeface="ＭＳ 明朝"/>
                <a:cs typeface="Cambria"/>
              </a:rPr>
              <a:t>Kaweshkar</a:t>
            </a:r>
            <a:r>
              <a:rPr lang="es-ES_tradnl" sz="2400" dirty="0">
                <a:latin typeface="Cambria"/>
                <a:ea typeface="ＭＳ 明朝"/>
                <a:cs typeface="Cambria"/>
              </a:rPr>
              <a:t>, </a:t>
            </a:r>
            <a:endParaRPr lang="es-ES_tradnl" sz="2400" dirty="0" smtClean="0">
              <a:latin typeface="Cambria"/>
              <a:ea typeface="ＭＳ 明朝"/>
              <a:cs typeface="Cambria"/>
            </a:endParaRPr>
          </a:p>
          <a:p>
            <a:pPr lvl="3">
              <a:lnSpc>
                <a:spcPct val="100000"/>
              </a:lnSpc>
              <a:spcBef>
                <a:spcPts val="0"/>
              </a:spcBef>
              <a:spcAft>
                <a:spcPts val="0"/>
              </a:spcAft>
            </a:pPr>
            <a:r>
              <a:rPr lang="es-ES_tradnl" sz="2400" dirty="0" smtClean="0">
                <a:latin typeface="Cambria"/>
                <a:ea typeface="ＭＳ 明朝"/>
                <a:cs typeface="Cambria"/>
              </a:rPr>
              <a:t>Yagan, </a:t>
            </a:r>
          </a:p>
          <a:p>
            <a:pPr lvl="3">
              <a:lnSpc>
                <a:spcPct val="100000"/>
              </a:lnSpc>
              <a:spcBef>
                <a:spcPts val="0"/>
              </a:spcBef>
              <a:spcAft>
                <a:spcPts val="0"/>
              </a:spcAft>
            </a:pPr>
            <a:r>
              <a:rPr lang="es-ES_tradnl" sz="2400" dirty="0" err="1" smtClean="0">
                <a:latin typeface="Cambria"/>
                <a:ea typeface="ＭＳ 明朝"/>
                <a:cs typeface="Cambria"/>
              </a:rPr>
              <a:t>Selknam</a:t>
            </a:r>
            <a:r>
              <a:rPr lang="es-ES_tradnl" sz="2400" dirty="0" smtClean="0">
                <a:latin typeface="Cambria"/>
                <a:ea typeface="ＭＳ 明朝"/>
                <a:cs typeface="Cambria"/>
              </a:rPr>
              <a:t> </a:t>
            </a:r>
          </a:p>
          <a:p>
            <a:pPr lvl="3">
              <a:lnSpc>
                <a:spcPct val="100000"/>
              </a:lnSpc>
              <a:spcBef>
                <a:spcPts val="0"/>
              </a:spcBef>
              <a:spcAft>
                <a:spcPts val="0"/>
              </a:spcAft>
            </a:pPr>
            <a:r>
              <a:rPr lang="es-ES_tradnl" sz="2400" dirty="0" smtClean="0">
                <a:latin typeface="Cambria"/>
                <a:ea typeface="ＭＳ 明朝"/>
                <a:cs typeface="Cambria"/>
              </a:rPr>
              <a:t>Diaguita</a:t>
            </a:r>
            <a:r>
              <a:rPr lang="es-CL" sz="2400" dirty="0" smtClean="0">
                <a:latin typeface="Cambria"/>
                <a:cs typeface="Cambria"/>
              </a:rPr>
              <a:t> </a:t>
            </a:r>
            <a:endParaRPr lang="es-CL" sz="2400" dirty="0">
              <a:latin typeface="Cambria"/>
              <a:cs typeface="Cambria"/>
            </a:endParaRPr>
          </a:p>
          <a:p>
            <a:pPr lvl="3">
              <a:lnSpc>
                <a:spcPct val="100000"/>
              </a:lnSpc>
              <a:spcBef>
                <a:spcPts val="0"/>
              </a:spcBef>
              <a:spcAft>
                <a:spcPts val="0"/>
              </a:spcAft>
            </a:pPr>
            <a:r>
              <a:rPr lang="es-ES_tradnl" sz="2400" dirty="0">
                <a:latin typeface="Cambria"/>
                <a:ea typeface="ＭＳ 明朝"/>
                <a:cs typeface="Cambria"/>
              </a:rPr>
              <a:t>Mapuche</a:t>
            </a:r>
            <a:r>
              <a:rPr lang="es-ES_tradnl" sz="1600" dirty="0">
                <a:latin typeface="Cambria"/>
                <a:ea typeface="ＭＳ 明朝"/>
                <a:cs typeface="Cambria"/>
              </a:rPr>
              <a:t>, </a:t>
            </a:r>
          </a:p>
          <a:p>
            <a:pPr>
              <a:lnSpc>
                <a:spcPct val="100000"/>
              </a:lnSpc>
              <a:spcBef>
                <a:spcPts val="0"/>
              </a:spcBef>
              <a:spcAft>
                <a:spcPts val="0"/>
              </a:spcAft>
            </a:pPr>
            <a:r>
              <a:rPr lang="es-CL" sz="2400" b="1" dirty="0" smtClean="0">
                <a:solidFill>
                  <a:schemeClr val="tx1"/>
                </a:solidFill>
                <a:latin typeface="Cambria"/>
                <a:cs typeface="Cambria"/>
              </a:rPr>
              <a:t>El </a:t>
            </a:r>
            <a:r>
              <a:rPr lang="es-CL" sz="2400" b="1" dirty="0">
                <a:solidFill>
                  <a:schemeClr val="tx1"/>
                </a:solidFill>
                <a:latin typeface="Cambria"/>
                <a:cs typeface="Cambria"/>
              </a:rPr>
              <a:t>9,9% de toda la población chilena es mapuche</a:t>
            </a:r>
            <a:r>
              <a:rPr lang="es-CL" sz="2400" dirty="0">
                <a:latin typeface="Cambria"/>
                <a:cs typeface="Cambria"/>
              </a:rPr>
              <a:t>.  (Censo, 2017)</a:t>
            </a:r>
          </a:p>
          <a:p>
            <a:pPr>
              <a:lnSpc>
                <a:spcPct val="100000"/>
              </a:lnSpc>
              <a:spcBef>
                <a:spcPts val="0"/>
              </a:spcBef>
              <a:spcAft>
                <a:spcPts val="0"/>
              </a:spcAft>
            </a:pPr>
            <a:r>
              <a:rPr lang="es-CL" sz="2400" dirty="0">
                <a:latin typeface="Cambria"/>
                <a:cs typeface="Cambria"/>
              </a:rPr>
              <a:t>Población urbana creciente:  </a:t>
            </a:r>
            <a:r>
              <a:rPr lang="es-CL" sz="2400" b="1" dirty="0">
                <a:solidFill>
                  <a:srgbClr val="2E2224"/>
                </a:solidFill>
                <a:latin typeface="Cambria"/>
                <a:ea typeface="Times New Roman"/>
                <a:cs typeface="Cambria"/>
              </a:rPr>
              <a:t>614 mil viven en la región Metropolitana Santiago</a:t>
            </a:r>
            <a:r>
              <a:rPr lang="es-CL" sz="2400" dirty="0">
                <a:latin typeface="Cambria"/>
                <a:cs typeface="Cambria"/>
              </a:rPr>
              <a:t>. Centralismo y urbanización de la población indígena </a:t>
            </a:r>
            <a:endParaRPr lang="es-ES" sz="2400" dirty="0">
              <a:latin typeface="Cambria"/>
              <a:cs typeface="Cambria"/>
            </a:endParaRPr>
          </a:p>
        </p:txBody>
      </p:sp>
    </p:spTree>
    <p:extLst>
      <p:ext uri="{BB962C8B-B14F-4D97-AF65-F5344CB8AC3E}">
        <p14:creationId xmlns:p14="http://schemas.microsoft.com/office/powerpoint/2010/main" val="1450486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0435" y="240446"/>
            <a:ext cx="9581764" cy="796456"/>
          </a:xfrm>
        </p:spPr>
        <p:txBody>
          <a:bodyPr>
            <a:normAutofit/>
          </a:bodyPr>
          <a:lstStyle/>
          <a:p>
            <a:r>
              <a:rPr lang="es-ES" sz="3200" b="1" dirty="0"/>
              <a:t>Las Lenguas indígenas en en Ch</a:t>
            </a:r>
            <a:r>
              <a:rPr lang="es-ES" sz="3200" dirty="0"/>
              <a:t>ile </a:t>
            </a:r>
          </a:p>
        </p:txBody>
      </p:sp>
      <p:sp>
        <p:nvSpPr>
          <p:cNvPr id="3" name="Marcador de contenido 2"/>
          <p:cNvSpPr>
            <a:spLocks noGrp="1"/>
          </p:cNvSpPr>
          <p:nvPr>
            <p:ph idx="4294967295"/>
          </p:nvPr>
        </p:nvSpPr>
        <p:spPr>
          <a:xfrm>
            <a:off x="423322" y="1256830"/>
            <a:ext cx="11376775" cy="5146395"/>
          </a:xfrm>
          <a:prstGeom prst="rect">
            <a:avLst/>
          </a:prstGeom>
        </p:spPr>
        <p:txBody>
          <a:bodyPr>
            <a:noAutofit/>
          </a:bodyPr>
          <a:lstStyle/>
          <a:p>
            <a:r>
              <a:rPr lang="es-ES" sz="3200" dirty="0"/>
              <a:t>Lenguas </a:t>
            </a:r>
            <a:r>
              <a:rPr lang="es-ES" sz="3200" b="1" dirty="0" smtClean="0"/>
              <a:t>con gramáticas desaparecidas</a:t>
            </a:r>
            <a:r>
              <a:rPr lang="es-ES" sz="3200" dirty="0"/>
              <a:t>: </a:t>
            </a:r>
            <a:endParaRPr lang="es-ES" sz="3200" dirty="0" smtClean="0"/>
          </a:p>
          <a:p>
            <a:pPr lvl="2"/>
            <a:r>
              <a:rPr lang="es-ES" sz="3200" dirty="0" smtClean="0"/>
              <a:t>LIKAN </a:t>
            </a:r>
            <a:r>
              <a:rPr lang="es-ES" sz="3200" dirty="0"/>
              <a:t>ANTAY, DIAGUITA  </a:t>
            </a:r>
          </a:p>
          <a:p>
            <a:r>
              <a:rPr lang="es-ES" sz="3200" dirty="0"/>
              <a:t>Lenguas en </a:t>
            </a:r>
            <a:r>
              <a:rPr lang="es-ES" sz="3200" b="1" dirty="0"/>
              <a:t>vulnerabilidad extrema</a:t>
            </a:r>
            <a:r>
              <a:rPr lang="es-ES" sz="3200" dirty="0"/>
              <a:t>: </a:t>
            </a:r>
            <a:endParaRPr lang="es-ES" sz="3200" dirty="0" smtClean="0"/>
          </a:p>
          <a:p>
            <a:pPr lvl="2"/>
            <a:r>
              <a:rPr lang="es-ES" sz="3200" dirty="0" smtClean="0"/>
              <a:t>SELKNAM</a:t>
            </a:r>
            <a:r>
              <a:rPr lang="es-ES" sz="3200" dirty="0"/>
              <a:t>, KAWESQAR; YAGAN </a:t>
            </a:r>
          </a:p>
          <a:p>
            <a:r>
              <a:rPr lang="es-ES" sz="3200" dirty="0" smtClean="0"/>
              <a:t>Todas las Lenguas en </a:t>
            </a:r>
            <a:r>
              <a:rPr lang="es-ES" sz="3200" b="1" dirty="0" smtClean="0"/>
              <a:t>riesgo </a:t>
            </a:r>
            <a:r>
              <a:rPr lang="es-ES" sz="3200" b="1" dirty="0"/>
              <a:t>de desaparecer</a:t>
            </a:r>
            <a:r>
              <a:rPr lang="es-ES" sz="3200" dirty="0" smtClean="0"/>
              <a:t>:</a:t>
            </a:r>
          </a:p>
          <a:p>
            <a:pPr lvl="2"/>
            <a:r>
              <a:rPr lang="es-ES" sz="3200" dirty="0" smtClean="0"/>
              <a:t>AYMARA</a:t>
            </a:r>
            <a:r>
              <a:rPr lang="es-ES" sz="3200" dirty="0"/>
              <a:t>, QUECHUA, RAPA NUI Y </a:t>
            </a:r>
            <a:r>
              <a:rPr lang="es-ES" sz="3200" dirty="0" smtClean="0"/>
              <a:t>MAPUZUGUN</a:t>
            </a:r>
          </a:p>
          <a:p>
            <a:pPr marL="310896" lvl="2" indent="0">
              <a:buNone/>
            </a:pPr>
            <a:endParaRPr lang="es-ES" sz="3200" dirty="0"/>
          </a:p>
          <a:p>
            <a:r>
              <a:rPr lang="es-ES" sz="3200" dirty="0"/>
              <a:t>El mapuzugun es la lengua con más hablantes por </a:t>
            </a:r>
            <a:r>
              <a:rPr lang="es-ES" sz="3200" dirty="0" smtClean="0"/>
              <a:t>ser </a:t>
            </a:r>
            <a:r>
              <a:rPr lang="es-ES" sz="3200" dirty="0"/>
              <a:t>el pueblo indígena </a:t>
            </a:r>
            <a:r>
              <a:rPr lang="es-ES" sz="3200" dirty="0" smtClean="0"/>
              <a:t>mayoritario en el país, con10% </a:t>
            </a:r>
            <a:r>
              <a:rPr lang="es-ES" sz="3200" dirty="0" err="1" smtClean="0"/>
              <a:t>apox</a:t>
            </a:r>
            <a:r>
              <a:rPr lang="es-ES" sz="3200" dirty="0" smtClean="0"/>
              <a:t>. Habla mapuzugun </a:t>
            </a:r>
          </a:p>
        </p:txBody>
      </p:sp>
    </p:spTree>
    <p:extLst>
      <p:ext uri="{BB962C8B-B14F-4D97-AF65-F5344CB8AC3E}">
        <p14:creationId xmlns:p14="http://schemas.microsoft.com/office/powerpoint/2010/main" val="1229371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37374" y="624110"/>
            <a:ext cx="8804287" cy="743582"/>
          </a:xfrm>
        </p:spPr>
        <p:txBody>
          <a:bodyPr>
            <a:noAutofit/>
          </a:bodyPr>
          <a:lstStyle/>
          <a:p>
            <a:pPr algn="ctr"/>
            <a:r>
              <a:rPr lang="es-ES" sz="3600" dirty="0" smtClean="0"/>
              <a:t>Marco legal de la EIB ( restringido e insuficiente) </a:t>
            </a:r>
            <a:endParaRPr lang="es-ES" sz="3600" dirty="0"/>
          </a:p>
        </p:txBody>
      </p:sp>
      <p:sp>
        <p:nvSpPr>
          <p:cNvPr id="3" name="Marcador de contenido 2"/>
          <p:cNvSpPr>
            <a:spLocks noGrp="1"/>
          </p:cNvSpPr>
          <p:nvPr>
            <p:ph idx="4294967295"/>
          </p:nvPr>
        </p:nvSpPr>
        <p:spPr>
          <a:xfrm>
            <a:off x="1722111" y="1680654"/>
            <a:ext cx="8825812" cy="4929916"/>
          </a:xfrm>
          <a:prstGeom prst="rect">
            <a:avLst/>
          </a:prstGeom>
        </p:spPr>
        <p:txBody>
          <a:bodyPr>
            <a:normAutofit fontScale="77500" lnSpcReduction="20000"/>
          </a:bodyPr>
          <a:lstStyle/>
          <a:p>
            <a:pPr fontAlgn="base"/>
            <a:r>
              <a:rPr lang="es-CL" sz="3600" dirty="0" smtClean="0"/>
              <a:t>Pueblos indígenas </a:t>
            </a:r>
            <a:r>
              <a:rPr lang="es-CL" sz="3600" u="sng" dirty="0" smtClean="0"/>
              <a:t>sin reconocimiento constitucional</a:t>
            </a:r>
          </a:p>
          <a:p>
            <a:pPr fontAlgn="base"/>
            <a:r>
              <a:rPr lang="es-CL" sz="3600" u="sng" dirty="0" smtClean="0"/>
              <a:t>Sin Ley de Derechos Lingüisticos para pueblos indigenas </a:t>
            </a:r>
          </a:p>
          <a:p>
            <a:pPr fontAlgn="base"/>
            <a:r>
              <a:rPr lang="es-CL" sz="3600" dirty="0" smtClean="0"/>
              <a:t>Interculturalidad </a:t>
            </a:r>
            <a:r>
              <a:rPr lang="es-CL" sz="3600" u="sng" dirty="0" smtClean="0"/>
              <a:t>no es para todos </a:t>
            </a:r>
            <a:r>
              <a:rPr lang="es-CL" sz="3600" dirty="0" smtClean="0"/>
              <a:t>en el sistema educativo</a:t>
            </a:r>
          </a:p>
          <a:p>
            <a:pPr fontAlgn="base"/>
            <a:r>
              <a:rPr lang="es-CL" sz="3600" dirty="0"/>
              <a:t>Declaración de los Pueblos </a:t>
            </a:r>
            <a:r>
              <a:rPr lang="es-CL" sz="3600" dirty="0" smtClean="0"/>
              <a:t>Indígenas </a:t>
            </a:r>
            <a:r>
              <a:rPr lang="es-CL" sz="3600" u="sng" dirty="0" smtClean="0"/>
              <a:t>no </a:t>
            </a:r>
            <a:r>
              <a:rPr lang="es-CL" sz="3600" u="sng" dirty="0"/>
              <a:t>es </a:t>
            </a:r>
            <a:r>
              <a:rPr lang="es-CL" sz="3600" u="sng" dirty="0" smtClean="0"/>
              <a:t>vinculante</a:t>
            </a:r>
          </a:p>
          <a:p>
            <a:pPr fontAlgn="base"/>
            <a:endParaRPr lang="es-CL" sz="3600" u="sng" dirty="0"/>
          </a:p>
          <a:p>
            <a:pPr fontAlgn="base"/>
            <a:r>
              <a:rPr lang="es-CL" sz="3600" u="sng" dirty="0" smtClean="0"/>
              <a:t>Marco legal vigente </a:t>
            </a:r>
          </a:p>
          <a:p>
            <a:pPr fontAlgn="base"/>
            <a:r>
              <a:rPr lang="es-CL" sz="3600" dirty="0" smtClean="0"/>
              <a:t>Convenio </a:t>
            </a:r>
            <a:r>
              <a:rPr lang="es-CL" sz="3600" dirty="0"/>
              <a:t>169 de la OIT (1989)</a:t>
            </a:r>
          </a:p>
          <a:p>
            <a:pPr fontAlgn="base"/>
            <a:r>
              <a:rPr lang="es-CL" sz="3600" dirty="0"/>
              <a:t>Derechos del niño (1989</a:t>
            </a:r>
            <a:r>
              <a:rPr lang="es-CL" sz="3600" dirty="0" smtClean="0"/>
              <a:t>)</a:t>
            </a:r>
            <a:endParaRPr lang="es-CL" sz="3600" dirty="0"/>
          </a:p>
          <a:p>
            <a:pPr fontAlgn="base"/>
            <a:r>
              <a:rPr lang="es-CL" sz="3600" dirty="0"/>
              <a:t>Ley Indígena Nº 19.253 (1993)          – restrigida</a:t>
            </a:r>
          </a:p>
          <a:p>
            <a:pPr fontAlgn="base"/>
            <a:r>
              <a:rPr lang="es-CL" sz="3600" dirty="0" smtClean="0"/>
              <a:t>Ley </a:t>
            </a:r>
            <a:r>
              <a:rPr lang="es-CL" sz="3600" dirty="0"/>
              <a:t>General de Educación LGE (2009</a:t>
            </a:r>
            <a:r>
              <a:rPr lang="es-CL" sz="3600" dirty="0" smtClean="0"/>
              <a:t>)  - restringida</a:t>
            </a:r>
            <a:endParaRPr lang="es-CL" sz="3600" dirty="0"/>
          </a:p>
          <a:p>
            <a:pPr marL="0" indent="0">
              <a:buNone/>
            </a:pPr>
            <a:endParaRPr lang="es-ES" dirty="0"/>
          </a:p>
        </p:txBody>
      </p:sp>
    </p:spTree>
    <p:extLst>
      <p:ext uri="{BB962C8B-B14F-4D97-AF65-F5344CB8AC3E}">
        <p14:creationId xmlns:p14="http://schemas.microsoft.com/office/powerpoint/2010/main" val="914603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descr="Imagen que contiene texto, periódico&#10;&#10;Descripción generada automáticamente">
            <a:extLst>
              <a:ext uri="{FF2B5EF4-FFF2-40B4-BE49-F238E27FC236}">
                <a16:creationId xmlns:a16="http://schemas.microsoft.com/office/drawing/2014/main" xmlns="" id="{6F2413BF-D3C6-4461-A7F6-25D807D83C15}"/>
              </a:ext>
            </a:extLst>
          </p:cNvPr>
          <p:cNvPicPr>
            <a:picLocks noChangeAspect="1"/>
          </p:cNvPicPr>
          <p:nvPr/>
        </p:nvPicPr>
        <p:blipFill>
          <a:blip r:embed="rId2"/>
          <a:stretch>
            <a:fillRect/>
          </a:stretch>
        </p:blipFill>
        <p:spPr>
          <a:xfrm>
            <a:off x="631609" y="1559418"/>
            <a:ext cx="4168611" cy="4962251"/>
          </a:xfrm>
          <a:prstGeom prst="rect">
            <a:avLst/>
          </a:prstGeom>
          <a:solidFill>
            <a:schemeClr val="bg2">
              <a:lumMod val="50000"/>
            </a:schemeClr>
          </a:solidFill>
          <a:ln>
            <a:solidFill>
              <a:schemeClr val="accent1">
                <a:lumMod val="60000"/>
                <a:lumOff val="40000"/>
              </a:schemeClr>
            </a:solidFill>
          </a:ln>
        </p:spPr>
      </p:pic>
      <p:pic>
        <p:nvPicPr>
          <p:cNvPr id="3" name="Imagen 2" descr="Imagen que contiene texto&#10;&#10;Descripción generada automáticamente">
            <a:extLst>
              <a:ext uri="{FF2B5EF4-FFF2-40B4-BE49-F238E27FC236}">
                <a16:creationId xmlns:a16="http://schemas.microsoft.com/office/drawing/2014/main" xmlns="" id="{88082AF2-8906-4AAB-9382-F86D1FBA86B2}"/>
              </a:ext>
            </a:extLst>
          </p:cNvPr>
          <p:cNvPicPr>
            <a:picLocks noChangeAspect="1"/>
          </p:cNvPicPr>
          <p:nvPr/>
        </p:nvPicPr>
        <p:blipFill rotWithShape="1">
          <a:blip r:embed="rId3"/>
          <a:srcRect l="4156" b="9483"/>
          <a:stretch/>
        </p:blipFill>
        <p:spPr>
          <a:xfrm>
            <a:off x="4968322" y="1568611"/>
            <a:ext cx="3723924" cy="3859810"/>
          </a:xfrm>
          <a:prstGeom prst="rect">
            <a:avLst/>
          </a:prstGeom>
          <a:ln>
            <a:solidFill>
              <a:schemeClr val="accent1">
                <a:lumMod val="60000"/>
                <a:lumOff val="40000"/>
              </a:schemeClr>
            </a:solidFill>
          </a:ln>
        </p:spPr>
      </p:pic>
      <p:sp>
        <p:nvSpPr>
          <p:cNvPr id="4" name="CuadroTexto 3">
            <a:extLst>
              <a:ext uri="{FF2B5EF4-FFF2-40B4-BE49-F238E27FC236}">
                <a16:creationId xmlns:a16="http://schemas.microsoft.com/office/drawing/2014/main" xmlns="" id="{D7D1BB82-7F05-4D67-800D-2BD3FBCD75C0}"/>
              </a:ext>
            </a:extLst>
          </p:cNvPr>
          <p:cNvSpPr txBox="1"/>
          <p:nvPr/>
        </p:nvSpPr>
        <p:spPr>
          <a:xfrm>
            <a:off x="2010329" y="683172"/>
            <a:ext cx="5143307" cy="400110"/>
          </a:xfrm>
          <a:prstGeom prst="rect">
            <a:avLst/>
          </a:prstGeom>
          <a:solidFill>
            <a:schemeClr val="accent1">
              <a:lumMod val="40000"/>
              <a:lumOff val="60000"/>
            </a:schemeClr>
          </a:solidFill>
        </p:spPr>
        <p:txBody>
          <a:bodyPr wrap="square" rtlCol="0">
            <a:spAutoFit/>
          </a:bodyPr>
          <a:lstStyle/>
          <a:p>
            <a:r>
              <a:rPr lang="es-CL" sz="2000" b="1" dirty="0" smtClean="0"/>
              <a:t>¿Qué se aprenden en el contexto descrito?</a:t>
            </a:r>
            <a:endParaRPr lang="es-CL" sz="2000" b="1" dirty="0"/>
          </a:p>
        </p:txBody>
      </p:sp>
      <p:sp>
        <p:nvSpPr>
          <p:cNvPr id="7" name="Bocadillo: rectángulo con esquinas redondeadas 6">
            <a:extLst>
              <a:ext uri="{FF2B5EF4-FFF2-40B4-BE49-F238E27FC236}">
                <a16:creationId xmlns:a16="http://schemas.microsoft.com/office/drawing/2014/main" xmlns="" id="{C148F399-7AFC-48EE-B9BC-B90F26F423BF}"/>
              </a:ext>
            </a:extLst>
          </p:cNvPr>
          <p:cNvSpPr/>
          <p:nvPr/>
        </p:nvSpPr>
        <p:spPr>
          <a:xfrm>
            <a:off x="9183872" y="404876"/>
            <a:ext cx="2524424" cy="4057793"/>
          </a:xfrm>
          <a:prstGeom prst="wedgeRoundRectCallout">
            <a:avLst>
              <a:gd name="adj1" fmla="val 56786"/>
              <a:gd name="adj2" fmla="val 60730"/>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L" sz="1400" dirty="0">
              <a:solidFill>
                <a:schemeClr val="tx1"/>
              </a:solidFill>
            </a:endParaRPr>
          </a:p>
          <a:p>
            <a:pPr algn="just"/>
            <a:r>
              <a:rPr lang="es-CL" sz="1400" dirty="0">
                <a:solidFill>
                  <a:schemeClr val="tx1"/>
                </a:solidFill>
              </a:rPr>
              <a:t>¿Qué les provoca la lectura de este texto?</a:t>
            </a:r>
          </a:p>
          <a:p>
            <a:pPr algn="just"/>
            <a:endParaRPr lang="es-CL" sz="1400" dirty="0">
              <a:solidFill>
                <a:schemeClr val="tx1"/>
              </a:solidFill>
            </a:endParaRPr>
          </a:p>
          <a:p>
            <a:pPr algn="just"/>
            <a:r>
              <a:rPr lang="es-CL" sz="1400" dirty="0">
                <a:solidFill>
                  <a:schemeClr val="tx1"/>
                </a:solidFill>
              </a:rPr>
              <a:t>¿Qué implicancias tiene la posición del autor de la carta en la configuración del mundo indígena</a:t>
            </a:r>
            <a:r>
              <a:rPr lang="es-CL" sz="1400" dirty="0" smtClean="0">
                <a:solidFill>
                  <a:schemeClr val="tx1"/>
                </a:solidFill>
              </a:rPr>
              <a:t>?</a:t>
            </a:r>
          </a:p>
          <a:p>
            <a:pPr algn="just"/>
            <a:endParaRPr lang="es-CL" sz="1400" dirty="0">
              <a:solidFill>
                <a:schemeClr val="tx1"/>
              </a:solidFill>
            </a:endParaRPr>
          </a:p>
          <a:p>
            <a:pPr algn="just"/>
            <a:endParaRPr lang="es-CL" sz="1400" dirty="0">
              <a:solidFill>
                <a:schemeClr val="tx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3443598037"/>
              </p:ext>
            </p:extLst>
          </p:nvPr>
        </p:nvGraphicFramePr>
        <p:xfrm>
          <a:off x="5304524" y="5710685"/>
          <a:ext cx="5267167" cy="640080"/>
        </p:xfrm>
        <a:graphic>
          <a:graphicData uri="http://schemas.openxmlformats.org/drawingml/2006/table">
            <a:tbl>
              <a:tblPr firstRow="1" bandRow="1">
                <a:tableStyleId>{5C22544A-7EE6-4342-B048-85BDC9FD1C3A}</a:tableStyleId>
              </a:tblPr>
              <a:tblGrid>
                <a:gridCol w="5267167"/>
              </a:tblGrid>
              <a:tr h="0">
                <a:tc>
                  <a:txBody>
                    <a:bodyPr/>
                    <a:lstStyle/>
                    <a:p>
                      <a:r>
                        <a:rPr lang="es-ES" dirty="0" smtClean="0"/>
                        <a:t>Sergio Villalobos, Premio</a:t>
                      </a:r>
                      <a:r>
                        <a:rPr lang="es-ES" baseline="0" dirty="0" smtClean="0"/>
                        <a:t> Nacional de Historia, 1993</a:t>
                      </a:r>
                    </a:p>
                    <a:p>
                      <a:r>
                        <a:rPr lang="es-ES" baseline="0" dirty="0" smtClean="0"/>
                        <a:t>Carta al Diario El Mercurio, 17 /05/19</a:t>
                      </a:r>
                      <a:endParaRPr lang="es-ES" dirty="0"/>
                    </a:p>
                  </a:txBody>
                  <a:tcPr/>
                </a:tc>
              </a:tr>
            </a:tbl>
          </a:graphicData>
        </a:graphic>
      </p:graphicFrame>
    </p:spTree>
    <p:extLst>
      <p:ext uri="{BB962C8B-B14F-4D97-AF65-F5344CB8AC3E}">
        <p14:creationId xmlns:p14="http://schemas.microsoft.com/office/powerpoint/2010/main" val="4119247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1829" y="1213805"/>
            <a:ext cx="10235490" cy="4893647"/>
          </a:xfrm>
          <a:prstGeom prst="rect">
            <a:avLst/>
          </a:prstGeom>
        </p:spPr>
        <p:txBody>
          <a:bodyPr wrap="square">
            <a:spAutoFit/>
          </a:bodyPr>
          <a:lstStyle/>
          <a:p>
            <a:r>
              <a:rPr lang="es-ES" sz="2400" b="1" dirty="0" smtClean="0"/>
              <a:t>KANT, </a:t>
            </a:r>
            <a:r>
              <a:rPr lang="es-ES" sz="2400" dirty="0" smtClean="0"/>
              <a:t>en </a:t>
            </a:r>
            <a:r>
              <a:rPr lang="es-ES" sz="2400" dirty="0"/>
              <a:t>su famoso artículo “¿Qué es la Ilustración?” del año 1784, cuyo contenido ha sido epistemológicamente determinante para </a:t>
            </a:r>
            <a:r>
              <a:rPr lang="es-ES" sz="2400" dirty="0" smtClean="0"/>
              <a:t>Occidente.</a:t>
            </a:r>
          </a:p>
          <a:p>
            <a:endParaRPr lang="es-ES" sz="2400" dirty="0" smtClean="0"/>
          </a:p>
          <a:p>
            <a:r>
              <a:rPr lang="es-ES" sz="2400" dirty="0"/>
              <a:t>A criterio de Kant, sin embargo, </a:t>
            </a:r>
            <a:r>
              <a:rPr lang="es-ES" sz="2400" b="1" dirty="0"/>
              <a:t>hay humanos que aún no han alcanzado la mayoría de edad</a:t>
            </a:r>
            <a:r>
              <a:rPr lang="es-ES" sz="2400" dirty="0"/>
              <a:t> </a:t>
            </a:r>
            <a:r>
              <a:rPr lang="es-ES" sz="2400" b="1" dirty="0"/>
              <a:t>y que permanecen en el infantilismo cognitivo y moral</a:t>
            </a:r>
            <a:r>
              <a:rPr lang="es-ES" sz="2400" dirty="0" smtClean="0"/>
              <a:t>;. </a:t>
            </a:r>
            <a:r>
              <a:rPr lang="es-ES" sz="2400" dirty="0"/>
              <a:t>Al respecto elabora una antropología </a:t>
            </a:r>
            <a:r>
              <a:rPr lang="es-ES" sz="2400" dirty="0" err="1" smtClean="0"/>
              <a:t>clasicacando</a:t>
            </a:r>
            <a:r>
              <a:rPr lang="es-ES" sz="2400" dirty="0" smtClean="0"/>
              <a:t> </a:t>
            </a:r>
            <a:r>
              <a:rPr lang="es-ES" sz="2400" dirty="0"/>
              <a:t>a la humanidad en cuatro razas principales: </a:t>
            </a:r>
            <a:r>
              <a:rPr lang="es-ES" sz="2400" b="1" dirty="0"/>
              <a:t>la blanca en Europa, la amarilla en Asia, la negra en África y la roja en América. </a:t>
            </a:r>
            <a:r>
              <a:rPr lang="es-ES" sz="2400" dirty="0"/>
              <a:t>El color de la piel y la raza va a determinar la mayor o menor capacidad de autoeducación moral, y en ese sentido, en su obra </a:t>
            </a:r>
            <a:r>
              <a:rPr lang="es-ES" sz="2400" i="1" dirty="0"/>
              <a:t>Geografía Física </a:t>
            </a:r>
            <a:r>
              <a:rPr lang="es-ES" sz="2400" dirty="0"/>
              <a:t>del año 1804, </a:t>
            </a:r>
            <a:endParaRPr lang="es-CL" sz="2400" dirty="0"/>
          </a:p>
          <a:p>
            <a:r>
              <a:rPr lang="es-ES" sz="2400" b="1" dirty="0" smtClean="0"/>
              <a:t>HEGEL</a:t>
            </a:r>
            <a:r>
              <a:rPr lang="es-ES" sz="2400" dirty="0" smtClean="0"/>
              <a:t>, en </a:t>
            </a:r>
            <a:r>
              <a:rPr lang="es-ES" sz="2400" dirty="0"/>
              <a:t>el año 1830, siglo XIX, sigue la línea racista y eurocéntrica kantiana re riéndose a las naturales condiciones de inferioridad de los indios americanos (inferioridad compartida incluso por los animales locales</a:t>
            </a:r>
            <a:r>
              <a:rPr lang="es-ES" sz="2400" dirty="0" smtClean="0"/>
              <a:t>) </a:t>
            </a:r>
            <a:endParaRPr lang="es-CL" sz="2400" dirty="0"/>
          </a:p>
        </p:txBody>
      </p:sp>
    </p:spTree>
    <p:extLst>
      <p:ext uri="{BB962C8B-B14F-4D97-AF65-F5344CB8AC3E}">
        <p14:creationId xmlns:p14="http://schemas.microsoft.com/office/powerpoint/2010/main" val="3472151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68101" y="205413"/>
            <a:ext cx="4188587" cy="6652587"/>
          </a:xfrm>
        </p:spPr>
        <p:txBody>
          <a:bodyPr>
            <a:normAutofit fontScale="90000"/>
          </a:bodyPr>
          <a:lstStyle/>
          <a:p>
            <a:pPr algn="r"/>
            <a:r>
              <a:rPr lang="es-ES_tradnl" sz="2200" b="1" dirty="0" smtClean="0">
                <a:solidFill>
                  <a:srgbClr val="FFFFFF"/>
                </a:solidFill>
              </a:rPr>
              <a:t>Enfrentando la lucha  epistémica</a:t>
            </a:r>
            <a:br>
              <a:rPr lang="es-ES_tradnl" sz="2200" b="1" dirty="0" smtClean="0">
                <a:solidFill>
                  <a:srgbClr val="FFFFFF"/>
                </a:solidFill>
              </a:rPr>
            </a:br>
            <a:r>
              <a:rPr lang="es-ES_tradnl" sz="2200" b="1" dirty="0">
                <a:solidFill>
                  <a:srgbClr val="FFFFFF"/>
                </a:solidFill>
              </a:rPr>
              <a:t/>
            </a:r>
            <a:br>
              <a:rPr lang="es-ES_tradnl" sz="2200" b="1" dirty="0">
                <a:solidFill>
                  <a:srgbClr val="FFFFFF"/>
                </a:solidFill>
              </a:rPr>
            </a:br>
            <a:r>
              <a:rPr lang="es-ES_tradnl" sz="2200" b="1" dirty="0" smtClean="0">
                <a:solidFill>
                  <a:schemeClr val="bg1"/>
                </a:solidFill>
              </a:rPr>
              <a:t/>
            </a:r>
            <a:br>
              <a:rPr lang="es-ES_tradnl" sz="2200" b="1" dirty="0" smtClean="0">
                <a:solidFill>
                  <a:schemeClr val="bg1"/>
                </a:solidFill>
              </a:rPr>
            </a:br>
            <a:r>
              <a:rPr lang="es-ES_tradnl" sz="2200" b="1" dirty="0" smtClean="0">
                <a:solidFill>
                  <a:schemeClr val="bg1"/>
                </a:solidFill>
              </a:rPr>
              <a:t>“</a:t>
            </a:r>
            <a:r>
              <a:rPr lang="es-ES" sz="2400" cap="none" dirty="0" smtClean="0">
                <a:solidFill>
                  <a:schemeClr val="bg1"/>
                </a:solidFill>
              </a:rPr>
              <a:t>Don Manuel Antonio </a:t>
            </a:r>
            <a:r>
              <a:rPr lang="es-ES" sz="2400" cap="none" dirty="0" err="1" smtClean="0">
                <a:solidFill>
                  <a:schemeClr val="bg1"/>
                </a:solidFill>
              </a:rPr>
              <a:t>Neculman</a:t>
            </a:r>
            <a:r>
              <a:rPr lang="es-ES" sz="2400" cap="none" dirty="0" smtClean="0">
                <a:solidFill>
                  <a:schemeClr val="bg1"/>
                </a:solidFill>
              </a:rPr>
              <a:t> [...] nos pareció un mozo muy cumplido y atento; parece que ha aprendido muy bien cuanto ha estudiado... su educación se resiente, como es natural, de falta de conocimiento del mundo y de la sociedad española en que vive. (</a:t>
            </a:r>
            <a:r>
              <a:rPr lang="es-ES" sz="2400" cap="none" dirty="0" err="1" smtClean="0">
                <a:solidFill>
                  <a:schemeClr val="bg1"/>
                </a:solidFill>
              </a:rPr>
              <a:t>Préndez</a:t>
            </a:r>
            <a:r>
              <a:rPr lang="es-ES" sz="2400" cap="none" dirty="0" smtClean="0">
                <a:solidFill>
                  <a:schemeClr val="bg1"/>
                </a:solidFill>
              </a:rPr>
              <a:t> 1884: 33)</a:t>
            </a:r>
            <a:br>
              <a:rPr lang="es-ES" sz="2400" cap="none" dirty="0" smtClean="0">
                <a:solidFill>
                  <a:schemeClr val="bg1"/>
                </a:solidFill>
              </a:rPr>
            </a:br>
            <a:r>
              <a:rPr lang="es-ES" sz="2000" dirty="0"/>
              <a:t>“Ni lo uno ni lo otro”. Es la imagen del nativo que por más que lo intente, tan sólo podrá aspirar a ser mitad </a:t>
            </a:r>
            <a:r>
              <a:rPr lang="es-ES" sz="2000" dirty="0" smtClean="0"/>
              <a:t>civilizado</a:t>
            </a:r>
            <a:br>
              <a:rPr lang="es-ES" sz="2000" dirty="0" smtClean="0"/>
            </a:br>
            <a:r>
              <a:rPr lang="es-ES" sz="1800" dirty="0"/>
              <a:t>Ancan, 2014. P.24 </a:t>
            </a:r>
            <a:r>
              <a:rPr lang="es-CL" sz="2000" dirty="0" smtClean="0"/>
              <a:t> </a:t>
            </a:r>
            <a:r>
              <a:rPr lang="es-CL" sz="2400" cap="none" dirty="0" smtClean="0">
                <a:solidFill>
                  <a:schemeClr val="bg1"/>
                </a:solidFill>
              </a:rPr>
              <a:t> </a:t>
            </a:r>
            <a:r>
              <a:rPr lang="es-ES_tradnl" sz="2200" b="1" dirty="0">
                <a:solidFill>
                  <a:srgbClr val="FFFFFF"/>
                </a:solidFill>
              </a:rPr>
              <a:t/>
            </a:r>
            <a:br>
              <a:rPr lang="es-ES_tradnl" sz="2200" b="1" dirty="0">
                <a:solidFill>
                  <a:srgbClr val="FFFFFF"/>
                </a:solidFill>
              </a:rPr>
            </a:br>
            <a:r>
              <a:rPr lang="es-ES_tradnl" sz="2200" b="1" dirty="0" smtClean="0">
                <a:solidFill>
                  <a:srgbClr val="FFFFFF"/>
                </a:solidFill>
              </a:rPr>
              <a:t> </a:t>
            </a:r>
            <a:r>
              <a:rPr lang="es-CL" sz="3900" dirty="0">
                <a:solidFill>
                  <a:srgbClr val="FFFFFF"/>
                </a:solidFill>
              </a:rPr>
              <a:t/>
            </a:r>
            <a:br>
              <a:rPr lang="es-CL" sz="3900" dirty="0">
                <a:solidFill>
                  <a:srgbClr val="FFFFFF"/>
                </a:solidFill>
              </a:rPr>
            </a:br>
            <a:endParaRPr lang="es-ES" sz="3900" dirty="0">
              <a:solidFill>
                <a:srgbClr val="FFFFFF"/>
              </a:solidFill>
            </a:endParaRPr>
          </a:p>
        </p:txBody>
      </p:sp>
      <p:sp>
        <p:nvSpPr>
          <p:cNvPr id="5" name="Marcador de contenido 4">
            <a:extLst>
              <a:ext uri="{FF2B5EF4-FFF2-40B4-BE49-F238E27FC236}">
                <a16:creationId xmlns:a16="http://schemas.microsoft.com/office/drawing/2014/main" xmlns="" id="{3D9881D1-99F7-8C42-AF64-B2E2584C27A0}"/>
              </a:ext>
            </a:extLst>
          </p:cNvPr>
          <p:cNvSpPr>
            <a:spLocks noGrp="1"/>
          </p:cNvSpPr>
          <p:nvPr>
            <p:ph idx="1"/>
          </p:nvPr>
        </p:nvSpPr>
        <p:spPr>
          <a:xfrm>
            <a:off x="4632120" y="466848"/>
            <a:ext cx="7247026" cy="5770243"/>
          </a:xfrm>
        </p:spPr>
        <p:txBody>
          <a:bodyPr anchor="ctr">
            <a:noAutofit/>
          </a:bodyPr>
          <a:lstStyle/>
          <a:p>
            <a:r>
              <a:rPr lang="es-ES" sz="2600" dirty="0"/>
              <a:t>la cultura hegemónica y oficial que deja al margen del sistema los saberes indígenas, valores y habilidades, sobre todo de la evaluación académica de los estudiantes.</a:t>
            </a:r>
            <a:r>
              <a:rPr lang="es-CL" sz="2600" dirty="0"/>
              <a:t> </a:t>
            </a:r>
            <a:endParaRPr lang="es-CL" sz="2600" dirty="0" smtClean="0"/>
          </a:p>
          <a:p>
            <a:r>
              <a:rPr lang="es-ES" sz="2600" dirty="0"/>
              <a:t>En la cultura colonial eurocéntrica, el pensamiento complejo de los indígenas fue denominado folclore, creencia pero nunca sabiduría.  Así se negó al indígena su condición de ser pensante y a las generaciones de los pueblos conquistados la condición de “sujetos históricos” usando la categoría de sujeto de Hugo </a:t>
            </a:r>
            <a:r>
              <a:rPr lang="es-ES" sz="2600" dirty="0" err="1"/>
              <a:t>Zemelmann</a:t>
            </a:r>
            <a:r>
              <a:rPr lang="es-CL" sz="2600" dirty="0"/>
              <a:t> </a:t>
            </a:r>
            <a:endParaRPr lang="es-CL" sz="2600" dirty="0" smtClean="0"/>
          </a:p>
          <a:p>
            <a:r>
              <a:rPr lang="es-ES" sz="2600" dirty="0" smtClean="0"/>
              <a:t>La escuela, la educación cultiva un </a:t>
            </a:r>
            <a:r>
              <a:rPr lang="es-ES" sz="2600" dirty="0"/>
              <a:t>pensamiento filosófico </a:t>
            </a:r>
            <a:r>
              <a:rPr lang="es-ES" sz="2600" dirty="0" err="1" smtClean="0"/>
              <a:t>mutilante</a:t>
            </a:r>
            <a:r>
              <a:rPr lang="es-ES" sz="2600" dirty="0" smtClean="0"/>
              <a:t> de lo indígena: epistémico, </a:t>
            </a:r>
            <a:r>
              <a:rPr lang="es-ES" sz="2600" dirty="0" err="1" smtClean="0"/>
              <a:t>lingücidio</a:t>
            </a:r>
            <a:r>
              <a:rPr lang="es-ES" sz="2600" dirty="0" smtClean="0"/>
              <a:t>; la explotación </a:t>
            </a:r>
            <a:r>
              <a:rPr lang="es-ES" sz="2600" dirty="0"/>
              <a:t>humana y de la naturaleza, </a:t>
            </a:r>
            <a:endParaRPr lang="es-CL" sz="2600" dirty="0"/>
          </a:p>
        </p:txBody>
      </p:sp>
    </p:spTree>
    <p:extLst>
      <p:ext uri="{BB962C8B-B14F-4D97-AF65-F5344CB8AC3E}">
        <p14:creationId xmlns:p14="http://schemas.microsoft.com/office/powerpoint/2010/main" val="3832477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68101" y="205413"/>
            <a:ext cx="4188587" cy="6652587"/>
          </a:xfrm>
        </p:spPr>
        <p:txBody>
          <a:bodyPr>
            <a:normAutofit/>
          </a:bodyPr>
          <a:lstStyle/>
          <a:p>
            <a:pPr algn="r"/>
            <a:r>
              <a:rPr lang="es-ES_tradnl" sz="2200" b="1" dirty="0" smtClean="0">
                <a:solidFill>
                  <a:srgbClr val="FFFFFF"/>
                </a:solidFill>
              </a:rPr>
              <a:t>La negación de la capacidad de pensar de los </a:t>
            </a:r>
            <a:r>
              <a:rPr lang="es-ES_tradnl" sz="2200" b="1" dirty="0" err="1" smtClean="0">
                <a:solidFill>
                  <a:srgbClr val="FFFFFF"/>
                </a:solidFill>
              </a:rPr>
              <a:t>indígnas</a:t>
            </a:r>
            <a:endParaRPr lang="es-ES" sz="3900" dirty="0">
              <a:solidFill>
                <a:srgbClr val="FFFFFF"/>
              </a:solidFill>
            </a:endParaRPr>
          </a:p>
        </p:txBody>
      </p:sp>
      <p:sp>
        <p:nvSpPr>
          <p:cNvPr id="5" name="Marcador de contenido 4">
            <a:extLst>
              <a:ext uri="{FF2B5EF4-FFF2-40B4-BE49-F238E27FC236}">
                <a16:creationId xmlns:a16="http://schemas.microsoft.com/office/drawing/2014/main" xmlns="" id="{3D9881D1-99F7-8C42-AF64-B2E2584C27A0}"/>
              </a:ext>
            </a:extLst>
          </p:cNvPr>
          <p:cNvSpPr>
            <a:spLocks noGrp="1"/>
          </p:cNvSpPr>
          <p:nvPr>
            <p:ph idx="1"/>
          </p:nvPr>
        </p:nvSpPr>
        <p:spPr>
          <a:xfrm>
            <a:off x="4632120" y="466848"/>
            <a:ext cx="7247026" cy="5770243"/>
          </a:xfrm>
        </p:spPr>
        <p:txBody>
          <a:bodyPr anchor="ctr">
            <a:noAutofit/>
          </a:bodyPr>
          <a:lstStyle/>
          <a:p>
            <a:r>
              <a:rPr lang="es-ES" sz="2800" dirty="0"/>
              <a:t>- la negación de la capacidad racional de los indígenas a partir de  Kant y Hegel</a:t>
            </a:r>
            <a:r>
              <a:rPr lang="es-ES" sz="2800" dirty="0" smtClean="0"/>
              <a:t>,</a:t>
            </a:r>
          </a:p>
          <a:p>
            <a:r>
              <a:rPr lang="es-ES" sz="2800" dirty="0" smtClean="0"/>
              <a:t> </a:t>
            </a:r>
            <a:r>
              <a:rPr lang="es-ES" sz="2800" dirty="0"/>
              <a:t>-La imposición del saber hegemónico moderno eurocéntrico, patriarcal y colonial mediante la  colonización de los “otros” y vía “</a:t>
            </a:r>
            <a:r>
              <a:rPr lang="es-ES" sz="2800" dirty="0" err="1"/>
              <a:t>epistemicidio</a:t>
            </a:r>
            <a:r>
              <a:rPr lang="es-ES" sz="2800" dirty="0"/>
              <a:t>” (Santos, 2017) </a:t>
            </a:r>
            <a:endParaRPr lang="es-ES" sz="2800" dirty="0" smtClean="0"/>
          </a:p>
          <a:p>
            <a:r>
              <a:rPr lang="es-ES" sz="2800" dirty="0" smtClean="0"/>
              <a:t>y </a:t>
            </a:r>
            <a:r>
              <a:rPr lang="es-ES" sz="2800" dirty="0"/>
              <a:t>finalmente, - la presencia de la Matriz colonial del poder (</a:t>
            </a:r>
            <a:r>
              <a:rPr lang="es-ES" sz="2800" dirty="0" err="1"/>
              <a:t>Mignolo</a:t>
            </a:r>
            <a:r>
              <a:rPr lang="es-ES" sz="2800" dirty="0"/>
              <a:t>, 2010 )</a:t>
            </a:r>
            <a:r>
              <a:rPr lang="es-CL" sz="2800" dirty="0"/>
              <a:t> </a:t>
            </a:r>
            <a:endParaRPr lang="es-CL" sz="2600" dirty="0"/>
          </a:p>
        </p:txBody>
      </p:sp>
    </p:spTree>
    <p:extLst>
      <p:ext uri="{BB962C8B-B14F-4D97-AF65-F5344CB8AC3E}">
        <p14:creationId xmlns:p14="http://schemas.microsoft.com/office/powerpoint/2010/main" val="9545791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1554</TotalTime>
  <Words>1652</Words>
  <Application>Microsoft Macintosh PowerPoint</Application>
  <PresentationFormat>Personalizado</PresentationFormat>
  <Paragraphs>178</Paragraphs>
  <Slides>27</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27</vt:i4>
      </vt:variant>
    </vt:vector>
  </HeadingPairs>
  <TitlesOfParts>
    <vt:vector size="29" baseType="lpstr">
      <vt:lpstr>Integral</vt:lpstr>
      <vt:lpstr>Documento</vt:lpstr>
      <vt:lpstr>Estrategias políticas y epistémicas mapuche para avanzar en el uso funcional del idioma mapuzugun  elisa.loncon@usach.cl</vt:lpstr>
      <vt:lpstr>Índice </vt:lpstr>
      <vt:lpstr>1. Contexto de las lenguas indígenas</vt:lpstr>
      <vt:lpstr>Las Lenguas indígenas en en Chile </vt:lpstr>
      <vt:lpstr>Marco legal de la EIB ( restringido e insuficiente) </vt:lpstr>
      <vt:lpstr>Presentación de PowerPoint</vt:lpstr>
      <vt:lpstr>Presentación de PowerPoint</vt:lpstr>
      <vt:lpstr>Enfrentando la lucha  epistémica   “Don Manuel Antonio Neculman [...] nos pareció un mozo muy cumplido y atento; parece que ha aprendido muy bien cuanto ha estudiado... su educación se resiente, como es natural, de falta de conocimiento del mundo y de la sociedad española en que vive. (Préndez 1884: 33) “Ni lo uno ni lo otro”. Es la imagen del nativo que por más que lo intente, tan sólo podrá aspirar a ser mitad civilizado Ancan, 2014. P.24      </vt:lpstr>
      <vt:lpstr>La negación de la capacidad de pensar de los indígnas</vt:lpstr>
      <vt:lpstr>Qué Es LA episteme    </vt:lpstr>
      <vt:lpstr>¿Qué enseñamos y Cómo trabajamos para revitalizar las lenguas y la dignidad de nuestros picikece y pueblos?</vt:lpstr>
      <vt:lpstr>Fuentes</vt:lpstr>
      <vt:lpstr>Presentación de PowerPoint</vt:lpstr>
      <vt:lpstr>Presentación de PowerPoint</vt:lpstr>
      <vt:lpstr>Presentación de PowerPoint</vt:lpstr>
      <vt:lpstr>Presentación de PowerPoint</vt:lpstr>
      <vt:lpstr>PARADIGMA DEL CONOCIMIENTO MAPUCHE    </vt:lpstr>
      <vt:lpstr>Concepto de persona </vt:lpstr>
      <vt:lpstr>Ce/ che persona, gente, hombre mujer. picice niño, niña </vt:lpstr>
      <vt:lpstr>Presentación de PowerPoint</vt:lpstr>
      <vt:lpstr>      </vt:lpstr>
      <vt:lpstr>    CIERRE. </vt:lpstr>
      <vt:lpstr>    CIERRE. </vt:lpstr>
      <vt:lpstr>    CIERRE. </vt:lpstr>
      <vt:lpstr>MAÑUM </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género, familia y colonialismo en pueblos indígenas (introducción)   elisa.loncon@usach.cl</dc:title>
  <dc:creator>Elisa Loncon</dc:creator>
  <cp:lastModifiedBy>Elisa Loncon Antileo</cp:lastModifiedBy>
  <cp:revision>28</cp:revision>
  <dcterms:created xsi:type="dcterms:W3CDTF">2020-01-09T07:32:29Z</dcterms:created>
  <dcterms:modified xsi:type="dcterms:W3CDTF">2020-02-25T12:30:40Z</dcterms:modified>
</cp:coreProperties>
</file>