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7" r:id="rId2"/>
    <p:sldId id="300" r:id="rId3"/>
    <p:sldId id="256" r:id="rId4"/>
    <p:sldId id="265" r:id="rId5"/>
    <p:sldId id="267" r:id="rId6"/>
    <p:sldId id="264" r:id="rId7"/>
    <p:sldId id="304" r:id="rId8"/>
    <p:sldId id="305" r:id="rId9"/>
    <p:sldId id="313" r:id="rId10"/>
    <p:sldId id="321" r:id="rId11"/>
    <p:sldId id="314" r:id="rId12"/>
    <p:sldId id="322" r:id="rId13"/>
    <p:sldId id="315" r:id="rId14"/>
    <p:sldId id="311" r:id="rId15"/>
    <p:sldId id="316" r:id="rId16"/>
    <p:sldId id="312" r:id="rId17"/>
    <p:sldId id="309" r:id="rId18"/>
    <p:sldId id="318" r:id="rId19"/>
    <p:sldId id="320" r:id="rId20"/>
    <p:sldId id="319" r:id="rId21"/>
    <p:sldId id="323" r:id="rId22"/>
    <p:sldId id="308" r:id="rId23"/>
    <p:sldId id="307" r:id="rId24"/>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8887"/>
  </p:normalViewPr>
  <p:slideViewPr>
    <p:cSldViewPr snapToObjects="1">
      <p:cViewPr>
        <p:scale>
          <a:sx n="97" d="100"/>
          <a:sy n="97" d="100"/>
        </p:scale>
        <p:origin x="88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2C6DF597-08A0-435E-B3D1-077203C4E822}" type="datetimeFigureOut">
              <a:rPr lang="en-US" smtClean="0"/>
              <a:pPr/>
              <a:t>2/21/20</a:t>
            </a:fld>
            <a:endParaRPr lang="en-US"/>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12A6253D-1981-4C1A-831A-E42A0989C2F4}" type="slidenum">
              <a:rPr lang="en-US" smtClean="0"/>
              <a:pPr/>
              <a:t>‹#›</a:t>
            </a:fld>
            <a:endParaRPr lang="en-US"/>
          </a:p>
        </p:txBody>
      </p:sp>
    </p:spTree>
    <p:extLst>
      <p:ext uri="{BB962C8B-B14F-4D97-AF65-F5344CB8AC3E}">
        <p14:creationId xmlns:p14="http://schemas.microsoft.com/office/powerpoint/2010/main" val="2235796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CC08D57-95FB-094C-9849-7153B119335D}" type="datetimeFigureOut">
              <a:rPr lang="en-US" smtClean="0"/>
              <a:pPr/>
              <a:t>2/21/20</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D9F5F7A3-4B3F-7A46-9607-ADD4A5E6FEF4}" type="slidenum">
              <a:rPr lang="en-US" smtClean="0"/>
              <a:pPr/>
              <a:t>‹#›</a:t>
            </a:fld>
            <a:endParaRPr lang="en-US"/>
          </a:p>
        </p:txBody>
      </p:sp>
    </p:spTree>
    <p:extLst>
      <p:ext uri="{BB962C8B-B14F-4D97-AF65-F5344CB8AC3E}">
        <p14:creationId xmlns:p14="http://schemas.microsoft.com/office/powerpoint/2010/main" val="901256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33A96221-8514-FE4E-AE65-D1E9C279A285}"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This map shows the locations of Language </a:t>
            </a:r>
            <a:r>
              <a:rPr lang="en-US" dirty="0" err="1"/>
              <a:t>Centres</a:t>
            </a:r>
            <a:r>
              <a:rPr lang="en-US" dirty="0"/>
              <a:t>.</a:t>
            </a:r>
          </a:p>
        </p:txBody>
      </p:sp>
    </p:spTree>
    <p:extLst>
      <p:ext uri="{BB962C8B-B14F-4D97-AF65-F5344CB8AC3E}">
        <p14:creationId xmlns:p14="http://schemas.microsoft.com/office/powerpoint/2010/main" val="3740997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And here’s a graphic re one of the language </a:t>
            </a:r>
            <a:r>
              <a:rPr lang="en-US" dirty="0" err="1"/>
              <a:t>centres</a:t>
            </a:r>
            <a:r>
              <a:rPr lang="en-US" dirty="0"/>
              <a:t>, Wangka Maya in the remote Pilbara region of Western Australia</a:t>
            </a:r>
          </a:p>
        </p:txBody>
      </p:sp>
    </p:spTree>
    <p:extLst>
      <p:ext uri="{BB962C8B-B14F-4D97-AF65-F5344CB8AC3E}">
        <p14:creationId xmlns:p14="http://schemas.microsoft.com/office/powerpoint/2010/main" val="157754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12</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Commonwealth Government</a:t>
            </a:r>
          </a:p>
          <a:p>
            <a:pPr eaLnBrk="1" hangingPunct="1"/>
            <a:endParaRPr lang="en-US" dirty="0"/>
          </a:p>
          <a:p>
            <a:pPr eaLnBrk="1" hangingPunct="1"/>
            <a:r>
              <a:rPr lang="en-US" dirty="0"/>
              <a:t>The Indigenous Languages funding program also supports an organization called First Languages Australia, this body is…</a:t>
            </a:r>
          </a:p>
        </p:txBody>
      </p:sp>
    </p:spTree>
    <p:extLst>
      <p:ext uri="{BB962C8B-B14F-4D97-AF65-F5344CB8AC3E}">
        <p14:creationId xmlns:p14="http://schemas.microsoft.com/office/powerpoint/2010/main" val="7920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13</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Commonwealth Government is the highest level of government in </a:t>
            </a:r>
            <a:r>
              <a:rPr lang="en-US" dirty="0" err="1"/>
              <a:t>Aust</a:t>
            </a:r>
            <a:endParaRPr lang="en-US" dirty="0"/>
          </a:p>
        </p:txBody>
      </p:sp>
    </p:spTree>
    <p:extLst>
      <p:ext uri="{BB962C8B-B14F-4D97-AF65-F5344CB8AC3E}">
        <p14:creationId xmlns:p14="http://schemas.microsoft.com/office/powerpoint/2010/main" val="677198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14</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Still talking about the Commonwealth Government, my organization AIATSIS is an agency of the Commonwealth Government of Australia.</a:t>
            </a:r>
          </a:p>
          <a:p>
            <a:pPr eaLnBrk="1" hangingPunct="1"/>
            <a:endParaRPr lang="en-US" dirty="0"/>
          </a:p>
          <a:p>
            <a:pPr eaLnBrk="1" hangingPunct="1"/>
            <a:r>
              <a:rPr lang="en-US" dirty="0"/>
              <a:t>CEO Craig Ritchie will be talking about AIATSIS later on today, so suffice to say that we are an important and integral part of Australia’s Indigenous languages infrastructure as we are the premier archive holding vast amounts of </a:t>
            </a:r>
            <a:r>
              <a:rPr lang="en-US" dirty="0" err="1"/>
              <a:t>Indig</a:t>
            </a:r>
            <a:r>
              <a:rPr lang="en-US" dirty="0"/>
              <a:t> language materials.</a:t>
            </a:r>
          </a:p>
          <a:p>
            <a:pPr eaLnBrk="1" hangingPunct="1"/>
            <a:r>
              <a:rPr lang="en-US" dirty="0"/>
              <a:t>We work to make these materials available to Indigenous communities to assist them in their language work, these are </a:t>
            </a:r>
            <a:r>
              <a:rPr lang="en-US" dirty="0" err="1"/>
              <a:t>particularl</a:t>
            </a:r>
            <a:r>
              <a:rPr lang="en-US" dirty="0"/>
              <a:t> precious to those communities that no longer have speakers as these may be the main sources of information to use in bringing their languages back into use.</a:t>
            </a:r>
          </a:p>
        </p:txBody>
      </p:sp>
    </p:spTree>
    <p:extLst>
      <p:ext uri="{BB962C8B-B14F-4D97-AF65-F5344CB8AC3E}">
        <p14:creationId xmlns:p14="http://schemas.microsoft.com/office/powerpoint/2010/main" val="74150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Commonwealth Government is the highest level of government in </a:t>
            </a:r>
            <a:r>
              <a:rPr lang="en-US" dirty="0" err="1"/>
              <a:t>Aust</a:t>
            </a:r>
            <a:endParaRPr lang="en-US" dirty="0"/>
          </a:p>
        </p:txBody>
      </p:sp>
    </p:spTree>
    <p:extLst>
      <p:ext uri="{BB962C8B-B14F-4D97-AF65-F5344CB8AC3E}">
        <p14:creationId xmlns:p14="http://schemas.microsoft.com/office/powerpoint/2010/main" val="158228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16</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Finally, the </a:t>
            </a:r>
            <a:r>
              <a:rPr lang="en-US" dirty="0" err="1"/>
              <a:t>C’wealth</a:t>
            </a:r>
            <a:r>
              <a:rPr lang="en-US" dirty="0"/>
              <a:t> govt also provides an overarching policy framework for Indigenous languages. One example here is the development of a National Curriculum Framework for the teaching of Australian Indigenous languages.</a:t>
            </a:r>
          </a:p>
          <a:p>
            <a:pPr eaLnBrk="1" hangingPunct="1"/>
            <a:endParaRPr lang="en-US" dirty="0"/>
          </a:p>
          <a:p>
            <a:pPr eaLnBrk="1" hangingPunct="1"/>
            <a:r>
              <a:rPr lang="en-US" dirty="0"/>
              <a:t>This doesn’t provide a specific language curriculum, rather, given the number of languages and diversity,  it provides a framework to guide the development of a language specific curriculum</a:t>
            </a:r>
          </a:p>
          <a:p>
            <a:pPr eaLnBrk="1" hangingPunct="1"/>
            <a:endParaRPr lang="en-US" dirty="0"/>
          </a:p>
          <a:p>
            <a:pPr eaLnBrk="1" hangingPunct="1"/>
            <a:r>
              <a:rPr lang="en-US" dirty="0"/>
              <a:t>Surprisingly I couldn’t find a nice picture of the curriculum document… </a:t>
            </a:r>
          </a:p>
        </p:txBody>
      </p:sp>
    </p:spTree>
    <p:extLst>
      <p:ext uri="{BB962C8B-B14F-4D97-AF65-F5344CB8AC3E}">
        <p14:creationId xmlns:p14="http://schemas.microsoft.com/office/powerpoint/2010/main" val="248237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next level of govt is the State governments.</a:t>
            </a:r>
          </a:p>
          <a:p>
            <a:pPr eaLnBrk="1" hangingPunct="1"/>
            <a:endParaRPr lang="en-US" dirty="0"/>
          </a:p>
          <a:p>
            <a:pPr eaLnBrk="1" hangingPunct="1"/>
            <a:r>
              <a:rPr lang="en-US" dirty="0"/>
              <a:t>These are in charge of their state education systems and a number are now providing for Indigenous languages to be taught in schools, implementing the curriculum framework I mentioned earlier.</a:t>
            </a:r>
          </a:p>
          <a:p>
            <a:pPr eaLnBrk="1" hangingPunct="1"/>
            <a:endParaRPr lang="en-US" dirty="0"/>
          </a:p>
          <a:p>
            <a:pPr eaLnBrk="1" hangingPunct="1"/>
            <a:r>
              <a:rPr lang="en-US" dirty="0"/>
              <a:t>Also, dual naming and signage</a:t>
            </a:r>
          </a:p>
        </p:txBody>
      </p:sp>
    </p:spTree>
    <p:extLst>
      <p:ext uri="{BB962C8B-B14F-4D97-AF65-F5344CB8AC3E}">
        <p14:creationId xmlns:p14="http://schemas.microsoft.com/office/powerpoint/2010/main" val="25690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Welcome to Ngunnawal country at Canberra airport</a:t>
            </a:r>
          </a:p>
        </p:txBody>
      </p:sp>
    </p:spTree>
    <p:extLst>
      <p:ext uri="{BB962C8B-B14F-4D97-AF65-F5344CB8AC3E}">
        <p14:creationId xmlns:p14="http://schemas.microsoft.com/office/powerpoint/2010/main" val="211547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19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Universities</a:t>
            </a:r>
          </a:p>
        </p:txBody>
      </p:sp>
    </p:spTree>
    <p:extLst>
      <p:ext uri="{BB962C8B-B14F-4D97-AF65-F5344CB8AC3E}">
        <p14:creationId xmlns:p14="http://schemas.microsoft.com/office/powerpoint/2010/main" val="210959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33A96221-8514-FE4E-AE65-D1E9C279A285}" type="slidenum">
              <a:rPr lang="en-US"/>
              <a:pPr/>
              <a:t>2</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0305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20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Last but certainly not least (quite the opposite) is the Language communities.</a:t>
            </a:r>
          </a:p>
          <a:p>
            <a:pPr eaLnBrk="1" hangingPunct="1"/>
            <a:endParaRPr lang="en-US" dirty="0"/>
          </a:p>
          <a:p>
            <a:pPr eaLnBrk="1" hangingPunct="1"/>
            <a:r>
              <a:rPr lang="en-US" dirty="0"/>
              <a:t>Here I bring us back to this map that illustrates the diversity of Australian Indigenous communities across the continent.</a:t>
            </a:r>
          </a:p>
          <a:p>
            <a:pPr eaLnBrk="1" hangingPunct="1"/>
            <a:endParaRPr lang="en-US" dirty="0"/>
          </a:p>
          <a:p>
            <a:pPr eaLnBrk="1" hangingPunct="1"/>
            <a:r>
              <a:rPr lang="en-US" dirty="0"/>
              <a:t>The Communities are of course at the heart of all of this and are the driving force behind the development of the infrastructure. Over the last 30 years I’ve certainly seen Indigenous language communities across Australia in control, setting up language </a:t>
            </a:r>
            <a:r>
              <a:rPr lang="en-US" dirty="0" err="1"/>
              <a:t>centres</a:t>
            </a:r>
            <a:r>
              <a:rPr lang="en-US" dirty="0"/>
              <a:t> and working to keep their languages spoken, and to bring them back in to use. They continue to be the driving </a:t>
            </a:r>
            <a:r>
              <a:rPr lang="en-US"/>
              <a:t>force behind all of this work.</a:t>
            </a:r>
            <a:endParaRPr lang="en-US" dirty="0"/>
          </a:p>
          <a:p>
            <a:pPr eaLnBrk="1" hangingPunct="1"/>
            <a:endParaRPr lang="en-US" dirty="0"/>
          </a:p>
          <a:p>
            <a:pPr eaLnBrk="1" hangingPunct="1"/>
            <a:r>
              <a:rPr lang="en-US" dirty="0"/>
              <a:t>Something I’ve learned in the last 5 or so years working with the Ngunnawal language community of Canberra. The last full speaker of the language most likely passed away close to 100 years ago, and the standard wisdom, even amongst Ngunnawal people, was that all language knowledge had been lost from the community. But in our work on old documents we found that a surprising amount of knowledge had been preserved… we’d learn a word from the old documentation and community members would say yeah we know that word, but we didn’t know it was an old one from our language…</a:t>
            </a:r>
          </a:p>
        </p:txBody>
      </p:sp>
    </p:spTree>
    <p:extLst>
      <p:ext uri="{BB962C8B-B14F-4D97-AF65-F5344CB8AC3E}">
        <p14:creationId xmlns:p14="http://schemas.microsoft.com/office/powerpoint/2010/main" val="2173048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21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Last but certainly not least (quite the opposite) is the Language communities.</a:t>
            </a:r>
          </a:p>
          <a:p>
            <a:pPr eaLnBrk="1" hangingPunct="1"/>
            <a:r>
              <a:rPr lang="en-US" dirty="0"/>
              <a:t>They are of course at the heart of all of this and are the driving force behind the development of the infrastructure. Over the last 30 years I’ve certainly seen Indigenous language communities across Australia take control by setting up language </a:t>
            </a:r>
            <a:r>
              <a:rPr lang="en-US" dirty="0" err="1"/>
              <a:t>centres</a:t>
            </a:r>
            <a:r>
              <a:rPr lang="en-US" dirty="0"/>
              <a:t> and working to keep their languages spoken, and to bring them back in to use.</a:t>
            </a:r>
          </a:p>
          <a:p>
            <a:pPr eaLnBrk="1" hangingPunct="1"/>
            <a:endParaRPr lang="en-US" dirty="0"/>
          </a:p>
          <a:p>
            <a:pPr eaLnBrk="1" hangingPunct="1"/>
            <a:r>
              <a:rPr lang="en-US" dirty="0"/>
              <a:t>Something I’ve learned in the last 5 or so years working with the Ngunnawal language community of Canberra. The last full speaker of the language most likely passed away close to 100 years ago, and the standard wisdom, even amongst Ngunnawal people, was that all language knowledge had been lost from the community. But in our work on old documents we found that a surprising amount of knowledge had been preserved… we’d learn a word from the old documentation and community members would say yeah we know that word, but we didn’t know it was an old one from our language…</a:t>
            </a:r>
          </a:p>
        </p:txBody>
      </p:sp>
    </p:spTree>
    <p:extLst>
      <p:ext uri="{BB962C8B-B14F-4D97-AF65-F5344CB8AC3E}">
        <p14:creationId xmlns:p14="http://schemas.microsoft.com/office/powerpoint/2010/main" val="1835622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22</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Typically, in Australia, strong languages are strong because they are far enough removed from mainstream Australia that communities have managed to keep using their languages and passing them on to children, so the effort here is primarily internal to the language communities. There not many external factors supporting these languages, but there are a few that have come from governments. Bilingual education in schools is occurring in some parts of the Northern Territory (despite opposition from some politicians and bureaucrats who think that children with little English should, even so, be taught only in English.).</a:t>
            </a:r>
          </a:p>
        </p:txBody>
      </p:sp>
    </p:spTree>
    <p:extLst>
      <p:ext uri="{BB962C8B-B14F-4D97-AF65-F5344CB8AC3E}">
        <p14:creationId xmlns:p14="http://schemas.microsoft.com/office/powerpoint/2010/main" val="2883437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23</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3182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be focusing on Australia. But I thought it important to try and say something useful about the wider Asia-Pacific, a huge area with many endangered languages, even if it’s not possible to do the area justice. So here is a map indicating the region referred to, in at least one definition, as the “Asia-Pacific”.</a:t>
            </a:r>
          </a:p>
        </p:txBody>
      </p:sp>
      <p:sp>
        <p:nvSpPr>
          <p:cNvPr id="4" name="Slide Number Placeholder 3"/>
          <p:cNvSpPr>
            <a:spLocks noGrp="1"/>
          </p:cNvSpPr>
          <p:nvPr>
            <p:ph type="sldNum" sz="quarter" idx="5"/>
          </p:nvPr>
        </p:nvSpPr>
        <p:spPr/>
        <p:txBody>
          <a:bodyPr/>
          <a:lstStyle/>
          <a:p>
            <a:fld id="{D9F5F7A3-4B3F-7A46-9607-ADD4A5E6FEF4}" type="slidenum">
              <a:rPr lang="en-US" smtClean="0"/>
              <a:pPr/>
              <a:t>3</a:t>
            </a:fld>
            <a:endParaRPr lang="en-US"/>
          </a:p>
        </p:txBody>
      </p:sp>
    </p:spTree>
    <p:extLst>
      <p:ext uri="{BB962C8B-B14F-4D97-AF65-F5344CB8AC3E}">
        <p14:creationId xmlns:p14="http://schemas.microsoft.com/office/powerpoint/2010/main" val="33682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 map giving some indication of the linguistic diversity across this region. Each </a:t>
            </a:r>
            <a:r>
              <a:rPr lang="en-US" dirty="0" err="1"/>
              <a:t>colour</a:t>
            </a:r>
            <a:r>
              <a:rPr lang="en-US" dirty="0"/>
              <a:t> indicates a different language family – you’ll note that there are many languages families too small for their </a:t>
            </a:r>
            <a:r>
              <a:rPr lang="en-US" dirty="0" err="1"/>
              <a:t>colour</a:t>
            </a:r>
            <a:r>
              <a:rPr lang="en-US" dirty="0"/>
              <a:t> to be visible, so they’re indicated by the labels with arrows. The island of New Guinea has a particularly rich linguistic diversity.</a:t>
            </a:r>
          </a:p>
          <a:p>
            <a:r>
              <a:rPr lang="en-US" dirty="0"/>
              <a:t>There are 28 language families listed in this graphic but there are also many language isolates that are not visible. </a:t>
            </a:r>
          </a:p>
          <a:p>
            <a:r>
              <a:rPr lang="en-US" dirty="0"/>
              <a:t>Given I’m going to be focusing on Australia, it’s also worth noting that this map shows Australia as being home to one language family, but, while there is still much uncertainty about the number, it is well over a dozen.</a:t>
            </a:r>
          </a:p>
        </p:txBody>
      </p:sp>
      <p:sp>
        <p:nvSpPr>
          <p:cNvPr id="4" name="Slide Number Placeholder 3"/>
          <p:cNvSpPr>
            <a:spLocks noGrp="1"/>
          </p:cNvSpPr>
          <p:nvPr>
            <p:ph type="sldNum" sz="quarter" idx="5"/>
          </p:nvPr>
        </p:nvSpPr>
        <p:spPr/>
        <p:txBody>
          <a:bodyPr/>
          <a:lstStyle/>
          <a:p>
            <a:fld id="{D9F5F7A3-4B3F-7A46-9607-ADD4A5E6FEF4}" type="slidenum">
              <a:rPr lang="en-US" smtClean="0"/>
              <a:pPr/>
              <a:t>4</a:t>
            </a:fld>
            <a:endParaRPr lang="en-US"/>
          </a:p>
        </p:txBody>
      </p:sp>
    </p:spTree>
    <p:extLst>
      <p:ext uri="{BB962C8B-B14F-4D97-AF65-F5344CB8AC3E}">
        <p14:creationId xmlns:p14="http://schemas.microsoft.com/office/powerpoint/2010/main" val="28861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 map showing roughly the same area, with endangered languages indicated … dormant in black, severely endangered in red, endangered in orange, etc. You’ll see this is an area with many endangered languages. It is likely that this under-represents the situation. However for Australia we have a relatively clear idea of the status of our Indigenous Australian languages.</a:t>
            </a:r>
          </a:p>
        </p:txBody>
      </p:sp>
      <p:sp>
        <p:nvSpPr>
          <p:cNvPr id="4" name="Slide Number Placeholder 3"/>
          <p:cNvSpPr>
            <a:spLocks noGrp="1"/>
          </p:cNvSpPr>
          <p:nvPr>
            <p:ph type="sldNum" sz="quarter" idx="5"/>
          </p:nvPr>
        </p:nvSpPr>
        <p:spPr/>
        <p:txBody>
          <a:bodyPr/>
          <a:lstStyle/>
          <a:p>
            <a:fld id="{D9F5F7A3-4B3F-7A46-9607-ADD4A5E6FEF4}" type="slidenum">
              <a:rPr lang="en-US" smtClean="0"/>
              <a:pPr/>
              <a:t>5</a:t>
            </a:fld>
            <a:endParaRPr lang="en-US"/>
          </a:p>
        </p:txBody>
      </p:sp>
    </p:spTree>
    <p:extLst>
      <p:ext uri="{BB962C8B-B14F-4D97-AF65-F5344CB8AC3E}">
        <p14:creationId xmlns:p14="http://schemas.microsoft.com/office/powerpoint/2010/main" val="3688232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C8022FE-2CCE-C942-9A08-D8D18A2938B5}" type="slidenum">
              <a:rPr lang="en-US"/>
              <a:pPr/>
              <a:t>6</a:t>
            </a:fld>
            <a:endParaRPr lang="en-US"/>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So let’s look more closely at Australia. Here you see the AIATSIS Map of Aboriginal Australia, produced by us in 1996. While this map needs updating in light of an improved understanding of Indigenous Australia, it still gives a good indication of the level of diversity. How many languages? At least 250 distinct languages (by the mutual intelligibility criterion)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818B0AF2-94DC-FA40-A529-30A195A45557}" type="slidenum">
              <a:rPr lang="en-US"/>
              <a:pPr/>
              <a:t>7</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normAutofit lnSpcReduction="10000"/>
          </a:bodyPr>
          <a:lstStyle/>
          <a:p>
            <a:pPr eaLnBrk="1" hangingPunct="1"/>
            <a:r>
              <a:rPr lang="en-US" dirty="0"/>
              <a:t>Ok, time to provide some figures regarding the status of the Indigenous languages of Australia. From time to time AIATSIS conducts a National Indigenous Languages Survey, or NILS. The results of the first NILS1 were published in 2005, and the results from NILS2 were published in 2014. We are currently working on the third NILS and will be releasing the results later this year.</a:t>
            </a:r>
          </a:p>
          <a:p>
            <a:pPr eaLnBrk="1" hangingPunct="1"/>
            <a:endParaRPr lang="en-US" dirty="0"/>
          </a:p>
          <a:p>
            <a:pPr marL="228600" indent="-228600" eaLnBrk="1" hangingPunct="1">
              <a:buAutoNum type="arabicPeriod"/>
            </a:pPr>
            <a:r>
              <a:rPr lang="en-US" dirty="0"/>
              <a:t>Strong languages, </a:t>
            </a:r>
            <a:r>
              <a:rPr lang="en-US" dirty="0" err="1"/>
              <a:t>ie</a:t>
            </a:r>
            <a:r>
              <a:rPr lang="en-US" dirty="0"/>
              <a:t> being passed on to children in the community as a matter of course, so all children grow up as full speakers. Of the original 250+ languages, there were… 18 and 13 so the number has dropped, with some STRONG languages moving into the next category</a:t>
            </a:r>
          </a:p>
          <a:p>
            <a:pPr marL="228600" indent="-228600" eaLnBrk="1" hangingPunct="1">
              <a:buAutoNum type="arabicPeriod"/>
            </a:pPr>
            <a:r>
              <a:rPr lang="en-US" dirty="0"/>
              <a:t>Next “Highly </a:t>
            </a:r>
            <a:r>
              <a:rPr lang="en-US" dirty="0" err="1"/>
              <a:t>Endangared</a:t>
            </a:r>
            <a:r>
              <a:rPr lang="en-US" dirty="0"/>
              <a:t>”.  Again the numbers have dropped, and quite substantially as the 2014 numbers include 5 that dropped down from the STRONG category</a:t>
            </a:r>
          </a:p>
          <a:p>
            <a:pPr marL="228600" indent="-228600" eaLnBrk="1" hangingPunct="1">
              <a:buAutoNum type="arabicPeriod"/>
            </a:pPr>
            <a:r>
              <a:rPr lang="en-US" dirty="0"/>
              <a:t>CRITICALLY ENDANGERED once again we see that the numbers have dropped.</a:t>
            </a:r>
          </a:p>
          <a:p>
            <a:pPr marL="228600" indent="-228600" eaLnBrk="1" hangingPunct="1">
              <a:buAutoNum type="arabicPeriod"/>
            </a:pPr>
            <a:r>
              <a:rPr lang="en-US" dirty="0"/>
              <a:t>NO SPEAKERS And now the picture is clearer overall there has been an increase of 25 languages no longer having speakers.</a:t>
            </a:r>
          </a:p>
          <a:p>
            <a:pPr marL="228600" indent="-228600" eaLnBrk="1" hangingPunct="1">
              <a:buAutoNum type="arabicPeriod"/>
            </a:pPr>
            <a:r>
              <a:rPr lang="en-US" dirty="0"/>
              <a:t>TOTAL LANGUAGES SPOKEN – the converse, the number of languages that still have speakers</a:t>
            </a:r>
          </a:p>
          <a:p>
            <a:pPr marL="228600" indent="-228600" eaLnBrk="1" hangingPunct="1">
              <a:buAutoNum type="arabicPeriod"/>
            </a:pPr>
            <a:r>
              <a:rPr lang="en-US" dirty="0"/>
              <a:t>HOWEVER, there is a problem with these metrics and indeed for many scales for assessing levels of endangerment, </a:t>
            </a:r>
            <a:r>
              <a:rPr lang="en-US" dirty="0" err="1"/>
              <a:t>ie</a:t>
            </a:r>
            <a:r>
              <a:rPr lang="en-US" dirty="0"/>
              <a:t> that they do not account for language revival, the situation where a language that has had no first language </a:t>
            </a:r>
            <a:r>
              <a:rPr lang="en-US" dirty="0" err="1"/>
              <a:t>spueakers</a:t>
            </a:r>
            <a:r>
              <a:rPr lang="en-US" dirty="0"/>
              <a:t> for some period of time is brought back in to use. Indeed, this was the case with NILS1, hence the lack of a number there. For NILS2 we found that there were at least 30 languages being revived. These languages were at various stages of revival, but are being used more and more, and this important development should be recognized in endangered language scales.</a:t>
            </a:r>
          </a:p>
          <a:p>
            <a:pPr marL="228600" indent="-228600" eaLnBrk="1" hangingPunct="1">
              <a:buAutoNum type="arabicPeriod"/>
            </a:pPr>
            <a:endParaRPr lang="en-US" dirty="0"/>
          </a:p>
        </p:txBody>
      </p:sp>
    </p:spTree>
    <p:extLst>
      <p:ext uri="{BB962C8B-B14F-4D97-AF65-F5344CB8AC3E}">
        <p14:creationId xmlns:p14="http://schemas.microsoft.com/office/powerpoint/2010/main" val="291266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818B0AF2-94DC-FA40-A529-30A195A45557}" type="slidenum">
              <a:rPr lang="en-US"/>
              <a:pPr/>
              <a:t>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a:t>So perhaps the figures would be more accurate if presented like this, showing an overall increase in the number of languages with speakers and a decline of those without. Certainly many Indigenous Australians I know who who have dedicated tremendous effort to bringing their languages back in to use feel this is a truer representation of the situation.</a:t>
            </a:r>
          </a:p>
          <a:p>
            <a:pPr eaLnBrk="1" hangingPunct="1"/>
            <a:endParaRPr lang="en-US" dirty="0"/>
          </a:p>
          <a:p>
            <a:pPr eaLnBrk="1" hangingPunct="1"/>
            <a:r>
              <a:rPr lang="en-US" dirty="0"/>
              <a:t>Next I would like to describe what I will refer to as the language support infrastructure in Australia.</a:t>
            </a:r>
          </a:p>
        </p:txBody>
      </p:sp>
    </p:spTree>
    <p:extLst>
      <p:ext uri="{BB962C8B-B14F-4D97-AF65-F5344CB8AC3E}">
        <p14:creationId xmlns:p14="http://schemas.microsoft.com/office/powerpoint/2010/main" val="209702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E1A0606-1C76-E643-92FC-C31E57E09A59}" type="slidenum">
              <a:rPr lang="en-US"/>
              <a:pPr/>
              <a:t>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We’ll start with the Commonwealth Government, which is the highest level of government in Australia.</a:t>
            </a:r>
          </a:p>
          <a:p>
            <a:pPr eaLnBrk="1" hangingPunct="1"/>
            <a:r>
              <a:rPr lang="en-US" dirty="0"/>
              <a:t>The </a:t>
            </a:r>
            <a:r>
              <a:rPr lang="en-US" dirty="0" err="1"/>
              <a:t>C’wealth</a:t>
            </a:r>
            <a:r>
              <a:rPr lang="en-US" dirty="0"/>
              <a:t> govt has an Indigenous Languages funding program, in place since 1992. The funding from this program flows primarily to </a:t>
            </a:r>
            <a:r>
              <a:rPr lang="en-US" dirty="0" err="1"/>
              <a:t>organisations</a:t>
            </a:r>
            <a:r>
              <a:rPr lang="en-US" dirty="0"/>
              <a:t> called Language </a:t>
            </a:r>
            <a:r>
              <a:rPr lang="en-US" dirty="0" err="1"/>
              <a:t>Centres</a:t>
            </a:r>
            <a:r>
              <a:rPr lang="en-US" dirty="0"/>
              <a:t>.</a:t>
            </a:r>
          </a:p>
          <a:p>
            <a:pPr eaLnBrk="1" hangingPunct="1"/>
            <a:endParaRPr lang="en-US" dirty="0"/>
          </a:p>
          <a:p>
            <a:pPr eaLnBrk="1" hangingPunct="1"/>
            <a:r>
              <a:rPr lang="en-US" dirty="0"/>
              <a:t>Language </a:t>
            </a:r>
            <a:r>
              <a:rPr lang="en-US" dirty="0" err="1"/>
              <a:t>centres</a:t>
            </a:r>
            <a:r>
              <a:rPr lang="en-US" dirty="0"/>
              <a:t> are regionally based Indigenous </a:t>
            </a:r>
            <a:r>
              <a:rPr lang="en-US" dirty="0" err="1"/>
              <a:t>organisations</a:t>
            </a:r>
            <a:r>
              <a:rPr lang="en-US" dirty="0"/>
              <a:t> that work with their </a:t>
            </a:r>
            <a:r>
              <a:rPr lang="en-AU" sz="1200" b="0" i="0" u="none" strike="noStrike" kern="1200" dirty="0">
                <a:solidFill>
                  <a:schemeClr val="tx1"/>
                </a:solidFill>
                <a:effectLst/>
                <a:latin typeface="+mn-lt"/>
                <a:ea typeface="+mn-ea"/>
                <a:cs typeface="+mn-cs"/>
              </a:rPr>
              <a:t>local indigenous language communities to support the revitalisation and maintenance of their languages, through a range of language programs</a:t>
            </a:r>
            <a:endParaRPr lang="en-US" dirty="0"/>
          </a:p>
        </p:txBody>
      </p:sp>
    </p:spTree>
    <p:extLst>
      <p:ext uri="{BB962C8B-B14F-4D97-AF65-F5344CB8AC3E}">
        <p14:creationId xmlns:p14="http://schemas.microsoft.com/office/powerpoint/2010/main" val="3177365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172EED15-7483-4648-834A-0549ADC9E4E4}" type="datetimeFigureOut">
              <a:rPr lang="en-US" smtClean="0"/>
              <a:pPr/>
              <a:t>2/21/20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72EED15-7483-4648-834A-0549ADC9E4E4}" type="datetimeFigureOut">
              <a:rPr lang="en-US" smtClean="0"/>
              <a:pPr/>
              <a:t>2/21/20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72EED15-7483-4648-834A-0549ADC9E4E4}" type="datetimeFigureOut">
              <a:rPr lang="en-US" smtClean="0"/>
              <a:pPr/>
              <a:t>2/21/20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172EED15-7483-4648-834A-0549ADC9E4E4}" type="datetimeFigureOut">
              <a:rPr lang="en-US" smtClean="0"/>
              <a:pPr/>
              <a:t>2/21/20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172EED15-7483-4648-834A-0549ADC9E4E4}" type="datetimeFigureOut">
              <a:rPr lang="en-US" smtClean="0"/>
              <a:pPr/>
              <a:t>2/21/20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172EED15-7483-4648-834A-0549ADC9E4E4}" type="datetimeFigureOut">
              <a:rPr lang="en-US" smtClean="0"/>
              <a:pPr/>
              <a:t>2/21/20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172EED15-7483-4648-834A-0549ADC9E4E4}" type="datetimeFigureOut">
              <a:rPr lang="en-US" smtClean="0"/>
              <a:pPr/>
              <a:t>2/21/20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172EED15-7483-4648-834A-0549ADC9E4E4}" type="datetimeFigureOut">
              <a:rPr lang="en-US" smtClean="0"/>
              <a:pPr/>
              <a:t>2/21/20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EED15-7483-4648-834A-0549ADC9E4E4}" type="datetimeFigureOut">
              <a:rPr lang="en-US" smtClean="0"/>
              <a:pPr/>
              <a:t>2/21/20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172EED15-7483-4648-834A-0549ADC9E4E4}" type="datetimeFigureOut">
              <a:rPr lang="en-US" smtClean="0"/>
              <a:pPr/>
              <a:t>2/21/20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172EED15-7483-4648-834A-0549ADC9E4E4}" type="datetimeFigureOut">
              <a:rPr lang="en-US" smtClean="0"/>
              <a:pPr/>
              <a:t>2/21/20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5DFA3-E4BB-DF45-97E0-18B26C7D51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EED15-7483-4648-834A-0549ADC9E4E4}" type="datetimeFigureOut">
              <a:rPr lang="en-US" smtClean="0"/>
              <a:pPr/>
              <a:t>2/21/20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5DFA3-E4BB-DF45-97E0-18B26C7D51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308895-7E65-5942-B2D8-8966FB94DCD7}"/>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B51E70B1-7CB0-5048-AE85-0A63D0401CC3}"/>
              </a:ext>
            </a:extLst>
          </p:cNvPr>
          <p:cNvSpPr>
            <a:spLocks noGrp="1"/>
          </p:cNvSpPr>
          <p:nvPr>
            <p:ph type="subTitle" idx="1"/>
          </p:nvPr>
        </p:nvSpPr>
        <p:spPr/>
        <p:txBody>
          <a:bodyPr/>
          <a:lstStyle/>
          <a:p>
            <a:endParaRPr lang="en-US"/>
          </a:p>
        </p:txBody>
      </p:sp>
      <p:pic>
        <p:nvPicPr>
          <p:cNvPr id="11" name="Picture 10">
            <a:extLst>
              <a:ext uri="{FF2B5EF4-FFF2-40B4-BE49-F238E27FC236}">
                <a16:creationId xmlns:a16="http://schemas.microsoft.com/office/drawing/2014/main" id="{7319C7D7-93F4-604B-9791-6802DB0F5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E71D8C2-7DF6-8B44-B3AA-0992FDE5371D}"/>
              </a:ext>
            </a:extLst>
          </p:cNvPr>
          <p:cNvSpPr txBox="1"/>
          <p:nvPr/>
        </p:nvSpPr>
        <p:spPr>
          <a:xfrm>
            <a:off x="1671779" y="4719782"/>
            <a:ext cx="5061527" cy="1015663"/>
          </a:xfrm>
          <a:prstGeom prst="rect">
            <a:avLst/>
          </a:prstGeom>
          <a:solidFill>
            <a:srgbClr val="BF4092"/>
          </a:solidFill>
        </p:spPr>
        <p:txBody>
          <a:bodyPr wrap="square" rtlCol="0">
            <a:spAutoFit/>
          </a:bodyPr>
          <a:lstStyle/>
          <a:p>
            <a:r>
              <a:rPr lang="es-CU" sz="2000" dirty="0">
                <a:solidFill>
                  <a:schemeClr val="bg1"/>
                </a:solidFill>
                <a:latin typeface="DINOT"/>
              </a:rPr>
              <a:t>INSTITUTO AUSTRALIANO DE ESTUDIOS DE ABORÍGENES Y DE ISLEÑOS DEL ESTRECHO DE TORRES</a:t>
            </a:r>
            <a:endParaRPr lang="en-AU" sz="2000" dirty="0">
              <a:solidFill>
                <a:schemeClr val="bg1"/>
              </a:solidFill>
              <a:latin typeface="DINO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578A61-3005-FE42-8E62-699F989A7860}"/>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8E6182A3-E9B8-6A42-B659-9711EA03A559}"/>
              </a:ext>
            </a:extLst>
          </p:cNvPr>
          <p:cNvPicPr>
            <a:picLocks noChangeAspect="1"/>
          </p:cNvPicPr>
          <p:nvPr/>
        </p:nvPicPr>
        <p:blipFill>
          <a:blip r:embed="rId3"/>
          <a:stretch>
            <a:fillRect/>
          </a:stretch>
        </p:blipFill>
        <p:spPr>
          <a:xfrm>
            <a:off x="827584" y="56480"/>
            <a:ext cx="7416824" cy="6349458"/>
          </a:xfrm>
          <a:prstGeom prst="rect">
            <a:avLst/>
          </a:prstGeom>
        </p:spPr>
      </p:pic>
    </p:spTree>
    <p:extLst>
      <p:ext uri="{BB962C8B-B14F-4D97-AF65-F5344CB8AC3E}">
        <p14:creationId xmlns:p14="http://schemas.microsoft.com/office/powerpoint/2010/main" val="308179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Commonwealth Government</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Indigenous Languages funding program (ILA):</a:t>
            </a:r>
          </a:p>
          <a:p>
            <a:pPr algn="l" eaLnBrk="1" hangingPunct="1"/>
            <a:r>
              <a:rPr lang="en-US" sz="2000" dirty="0">
                <a:solidFill>
                  <a:srgbClr val="000000"/>
                </a:solidFill>
                <a:latin typeface="Times New Roman" charset="0"/>
              </a:rPr>
              <a:t>	• Language </a:t>
            </a:r>
            <a:r>
              <a:rPr lang="en-US" sz="2000" dirty="0" err="1">
                <a:solidFill>
                  <a:srgbClr val="000000"/>
                </a:solidFill>
                <a:latin typeface="Times New Roman" charset="0"/>
              </a:rPr>
              <a:t>Centres</a:t>
            </a:r>
            <a:endParaRPr lang="en-US" sz="2000" dirty="0">
              <a:solidFill>
                <a:srgbClr val="000000"/>
              </a:solidFill>
              <a:latin typeface="Times New Roman" charset="0"/>
            </a:endParaRPr>
          </a:p>
          <a:p>
            <a:pPr algn="l" eaLnBrk="1" hangingPunct="1"/>
            <a:endParaRPr lang="en-US" sz="1800" dirty="0">
              <a:solidFill>
                <a:srgbClr val="000000"/>
              </a:solidFill>
            </a:endParaRPr>
          </a:p>
        </p:txBody>
      </p:sp>
      <p:pic>
        <p:nvPicPr>
          <p:cNvPr id="3" name="Picture 2">
            <a:extLst>
              <a:ext uri="{FF2B5EF4-FFF2-40B4-BE49-F238E27FC236}">
                <a16:creationId xmlns:a16="http://schemas.microsoft.com/office/drawing/2014/main" id="{0A1DDBC2-9D39-984D-9B92-030BA534B934}"/>
              </a:ext>
            </a:extLst>
          </p:cNvPr>
          <p:cNvPicPr>
            <a:picLocks noChangeAspect="1"/>
          </p:cNvPicPr>
          <p:nvPr/>
        </p:nvPicPr>
        <p:blipFill>
          <a:blip r:embed="rId3"/>
          <a:stretch>
            <a:fillRect/>
          </a:stretch>
        </p:blipFill>
        <p:spPr>
          <a:xfrm>
            <a:off x="0" y="34855"/>
            <a:ext cx="9144000" cy="6788290"/>
          </a:xfrm>
          <a:prstGeom prst="rect">
            <a:avLst/>
          </a:prstGeom>
        </p:spPr>
      </p:pic>
    </p:spTree>
    <p:extLst>
      <p:ext uri="{BB962C8B-B14F-4D97-AF65-F5344CB8AC3E}">
        <p14:creationId xmlns:p14="http://schemas.microsoft.com/office/powerpoint/2010/main" val="2506137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Commonwealth Government</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Indigenous Languages funding program (ILA):</a:t>
            </a:r>
          </a:p>
          <a:p>
            <a:pPr algn="l" eaLnBrk="1" hangingPunct="1"/>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 First Languages Australia</a:t>
            </a:r>
          </a:p>
          <a:p>
            <a:pPr algn="l" eaLnBrk="1" hangingPunct="1"/>
            <a:r>
              <a:rPr lang="en-US" sz="2000" dirty="0">
                <a:solidFill>
                  <a:srgbClr val="000000"/>
                </a:solidFill>
                <a:latin typeface="Times New Roman" charset="0"/>
              </a:rPr>
              <a:t>		-Peak body representing Indigenous Australian languages</a:t>
            </a:r>
          </a:p>
          <a:p>
            <a:pPr algn="l" eaLnBrk="1" hangingPunct="1"/>
            <a:r>
              <a:rPr lang="en-US" sz="2000" dirty="0">
                <a:solidFill>
                  <a:srgbClr val="000000"/>
                </a:solidFill>
                <a:latin typeface="Times New Roman" charset="0"/>
              </a:rPr>
              <a:t>		-Promote Indigenous Australian languages</a:t>
            </a:r>
          </a:p>
          <a:p>
            <a:pPr algn="l" eaLnBrk="1" hangingPunct="1"/>
            <a:r>
              <a:rPr lang="en-US" sz="2000" dirty="0">
                <a:solidFill>
                  <a:srgbClr val="000000"/>
                </a:solidFill>
                <a:latin typeface="Times New Roman" charset="0"/>
              </a:rPr>
              <a:t>		-Support Indigenous Language Workers	</a:t>
            </a:r>
          </a:p>
          <a:p>
            <a:pPr algn="l"/>
            <a:r>
              <a:rPr lang="en-US" sz="2000" dirty="0">
                <a:solidFill>
                  <a:srgbClr val="000000"/>
                </a:solidFill>
                <a:latin typeface="Times New Roman" charset="0"/>
              </a:rPr>
              <a:t>		-https://</a:t>
            </a:r>
            <a:r>
              <a:rPr lang="en-US" sz="2000" dirty="0" err="1">
                <a:solidFill>
                  <a:srgbClr val="000000"/>
                </a:solidFill>
                <a:latin typeface="Times New Roman" charset="0"/>
              </a:rPr>
              <a:t>www.firstlanguages.org.au</a:t>
            </a:r>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38567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xEl>
                                              <p:pRg st="4" end="4"/>
                                            </p:txEl>
                                          </p:spTgt>
                                        </p:tgtEl>
                                        <p:attrNameLst>
                                          <p:attrName>style.visibility</p:attrName>
                                        </p:attrNameLst>
                                      </p:cBhvr>
                                      <p:to>
                                        <p:strVal val="visible"/>
                                      </p:to>
                                    </p:set>
                                    <p:animEffect transition="in" filter="dissolve">
                                      <p:cBhvr>
                                        <p:cTn id="7" dur="500"/>
                                        <p:tgtEl>
                                          <p:spTgt spid="4813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131">
                                            <p:txEl>
                                              <p:pRg st="5" end="5"/>
                                            </p:txEl>
                                          </p:spTgt>
                                        </p:tgtEl>
                                        <p:attrNameLst>
                                          <p:attrName>style.visibility</p:attrName>
                                        </p:attrNameLst>
                                      </p:cBhvr>
                                      <p:to>
                                        <p:strVal val="visible"/>
                                      </p:to>
                                    </p:set>
                                    <p:animEffect transition="in" filter="dissolve">
                                      <p:cBhvr>
                                        <p:cTn id="12" dur="500"/>
                                        <p:tgtEl>
                                          <p:spTgt spid="4813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1">
                                            <p:txEl>
                                              <p:pRg st="6" end="6"/>
                                            </p:txEl>
                                          </p:spTgt>
                                        </p:tgtEl>
                                        <p:attrNameLst>
                                          <p:attrName>style.visibility</p:attrName>
                                        </p:attrNameLst>
                                      </p:cBhvr>
                                      <p:to>
                                        <p:strVal val="visible"/>
                                      </p:to>
                                    </p:set>
                                    <p:animEffect transition="in" filter="dissolve">
                                      <p:cBhvr>
                                        <p:cTn id="17" dur="500"/>
                                        <p:tgtEl>
                                          <p:spTgt spid="4813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8131">
                                            <p:txEl>
                                              <p:pRg st="7" end="7"/>
                                            </p:txEl>
                                          </p:spTgt>
                                        </p:tgtEl>
                                        <p:attrNameLst>
                                          <p:attrName>style.visibility</p:attrName>
                                        </p:attrNameLst>
                                      </p:cBhvr>
                                      <p:to>
                                        <p:strVal val="visible"/>
                                      </p:to>
                                    </p:set>
                                    <p:animEffect transition="in" filter="dissolve">
                                      <p:cBhvr>
                                        <p:cTn id="22" dur="500"/>
                                        <p:tgtEl>
                                          <p:spTgt spid="4813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8131">
                                            <p:txEl>
                                              <p:pRg st="8" end="8"/>
                                            </p:txEl>
                                          </p:spTgt>
                                        </p:tgtEl>
                                        <p:attrNameLst>
                                          <p:attrName>style.visibility</p:attrName>
                                        </p:attrNameLst>
                                      </p:cBhvr>
                                      <p:to>
                                        <p:strVal val="visible"/>
                                      </p:to>
                                    </p:set>
                                    <p:animEffect transition="in" filter="dissolve">
                                      <p:cBhvr>
                                        <p:cTn id="27" dur="500"/>
                                        <p:tgtEl>
                                          <p:spTgt spid="481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Commonwealth Government</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Indigenous Languages funding program (ILA):</a:t>
            </a:r>
          </a:p>
          <a:p>
            <a:pPr algn="l" eaLnBrk="1" hangingPunct="1"/>
            <a:r>
              <a:rPr lang="en-US" sz="2000" dirty="0">
                <a:solidFill>
                  <a:srgbClr val="000000"/>
                </a:solidFill>
                <a:latin typeface="Times New Roman" charset="0"/>
              </a:rPr>
              <a:t>	• Language </a:t>
            </a:r>
            <a:r>
              <a:rPr lang="en-US" sz="2000" dirty="0" err="1">
                <a:solidFill>
                  <a:srgbClr val="000000"/>
                </a:solidFill>
                <a:latin typeface="Times New Roman" charset="0"/>
              </a:rPr>
              <a:t>Centres</a:t>
            </a:r>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 Peak body First Languages Australia</a:t>
            </a:r>
          </a:p>
          <a:p>
            <a:pPr algn="l" eaLnBrk="1" hangingPunct="1"/>
            <a:endParaRPr lang="en-US" sz="1800" dirty="0">
              <a:solidFill>
                <a:srgbClr val="000000"/>
              </a:solidFill>
            </a:endParaRPr>
          </a:p>
        </p:txBody>
      </p:sp>
      <p:pic>
        <p:nvPicPr>
          <p:cNvPr id="3" name="Picture 2">
            <a:extLst>
              <a:ext uri="{FF2B5EF4-FFF2-40B4-BE49-F238E27FC236}">
                <a16:creationId xmlns:a16="http://schemas.microsoft.com/office/drawing/2014/main" id="{0EF54D37-D12A-D440-B042-F8CD77F800EB}"/>
              </a:ext>
            </a:extLst>
          </p:cNvPr>
          <p:cNvPicPr>
            <a:picLocks noChangeAspect="1"/>
          </p:cNvPicPr>
          <p:nvPr/>
        </p:nvPicPr>
        <p:blipFill>
          <a:blip r:embed="rId3"/>
          <a:stretch>
            <a:fillRect/>
          </a:stretch>
        </p:blipFill>
        <p:spPr>
          <a:xfrm>
            <a:off x="0" y="285712"/>
            <a:ext cx="9144000" cy="6167624"/>
          </a:xfrm>
          <a:prstGeom prst="rect">
            <a:avLst/>
          </a:prstGeom>
        </p:spPr>
      </p:pic>
    </p:spTree>
    <p:extLst>
      <p:ext uri="{BB962C8B-B14F-4D97-AF65-F5344CB8AC3E}">
        <p14:creationId xmlns:p14="http://schemas.microsoft.com/office/powerpoint/2010/main" val="250157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Commonwealth Government</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AIATSIS</a:t>
            </a:r>
          </a:p>
          <a:p>
            <a:pPr algn="l" eaLnBrk="1" hangingPunct="1"/>
            <a:r>
              <a:rPr lang="en-US" sz="2000" dirty="0">
                <a:solidFill>
                  <a:srgbClr val="000000"/>
                </a:solidFill>
                <a:latin typeface="Times New Roman" charset="0"/>
              </a:rPr>
              <a:t>	• Archives</a:t>
            </a:r>
          </a:p>
          <a:p>
            <a:pPr algn="l" eaLnBrk="1" hangingPunct="1"/>
            <a:r>
              <a:rPr lang="en-US" sz="2000" dirty="0">
                <a:solidFill>
                  <a:srgbClr val="000000"/>
                </a:solidFill>
                <a:latin typeface="Times New Roman" charset="0"/>
              </a:rPr>
              <a:t>	• Return of materials</a:t>
            </a:r>
          </a:p>
          <a:p>
            <a:pPr algn="l" eaLnBrk="1" hangingPunct="1"/>
            <a:r>
              <a:rPr lang="en-US" sz="2000" dirty="0">
                <a:solidFill>
                  <a:srgbClr val="000000"/>
                </a:solidFill>
                <a:latin typeface="Times New Roman" charset="0"/>
              </a:rPr>
              <a:t>	• Research projects to support Indigenous languages</a:t>
            </a:r>
          </a:p>
          <a:p>
            <a:pPr algn="l" eaLnBrk="1" hangingPunct="1"/>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53768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xEl>
                                              <p:pRg st="3" end="3"/>
                                            </p:txEl>
                                          </p:spTgt>
                                        </p:tgtEl>
                                        <p:attrNameLst>
                                          <p:attrName>style.visibility</p:attrName>
                                        </p:attrNameLst>
                                      </p:cBhvr>
                                      <p:to>
                                        <p:strVal val="visible"/>
                                      </p:to>
                                    </p:set>
                                    <p:animEffect transition="in" filter="dissolve">
                                      <p:cBhvr>
                                        <p:cTn id="7" dur="500"/>
                                        <p:tgtEl>
                                          <p:spTgt spid="4813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131">
                                            <p:txEl>
                                              <p:pRg st="4" end="4"/>
                                            </p:txEl>
                                          </p:spTgt>
                                        </p:tgtEl>
                                        <p:attrNameLst>
                                          <p:attrName>style.visibility</p:attrName>
                                        </p:attrNameLst>
                                      </p:cBhvr>
                                      <p:to>
                                        <p:strVal val="visible"/>
                                      </p:to>
                                    </p:set>
                                    <p:animEffect transition="in" filter="dissolve">
                                      <p:cBhvr>
                                        <p:cTn id="12" dur="500"/>
                                        <p:tgtEl>
                                          <p:spTgt spid="4813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1">
                                            <p:txEl>
                                              <p:pRg st="5" end="5"/>
                                            </p:txEl>
                                          </p:spTgt>
                                        </p:tgtEl>
                                        <p:attrNameLst>
                                          <p:attrName>style.visibility</p:attrName>
                                        </p:attrNameLst>
                                      </p:cBhvr>
                                      <p:to>
                                        <p:strVal val="visible"/>
                                      </p:to>
                                    </p:set>
                                    <p:animEffect transition="in" filter="dissolve">
                                      <p:cBhvr>
                                        <p:cTn id="17" dur="500"/>
                                        <p:tgtEl>
                                          <p:spTgt spid="481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91A293-AF05-8143-B5BB-AB89575C92E1}"/>
              </a:ext>
            </a:extLst>
          </p:cNvPr>
          <p:cNvPicPr>
            <a:picLocks noChangeAspect="1"/>
          </p:cNvPicPr>
          <p:nvPr/>
        </p:nvPicPr>
        <p:blipFill>
          <a:blip r:embed="rId3"/>
          <a:stretch>
            <a:fillRect/>
          </a:stretch>
        </p:blipFill>
        <p:spPr>
          <a:xfrm>
            <a:off x="0" y="897263"/>
            <a:ext cx="9144000" cy="5063474"/>
          </a:xfrm>
          <a:prstGeom prst="rect">
            <a:avLst/>
          </a:prstGeom>
        </p:spPr>
      </p:pic>
    </p:spTree>
    <p:extLst>
      <p:ext uri="{BB962C8B-B14F-4D97-AF65-F5344CB8AC3E}">
        <p14:creationId xmlns:p14="http://schemas.microsoft.com/office/powerpoint/2010/main" val="124786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Commonwealth Government</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Overarching policy framework</a:t>
            </a:r>
          </a:p>
          <a:p>
            <a:pPr algn="l" eaLnBrk="1" hangingPunct="1"/>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 National Curriculum Framework for the teaching of Australian  </a:t>
            </a:r>
            <a:br>
              <a:rPr lang="en-US" sz="2000" dirty="0">
                <a:solidFill>
                  <a:srgbClr val="000000"/>
                </a:solidFill>
                <a:latin typeface="Times New Roman" charset="0"/>
              </a:rPr>
            </a:br>
            <a:r>
              <a:rPr lang="en-US" sz="2000" dirty="0">
                <a:solidFill>
                  <a:srgbClr val="000000"/>
                </a:solidFill>
                <a:latin typeface="Times New Roman" charset="0"/>
              </a:rPr>
              <a:t>	   Indigenous languages</a:t>
            </a:r>
          </a:p>
          <a:p>
            <a:pPr algn="l" eaLnBrk="1" hangingPunct="1"/>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93595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State Governments</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	• Indigenous languages taught in schools</a:t>
            </a:r>
          </a:p>
          <a:p>
            <a:pPr algn="l" eaLnBrk="1" hangingPunct="1"/>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 Dual naming, Indigenous language signage</a:t>
            </a:r>
          </a:p>
          <a:p>
            <a:pPr algn="l" eaLnBrk="1" hangingPunct="1"/>
            <a:endParaRPr lang="en-US" sz="2000" dirty="0">
              <a:solidFill>
                <a:srgbClr val="000000"/>
              </a:solidFill>
              <a:latin typeface="Times New Roman" charset="0"/>
            </a:endParaRPr>
          </a:p>
          <a:p>
            <a:pPr algn="l" eaLnBrk="1" hangingPunct="1"/>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1761803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D97C53-EA32-4E43-954D-18DF52B1B61B}"/>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7A3A87F0-D76B-784F-A66F-36F934F84430}"/>
              </a:ext>
            </a:extLst>
          </p:cNvPr>
          <p:cNvSpPr>
            <a:spLocks noGrp="1"/>
          </p:cNvSpPr>
          <p:nvPr>
            <p:ph type="ctrTitle"/>
          </p:nvPr>
        </p:nvSpPr>
        <p:spPr/>
        <p:txBody>
          <a:bodyPr/>
          <a:lstStyle/>
          <a:p>
            <a:endParaRPr lang="en-US"/>
          </a:p>
        </p:txBody>
      </p:sp>
      <p:pic>
        <p:nvPicPr>
          <p:cNvPr id="7" name="Picture 6">
            <a:extLst>
              <a:ext uri="{FF2B5EF4-FFF2-40B4-BE49-F238E27FC236}">
                <a16:creationId xmlns:a16="http://schemas.microsoft.com/office/drawing/2014/main" id="{6914293F-4090-3449-8877-EE2105BC62EF}"/>
              </a:ext>
            </a:extLst>
          </p:cNvPr>
          <p:cNvPicPr>
            <a:picLocks noChangeAspect="1"/>
          </p:cNvPicPr>
          <p:nvPr/>
        </p:nvPicPr>
        <p:blipFill>
          <a:blip r:embed="rId3"/>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268268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Universities</a:t>
            </a:r>
          </a:p>
          <a:p>
            <a:pPr algn="l" eaLnBrk="1" hangingPunct="1"/>
            <a:r>
              <a:rPr lang="en-US" sz="2000" dirty="0">
                <a:solidFill>
                  <a:srgbClr val="000000"/>
                </a:solidFill>
                <a:latin typeface="Times New Roman" charset="0"/>
              </a:rPr>
              <a:t>	• documentation, support for development of dictionaries, grammars,</a:t>
            </a:r>
            <a:br>
              <a:rPr lang="en-US" sz="2000" dirty="0">
                <a:solidFill>
                  <a:srgbClr val="000000"/>
                </a:solidFill>
                <a:latin typeface="Times New Roman" charset="0"/>
              </a:rPr>
            </a:br>
            <a:r>
              <a:rPr lang="en-US" sz="2000" dirty="0">
                <a:solidFill>
                  <a:srgbClr val="000000"/>
                </a:solidFill>
                <a:latin typeface="Times New Roman" charset="0"/>
              </a:rPr>
              <a:t>	   learners guides, </a:t>
            </a:r>
            <a:r>
              <a:rPr lang="en-US" sz="2000" dirty="0" err="1">
                <a:solidFill>
                  <a:srgbClr val="000000"/>
                </a:solidFill>
                <a:latin typeface="Times New Roman" charset="0"/>
              </a:rPr>
              <a:t>etc</a:t>
            </a:r>
            <a:endParaRPr lang="en-US" sz="2000" dirty="0">
              <a:solidFill>
                <a:srgbClr val="000000"/>
              </a:solidFill>
              <a:latin typeface="Times New Roman" charset="0"/>
            </a:endParaRPr>
          </a:p>
          <a:p>
            <a:pPr algn="l" eaLnBrk="1" hangingPunct="1"/>
            <a:endParaRPr lang="en-US" sz="2000" dirty="0">
              <a:solidFill>
                <a:srgbClr val="000000"/>
              </a:solidFill>
              <a:latin typeface="Times New Roman" charset="0"/>
            </a:endParaRPr>
          </a:p>
          <a:p>
            <a:pPr algn="l" eaLnBrk="1" hangingPunct="1"/>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204365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123728" y="216024"/>
            <a:ext cx="7020272" cy="2420888"/>
          </a:xfrm>
        </p:spPr>
        <p:txBody>
          <a:bodyPr>
            <a:noAutofit/>
          </a:bodyPr>
          <a:lstStyle/>
          <a:p>
            <a:r>
              <a:rPr lang="en-AU" sz="4000" b="1" dirty="0">
                <a:latin typeface="Times New Roman" pitchFamily="18" charset="0"/>
                <a:cs typeface="Times New Roman" pitchFamily="18" charset="0"/>
              </a:rPr>
              <a:t>Regional focus on threatened languages and language policy: Australia</a:t>
            </a:r>
            <a:br>
              <a:rPr lang="en-US" sz="4000" dirty="0">
                <a:solidFill>
                  <a:srgbClr val="000000"/>
                </a:solidFill>
                <a:latin typeface="Times New Roman" charset="0"/>
              </a:rPr>
            </a:br>
            <a:endParaRPr lang="en-US" sz="4000" dirty="0">
              <a:solidFill>
                <a:srgbClr val="000000"/>
              </a:solidFill>
              <a:latin typeface="Times New Roman" charset="0"/>
            </a:endParaRPr>
          </a:p>
        </p:txBody>
      </p:sp>
      <p:sp>
        <p:nvSpPr>
          <p:cNvPr id="15363" name="Rectangle 3"/>
          <p:cNvSpPr>
            <a:spLocks noGrp="1" noChangeArrowheads="1"/>
          </p:cNvSpPr>
          <p:nvPr>
            <p:ph type="subTitle" idx="1"/>
          </p:nvPr>
        </p:nvSpPr>
        <p:spPr>
          <a:xfrm>
            <a:off x="35496" y="3675112"/>
            <a:ext cx="9108504" cy="1482080"/>
          </a:xfrm>
          <a:noFill/>
        </p:spPr>
        <p:txBody>
          <a:bodyPr>
            <a:normAutofit/>
          </a:bodyPr>
          <a:lstStyle/>
          <a:p>
            <a:pPr eaLnBrk="1" hangingPunct="1"/>
            <a:r>
              <a:rPr lang="en-US" sz="2400" dirty="0">
                <a:solidFill>
                  <a:schemeClr val="tx1"/>
                </a:solidFill>
                <a:latin typeface="Times New Roman" charset="0"/>
                <a:ea typeface="Times New Roman" charset="0"/>
                <a:cs typeface="Times New Roman" charset="0"/>
              </a:rPr>
              <a:t>Doug Marmion </a:t>
            </a:r>
          </a:p>
          <a:p>
            <a:pPr eaLnBrk="1" hangingPunct="1"/>
            <a:r>
              <a:rPr lang="en-US" sz="2400" dirty="0">
                <a:solidFill>
                  <a:schemeClr val="tx1"/>
                </a:solidFill>
                <a:latin typeface="Times New Roman" charset="0"/>
                <a:ea typeface="Times New Roman" charset="0"/>
                <a:cs typeface="Times New Roman" charset="0"/>
              </a:rPr>
              <a:t>Australian Institute of Aboriginal and Torres Strait Islander Languages</a:t>
            </a:r>
          </a:p>
        </p:txBody>
      </p:sp>
      <p:pic>
        <p:nvPicPr>
          <p:cNvPr id="15364" name="Picture 3" descr="AIATSIS logo.jpg"/>
          <p:cNvPicPr>
            <a:picLocks noChangeAspect="1"/>
          </p:cNvPicPr>
          <p:nvPr/>
        </p:nvPicPr>
        <p:blipFill>
          <a:blip r:embed="rId3"/>
          <a:srcRect/>
          <a:stretch>
            <a:fillRect/>
          </a:stretch>
        </p:blipFill>
        <p:spPr bwMode="auto">
          <a:xfrm>
            <a:off x="228600" y="228600"/>
            <a:ext cx="2019300" cy="2819400"/>
          </a:xfrm>
          <a:prstGeom prst="rect">
            <a:avLst/>
          </a:prstGeom>
          <a:noFill/>
          <a:ln w="9525">
            <a:noFill/>
            <a:miter lim="800000"/>
            <a:headEnd/>
            <a:tailEnd/>
          </a:ln>
        </p:spPr>
      </p:pic>
    </p:spTree>
    <p:extLst>
      <p:ext uri="{BB962C8B-B14F-4D97-AF65-F5344CB8AC3E}">
        <p14:creationId xmlns:p14="http://schemas.microsoft.com/office/powerpoint/2010/main" val="338294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rton Map">
            <a:extLst>
              <a:ext uri="{FF2B5EF4-FFF2-40B4-BE49-F238E27FC236}">
                <a16:creationId xmlns:a16="http://schemas.microsoft.com/office/drawing/2014/main" id="{072F527C-595E-0745-BA1C-78E4BC4EF779}"/>
              </a:ext>
            </a:extLst>
          </p:cNvPr>
          <p:cNvPicPr>
            <a:picLocks noChangeAspect="1" noChangeArrowheads="1"/>
          </p:cNvPicPr>
          <p:nvPr/>
        </p:nvPicPr>
        <p:blipFill rotWithShape="1">
          <a:blip r:embed="rId3"/>
          <a:srcRect l="5234" t="5939" r="1939"/>
          <a:stretch/>
        </p:blipFill>
        <p:spPr bwMode="auto">
          <a:xfrm>
            <a:off x="1187624" y="1556792"/>
            <a:ext cx="6624736" cy="4871252"/>
          </a:xfrm>
          <a:prstGeom prst="rect">
            <a:avLst/>
          </a:prstGeom>
          <a:noFill/>
          <a:ln w="9525">
            <a:noFill/>
            <a:miter lim="800000"/>
            <a:headEnd/>
            <a:tailEnd/>
          </a:ln>
        </p:spPr>
      </p:pic>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Language Communities</a:t>
            </a:r>
          </a:p>
          <a:p>
            <a:pPr algn="l" eaLnBrk="1" hangingPunct="1"/>
            <a:r>
              <a:rPr lang="en-US" sz="2000" dirty="0">
                <a:solidFill>
                  <a:srgbClr val="000000"/>
                </a:solidFill>
                <a:latin typeface="Times New Roman" charset="0"/>
              </a:rPr>
              <a:t>	</a:t>
            </a:r>
          </a:p>
          <a:p>
            <a:pPr algn="l" eaLnBrk="1" hangingPunct="1"/>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3575167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8367-49AC-EB4E-84E5-C6EA56A372E3}"/>
              </a:ext>
            </a:extLst>
          </p:cNvPr>
          <p:cNvPicPr>
            <a:picLocks noChangeAspect="1"/>
          </p:cNvPicPr>
          <p:nvPr/>
        </p:nvPicPr>
        <p:blipFill>
          <a:blip r:embed="rId3"/>
          <a:stretch>
            <a:fillRect/>
          </a:stretch>
        </p:blipFill>
        <p:spPr>
          <a:xfrm>
            <a:off x="2148894" y="0"/>
            <a:ext cx="4846211" cy="6858000"/>
          </a:xfrm>
          <a:prstGeom prst="rect">
            <a:avLst/>
          </a:prstGeom>
        </p:spPr>
      </p:pic>
    </p:spTree>
    <p:extLst>
      <p:ext uri="{BB962C8B-B14F-4D97-AF65-F5344CB8AC3E}">
        <p14:creationId xmlns:p14="http://schemas.microsoft.com/office/powerpoint/2010/main" val="100040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
            <a:ext cx="7772400" cy="685800"/>
          </a:xfrm>
        </p:spPr>
        <p:txBody>
          <a:bodyPr/>
          <a:lstStyle/>
          <a:p>
            <a:pPr eaLnBrk="1" hangingPunct="1"/>
            <a:r>
              <a:rPr lang="en-US" sz="3200" b="1" dirty="0">
                <a:latin typeface="Times New Roman" charset="0"/>
              </a:rPr>
              <a:t>Support for Indigenous languages</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Strong languages</a:t>
            </a:r>
          </a:p>
          <a:p>
            <a:pPr algn="l" eaLnBrk="1" hangingPunct="1"/>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 Bilingual education in schools</a:t>
            </a:r>
          </a:p>
          <a:p>
            <a:pPr algn="l" eaLnBrk="1" hangingPunct="1"/>
            <a:r>
              <a:rPr lang="en-US" sz="2000" dirty="0">
                <a:solidFill>
                  <a:srgbClr val="000000"/>
                </a:solidFill>
                <a:latin typeface="Times New Roman" charset="0"/>
              </a:rPr>
              <a:t>	• Local broadcasting of radio and/or tv</a:t>
            </a:r>
          </a:p>
          <a:p>
            <a:pPr algn="l" eaLnBrk="1" hangingPunct="1"/>
            <a:r>
              <a:rPr lang="en-US" sz="2000" dirty="0">
                <a:solidFill>
                  <a:srgbClr val="000000"/>
                </a:solidFill>
                <a:latin typeface="Times New Roman" charset="0"/>
              </a:rPr>
              <a:t>	• Documentation</a:t>
            </a:r>
          </a:p>
          <a:p>
            <a:pPr algn="l" eaLnBrk="1" hangingPunct="1"/>
            <a:endParaRPr lang="en-US" sz="2000" dirty="0">
              <a:solidFill>
                <a:srgbClr val="000000"/>
              </a:solidFill>
              <a:latin typeface="Times New Roman" charset="0"/>
            </a:endParaRPr>
          </a:p>
          <a:p>
            <a:pPr algn="l" eaLnBrk="1" hangingPunct="1"/>
            <a:endParaRPr lang="en-US" sz="2000" dirty="0">
              <a:solidFill>
                <a:srgbClr val="000000"/>
              </a:solidFill>
              <a:latin typeface="Times New Roman" charset="0"/>
            </a:endParaRPr>
          </a:p>
          <a:p>
            <a:pPr algn="l" eaLnBrk="1" hangingPunct="1"/>
            <a:endParaRPr lang="en-US" sz="1800" dirty="0">
              <a:solidFill>
                <a:srgbClr val="000000"/>
              </a:solidFill>
            </a:endParaRPr>
          </a:p>
        </p:txBody>
      </p:sp>
    </p:spTree>
    <p:extLst>
      <p:ext uri="{BB962C8B-B14F-4D97-AF65-F5344CB8AC3E}">
        <p14:creationId xmlns:p14="http://schemas.microsoft.com/office/powerpoint/2010/main" val="3922901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
            <a:ext cx="7772400" cy="685800"/>
          </a:xfrm>
        </p:spPr>
        <p:txBody>
          <a:bodyPr/>
          <a:lstStyle/>
          <a:p>
            <a:pPr eaLnBrk="1" hangingPunct="1"/>
            <a:r>
              <a:rPr lang="en-US" sz="3200" b="1" dirty="0">
                <a:latin typeface="Times New Roman" charset="0"/>
              </a:rPr>
              <a:t>Supporting Indigenous languages</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algn="l" eaLnBrk="1" hangingPunct="1"/>
            <a:r>
              <a:rPr lang="en-US" sz="2000" dirty="0">
                <a:solidFill>
                  <a:srgbClr val="000000"/>
                </a:solidFill>
                <a:latin typeface="Times New Roman" charset="0"/>
              </a:rPr>
              <a:t>Strong languages (children are learning):</a:t>
            </a:r>
          </a:p>
          <a:p>
            <a:pPr algn="l" eaLnBrk="1" hangingPunct="1"/>
            <a:r>
              <a:rPr lang="en-US" sz="2000" dirty="0">
                <a:solidFill>
                  <a:srgbClr val="000000"/>
                </a:solidFill>
                <a:latin typeface="Times New Roman" charset="0"/>
              </a:rPr>
              <a:t>	-Creating situations where children continue to learn and use their language</a:t>
            </a:r>
          </a:p>
          <a:p>
            <a:pPr algn="l" eaLnBrk="1" hangingPunct="1"/>
            <a:r>
              <a:rPr lang="en-US" sz="2000" dirty="0">
                <a:solidFill>
                  <a:srgbClr val="000000"/>
                </a:solidFill>
                <a:latin typeface="Times New Roman" charset="0"/>
              </a:rPr>
              <a:t>	-Local recognition of the language</a:t>
            </a:r>
          </a:p>
          <a:p>
            <a:pPr algn="l" eaLnBrk="1" hangingPunct="1"/>
            <a:r>
              <a:rPr lang="en-US" sz="2000" dirty="0">
                <a:solidFill>
                  <a:srgbClr val="000000"/>
                </a:solidFill>
                <a:latin typeface="Times New Roman" charset="0"/>
              </a:rPr>
              <a:t>	-Service delivery in the language</a:t>
            </a:r>
          </a:p>
          <a:p>
            <a:pPr algn="l" eaLnBrk="1" hangingPunct="1"/>
            <a:r>
              <a:rPr lang="en-US" sz="2000" dirty="0">
                <a:solidFill>
                  <a:srgbClr val="000000"/>
                </a:solidFill>
                <a:latin typeface="Times New Roman" charset="0"/>
              </a:rPr>
              <a:t>	-Documentation</a:t>
            </a:r>
          </a:p>
          <a:p>
            <a:pPr algn="l" eaLnBrk="1" hangingPunct="1"/>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Endangered languages (children are not learning):</a:t>
            </a:r>
          </a:p>
          <a:p>
            <a:pPr algn="l" eaLnBrk="1" hangingPunct="1"/>
            <a:r>
              <a:rPr lang="en-US" sz="2000" dirty="0">
                <a:solidFill>
                  <a:srgbClr val="000000"/>
                </a:solidFill>
                <a:latin typeface="Times New Roman" charset="0"/>
              </a:rPr>
              <a:t>	-creating situations where children have the opportunity to learn and use their language, </a:t>
            </a:r>
            <a:r>
              <a:rPr lang="en-US" sz="2000" dirty="0" err="1">
                <a:solidFill>
                  <a:srgbClr val="000000"/>
                </a:solidFill>
                <a:latin typeface="Times New Roman" charset="0"/>
              </a:rPr>
              <a:t>ie</a:t>
            </a:r>
            <a:r>
              <a:rPr lang="en-US" sz="2000" dirty="0">
                <a:solidFill>
                  <a:srgbClr val="000000"/>
                </a:solidFill>
                <a:latin typeface="Times New Roman" charset="0"/>
              </a:rPr>
              <a:t> within the family, language nests, teaching in school</a:t>
            </a:r>
          </a:p>
          <a:p>
            <a:pPr algn="l" eaLnBrk="1" hangingPunct="1"/>
            <a:r>
              <a:rPr lang="en-US" sz="2000" dirty="0">
                <a:solidFill>
                  <a:srgbClr val="000000"/>
                </a:solidFill>
                <a:latin typeface="Times New Roman" charset="0"/>
              </a:rPr>
              <a:t>	-local recognition of the language</a:t>
            </a:r>
          </a:p>
          <a:p>
            <a:pPr algn="l" eaLnBrk="1" hangingPunct="1"/>
            <a:r>
              <a:rPr lang="en-US" sz="2000" dirty="0">
                <a:solidFill>
                  <a:srgbClr val="000000"/>
                </a:solidFill>
                <a:latin typeface="Times New Roman" charset="0"/>
              </a:rPr>
              <a:t>	-documentation</a:t>
            </a:r>
          </a:p>
          <a:p>
            <a:pPr algn="l" eaLnBrk="1" hangingPunct="1"/>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Revival languages (no speakers):</a:t>
            </a:r>
          </a:p>
          <a:p>
            <a:pPr algn="l" eaLnBrk="1" hangingPunct="1"/>
            <a:r>
              <a:rPr lang="en-US" sz="2000" dirty="0">
                <a:solidFill>
                  <a:srgbClr val="000000"/>
                </a:solidFill>
                <a:latin typeface="Times New Roman" charset="0"/>
              </a:rPr>
              <a:t>	</a:t>
            </a:r>
          </a:p>
          <a:p>
            <a:pPr algn="l" eaLnBrk="1" hangingPunct="1"/>
            <a:endParaRPr lang="en-US" sz="1800" dirty="0">
              <a:solidFill>
                <a:srgbClr val="000000"/>
              </a:solidFill>
            </a:endParaRPr>
          </a:p>
        </p:txBody>
      </p:sp>
    </p:spTree>
    <p:extLst>
      <p:ext uri="{BB962C8B-B14F-4D97-AF65-F5344CB8AC3E}">
        <p14:creationId xmlns:p14="http://schemas.microsoft.com/office/powerpoint/2010/main" val="2578015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685800"/>
          </a:xfrm>
        </p:spPr>
        <p:txBody>
          <a:bodyPr>
            <a:normAutofit/>
          </a:bodyPr>
          <a:lstStyle/>
          <a:p>
            <a:r>
              <a:rPr lang="en-US" sz="3200" dirty="0">
                <a:latin typeface="Times New Roman"/>
                <a:cs typeface="Times New Roman"/>
              </a:rPr>
              <a:t>What is the Asia Pacific region?</a:t>
            </a:r>
          </a:p>
        </p:txBody>
      </p:sp>
      <p:sp>
        <p:nvSpPr>
          <p:cNvPr id="3" name="Subtitle 2"/>
          <p:cNvSpPr>
            <a:spLocks noGrp="1"/>
          </p:cNvSpPr>
          <p:nvPr>
            <p:ph type="subTitle" idx="1"/>
          </p:nvPr>
        </p:nvSpPr>
        <p:spPr>
          <a:xfrm>
            <a:off x="0" y="6309320"/>
            <a:ext cx="8826768" cy="409600"/>
          </a:xfrm>
        </p:spPr>
        <p:txBody>
          <a:bodyPr>
            <a:normAutofit/>
          </a:bodyPr>
          <a:lstStyle/>
          <a:p>
            <a:pPr algn="l"/>
            <a:r>
              <a:rPr lang="en-US" sz="1200" dirty="0">
                <a:solidFill>
                  <a:schemeClr val="tx1"/>
                </a:solidFill>
                <a:latin typeface="Times New Roman" pitchFamily="18" charset="0"/>
                <a:cs typeface="Times New Roman" pitchFamily="18" charset="0"/>
              </a:rPr>
              <a:t>http://en.wikipedia.org/wiki/Asia-Pacific#/media/File:Asia-Pacific.png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10"/>
            <a:ext cx="9144000" cy="46405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384"/>
            <a:ext cx="9144000" cy="685800"/>
          </a:xfrm>
        </p:spPr>
        <p:txBody>
          <a:bodyPr>
            <a:normAutofit/>
          </a:bodyPr>
          <a:lstStyle/>
          <a:p>
            <a:r>
              <a:rPr lang="en-US" sz="3200" dirty="0">
                <a:latin typeface="Times New Roman" pitchFamily="18" charset="0"/>
                <a:cs typeface="Times New Roman" pitchFamily="18" charset="0"/>
              </a:rPr>
              <a:t>Asia-Pacific: linguistic diversity</a:t>
            </a:r>
          </a:p>
        </p:txBody>
      </p:sp>
      <p:sp>
        <p:nvSpPr>
          <p:cNvPr id="3" name="Subtitle 2"/>
          <p:cNvSpPr>
            <a:spLocks noGrp="1"/>
          </p:cNvSpPr>
          <p:nvPr>
            <p:ph type="subTitle" idx="1"/>
          </p:nvPr>
        </p:nvSpPr>
        <p:spPr>
          <a:xfrm>
            <a:off x="228600" y="6470104"/>
            <a:ext cx="8534400" cy="387896"/>
          </a:xfrm>
        </p:spPr>
        <p:txBody>
          <a:bodyPr>
            <a:noAutofit/>
          </a:bodyPr>
          <a:lstStyle/>
          <a:p>
            <a:pPr algn="l"/>
            <a:r>
              <a:rPr lang="en-US" sz="1200" dirty="0">
                <a:solidFill>
                  <a:schemeClr val="tx1"/>
                </a:solidFill>
                <a:latin typeface="Times New Roman" pitchFamily="18" charset="0"/>
                <a:cs typeface="Times New Roman" pitchFamily="18" charset="0"/>
              </a:rPr>
              <a:t>http://reliefweb.int/sites/reliefweb.int/files/resources/OCHA_ROAP_Language_v6_110519.pdf</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692696"/>
            <a:ext cx="8856984" cy="57143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61F0C22-A7B0-AC4A-BF27-560B1DDFB700}"/>
              </a:ext>
            </a:extLst>
          </p:cNvPr>
          <p:cNvSpPr>
            <a:spLocks noGrp="1"/>
          </p:cNvSpPr>
          <p:nvPr>
            <p:ph type="subTitle" idx="1"/>
          </p:nvPr>
        </p:nvSpPr>
        <p:spPr/>
        <p:txBody>
          <a:bodyPr/>
          <a:lstStyle/>
          <a:p>
            <a:endParaRPr lang="en-US"/>
          </a:p>
        </p:txBody>
      </p:sp>
      <p:sp>
        <p:nvSpPr>
          <p:cNvPr id="7" name="Title 6">
            <a:extLst>
              <a:ext uri="{FF2B5EF4-FFF2-40B4-BE49-F238E27FC236}">
                <a16:creationId xmlns:a16="http://schemas.microsoft.com/office/drawing/2014/main" id="{AB819130-19C7-DF44-8DF1-9F74486E5D65}"/>
              </a:ext>
            </a:extLst>
          </p:cNvPr>
          <p:cNvSpPr>
            <a:spLocks noGrp="1"/>
          </p:cNvSpPr>
          <p:nvPr>
            <p:ph type="ctrTitle"/>
          </p:nvPr>
        </p:nvSpPr>
        <p:spPr/>
        <p:txBody>
          <a:bodyPr/>
          <a:lstStyle/>
          <a:p>
            <a:endParaRPr lang="en-US"/>
          </a:p>
        </p:txBody>
      </p:sp>
      <p:pic>
        <p:nvPicPr>
          <p:cNvPr id="9" name="Picture 8">
            <a:extLst>
              <a:ext uri="{FF2B5EF4-FFF2-40B4-BE49-F238E27FC236}">
                <a16:creationId xmlns:a16="http://schemas.microsoft.com/office/drawing/2014/main" id="{9AD1DF62-ABC5-A84D-95DC-3A364865EDF5}"/>
              </a:ext>
            </a:extLst>
          </p:cNvPr>
          <p:cNvPicPr>
            <a:picLocks noChangeAspect="1"/>
          </p:cNvPicPr>
          <p:nvPr/>
        </p:nvPicPr>
        <p:blipFill>
          <a:blip r:embed="rId3"/>
          <a:stretch>
            <a:fillRect/>
          </a:stretch>
        </p:blipFill>
        <p:spPr>
          <a:xfrm>
            <a:off x="296452" y="620687"/>
            <a:ext cx="8524020" cy="5941531"/>
          </a:xfrm>
          <a:prstGeom prst="rect">
            <a:avLst/>
          </a:prstGeom>
        </p:spPr>
      </p:pic>
      <p:sp>
        <p:nvSpPr>
          <p:cNvPr id="10" name="TextBox 9">
            <a:extLst>
              <a:ext uri="{FF2B5EF4-FFF2-40B4-BE49-F238E27FC236}">
                <a16:creationId xmlns:a16="http://schemas.microsoft.com/office/drawing/2014/main" id="{BB64213D-8E9C-5F4F-A412-CF35B3E09A93}"/>
              </a:ext>
            </a:extLst>
          </p:cNvPr>
          <p:cNvSpPr txBox="1"/>
          <p:nvPr/>
        </p:nvSpPr>
        <p:spPr>
          <a:xfrm>
            <a:off x="0" y="6546830"/>
            <a:ext cx="91440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http://</a:t>
            </a:r>
            <a:r>
              <a:rPr lang="en-US" sz="1400" dirty="0" err="1">
                <a:latin typeface="Times New Roman" panose="02020603050405020304" pitchFamily="18" charset="0"/>
                <a:cs typeface="Times New Roman" panose="02020603050405020304" pitchFamily="18" charset="0"/>
              </a:rPr>
              <a:t>www.endangeredlanguages.com</a:t>
            </a:r>
            <a:r>
              <a:rPr lang="en-US" sz="1400" dirty="0">
                <a:latin typeface="Times New Roman" panose="02020603050405020304" pitchFamily="18" charset="0"/>
                <a:cs typeface="Times New Roman" panose="02020603050405020304" pitchFamily="18" charset="0"/>
              </a:rPr>
              <a:t>/</a:t>
            </a:r>
          </a:p>
        </p:txBody>
      </p:sp>
      <p:sp>
        <p:nvSpPr>
          <p:cNvPr id="11" name="Title 1">
            <a:extLst>
              <a:ext uri="{FF2B5EF4-FFF2-40B4-BE49-F238E27FC236}">
                <a16:creationId xmlns:a16="http://schemas.microsoft.com/office/drawing/2014/main" id="{29F3F477-1F7B-644F-9090-145677CC3317}"/>
              </a:ext>
            </a:extLst>
          </p:cNvPr>
          <p:cNvSpPr txBox="1">
            <a:spLocks/>
          </p:cNvSpPr>
          <p:nvPr/>
        </p:nvSpPr>
        <p:spPr>
          <a:xfrm>
            <a:off x="0" y="-27384"/>
            <a:ext cx="9144000" cy="6858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Times New Roman" pitchFamily="18" charset="0"/>
                <a:cs typeface="Times New Roman" pitchFamily="18" charset="0"/>
              </a:rPr>
              <a:t>Asia-Pacific: endangerment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95672"/>
            <a:ext cx="9144000" cy="381000"/>
          </a:xfrm>
        </p:spPr>
        <p:txBody>
          <a:bodyPr>
            <a:noAutofit/>
          </a:bodyPr>
          <a:lstStyle/>
          <a:p>
            <a:pPr eaLnBrk="1" hangingPunct="1"/>
            <a:r>
              <a:rPr lang="en-US" sz="3200" dirty="0">
                <a:latin typeface="Times New Roman" charset="0"/>
              </a:rPr>
              <a:t>AIATSIS map of Aboriginal Australia</a:t>
            </a:r>
          </a:p>
        </p:txBody>
      </p:sp>
      <p:pic>
        <p:nvPicPr>
          <p:cNvPr id="27651" name="Picture 3" descr="Horton Map"/>
          <p:cNvPicPr>
            <a:picLocks noChangeAspect="1" noChangeArrowheads="1"/>
          </p:cNvPicPr>
          <p:nvPr/>
        </p:nvPicPr>
        <p:blipFill rotWithShape="1">
          <a:blip r:embed="rId3"/>
          <a:srcRect l="5234" t="5939" r="1939"/>
          <a:stretch/>
        </p:blipFill>
        <p:spPr bwMode="auto">
          <a:xfrm>
            <a:off x="611560" y="620688"/>
            <a:ext cx="7632848" cy="5612530"/>
          </a:xfrm>
          <a:prstGeom prst="rect">
            <a:avLst/>
          </a:prstGeom>
          <a:noFill/>
          <a:ln w="9525">
            <a:noFill/>
            <a:miter lim="800000"/>
            <a:headEnd/>
            <a:tailEnd/>
          </a:ln>
        </p:spPr>
      </p:pic>
      <p:sp>
        <p:nvSpPr>
          <p:cNvPr id="2" name="TextBox 1">
            <a:extLst>
              <a:ext uri="{FF2B5EF4-FFF2-40B4-BE49-F238E27FC236}">
                <a16:creationId xmlns:a16="http://schemas.microsoft.com/office/drawing/2014/main" id="{7FDA1EA2-12D1-A942-A5CB-10DC80966B9F}"/>
              </a:ext>
            </a:extLst>
          </p:cNvPr>
          <p:cNvSpPr txBox="1"/>
          <p:nvPr/>
        </p:nvSpPr>
        <p:spPr>
          <a:xfrm>
            <a:off x="2771800" y="6192568"/>
            <a:ext cx="3312368" cy="369332"/>
          </a:xfrm>
          <a:prstGeom prst="rect">
            <a:avLst/>
          </a:prstGeom>
          <a:noFill/>
        </p:spPr>
        <p:txBody>
          <a:bodyPr wrap="square" rtlCol="0">
            <a:spAutoFit/>
          </a:bodyPr>
          <a:lstStyle/>
          <a:p>
            <a:r>
              <a:rPr lang="en-US" dirty="0"/>
              <a:t>At least 250 different languages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921E4B-2979-FF4A-9467-72915F1A3D58}"/>
              </a:ext>
            </a:extLst>
          </p:cNvPr>
          <p:cNvGraphicFramePr>
            <a:graphicFrameLocks noGrp="1"/>
          </p:cNvGraphicFramePr>
          <p:nvPr>
            <p:extLst>
              <p:ext uri="{D42A27DB-BD31-4B8C-83A1-F6EECF244321}">
                <p14:modId xmlns:p14="http://schemas.microsoft.com/office/powerpoint/2010/main" val="2992494710"/>
              </p:ext>
            </p:extLst>
          </p:nvPr>
        </p:nvGraphicFramePr>
        <p:xfrm>
          <a:off x="688032" y="1033572"/>
          <a:ext cx="7772400" cy="5040000"/>
        </p:xfrm>
        <a:graphic>
          <a:graphicData uri="http://schemas.openxmlformats.org/drawingml/2006/table">
            <a:tbl>
              <a:tblPr firstRow="1" bandRow="1">
                <a:tableStyleId>{08FB837D-C827-4EFA-A057-4D05807E0F7C}</a:tableStyleId>
              </a:tblPr>
              <a:tblGrid>
                <a:gridCol w="2590800">
                  <a:extLst>
                    <a:ext uri="{9D8B030D-6E8A-4147-A177-3AD203B41FA5}">
                      <a16:colId xmlns:a16="http://schemas.microsoft.com/office/drawing/2014/main" val="607049868"/>
                    </a:ext>
                  </a:extLst>
                </a:gridCol>
                <a:gridCol w="2590800">
                  <a:extLst>
                    <a:ext uri="{9D8B030D-6E8A-4147-A177-3AD203B41FA5}">
                      <a16:colId xmlns:a16="http://schemas.microsoft.com/office/drawing/2014/main" val="3882749177"/>
                    </a:ext>
                  </a:extLst>
                </a:gridCol>
                <a:gridCol w="2590800">
                  <a:extLst>
                    <a:ext uri="{9D8B030D-6E8A-4147-A177-3AD203B41FA5}">
                      <a16:colId xmlns:a16="http://schemas.microsoft.com/office/drawing/2014/main" val="87611623"/>
                    </a:ext>
                  </a:extLst>
                </a:gridCol>
              </a:tblGrid>
              <a:tr h="720000">
                <a:tc>
                  <a:txBody>
                    <a:bodyPr/>
                    <a:lstStyle/>
                    <a:p>
                      <a:endParaRPr lang="en-US" dirty="0"/>
                    </a:p>
                  </a:txBody>
                  <a:tcPr anchor="ctr"/>
                </a:tc>
                <a:tc>
                  <a:txBody>
                    <a:bodyPr/>
                    <a:lstStyle/>
                    <a:p>
                      <a:pPr algn="ctr"/>
                      <a:r>
                        <a:rPr lang="en-US" dirty="0"/>
                        <a:t>NILS1 (2005)</a:t>
                      </a:r>
                      <a:endParaRPr lang="en-US" dirty="0">
                        <a:solidFill>
                          <a:schemeClr val="tx1"/>
                        </a:solidFill>
                      </a:endParaRPr>
                    </a:p>
                  </a:txBody>
                  <a:tcPr anchor="ctr"/>
                </a:tc>
                <a:tc>
                  <a:txBody>
                    <a:bodyPr/>
                    <a:lstStyle/>
                    <a:p>
                      <a:pPr algn="ctr"/>
                      <a:r>
                        <a:rPr lang="en-US" dirty="0"/>
                        <a:t>NILS2 (2014)</a:t>
                      </a:r>
                      <a:endParaRPr lang="en-US" dirty="0">
                        <a:solidFill>
                          <a:schemeClr val="tx1"/>
                        </a:solidFill>
                      </a:endParaRPr>
                    </a:p>
                  </a:txBody>
                  <a:tcPr anchor="ctr"/>
                </a:tc>
                <a:extLst>
                  <a:ext uri="{0D108BD9-81ED-4DB2-BD59-A6C34878D82A}">
                    <a16:rowId xmlns:a16="http://schemas.microsoft.com/office/drawing/2014/main" val="1591845963"/>
                  </a:ext>
                </a:extLst>
              </a:tr>
              <a:tr h="720000">
                <a:tc>
                  <a:txBody>
                    <a:bodyPr/>
                    <a:lstStyle/>
                    <a:p>
                      <a:r>
                        <a:rPr lang="en-US" dirty="0"/>
                        <a:t>Strong languages</a:t>
                      </a:r>
                    </a:p>
                  </a:txBody>
                  <a:tcPr anchor="ctr"/>
                </a:tc>
                <a:tc>
                  <a:txBody>
                    <a:bodyPr/>
                    <a:lstStyle/>
                    <a:p>
                      <a:pPr algn="ctr"/>
                      <a:r>
                        <a:rPr lang="en-US" dirty="0"/>
                        <a:t>18</a:t>
                      </a:r>
                    </a:p>
                  </a:txBody>
                  <a:tcPr anchor="ctr"/>
                </a:tc>
                <a:tc>
                  <a:txBody>
                    <a:bodyPr/>
                    <a:lstStyle/>
                    <a:p>
                      <a:pPr algn="ctr"/>
                      <a:r>
                        <a:rPr lang="en-US" dirty="0"/>
                        <a:t>13</a:t>
                      </a:r>
                    </a:p>
                  </a:txBody>
                  <a:tcPr anchor="ctr"/>
                </a:tc>
                <a:extLst>
                  <a:ext uri="{0D108BD9-81ED-4DB2-BD59-A6C34878D82A}">
                    <a16:rowId xmlns:a16="http://schemas.microsoft.com/office/drawing/2014/main" val="2297062136"/>
                  </a:ext>
                </a:extLst>
              </a:tr>
              <a:tr h="720000">
                <a:tc>
                  <a:txBody>
                    <a:bodyPr/>
                    <a:lstStyle/>
                    <a:p>
                      <a:r>
                        <a:rPr lang="en-US" dirty="0"/>
                        <a:t>Highly endangered</a:t>
                      </a:r>
                    </a:p>
                  </a:txBody>
                  <a:tcPr anchor="ctr"/>
                </a:tc>
                <a:tc>
                  <a:txBody>
                    <a:bodyPr/>
                    <a:lstStyle/>
                    <a:p>
                      <a:pPr algn="ctr"/>
                      <a:r>
                        <a:rPr lang="en-US" dirty="0"/>
                        <a:t>17</a:t>
                      </a:r>
                    </a:p>
                  </a:txBody>
                  <a:tcPr anchor="ctr"/>
                </a:tc>
                <a:tc>
                  <a:txBody>
                    <a:bodyPr/>
                    <a:lstStyle/>
                    <a:p>
                      <a:pPr algn="ctr"/>
                      <a:r>
                        <a:rPr lang="en-US" dirty="0"/>
                        <a:t>7</a:t>
                      </a:r>
                    </a:p>
                  </a:txBody>
                  <a:tcPr anchor="ctr"/>
                </a:tc>
                <a:extLst>
                  <a:ext uri="{0D108BD9-81ED-4DB2-BD59-A6C34878D82A}">
                    <a16:rowId xmlns:a16="http://schemas.microsoft.com/office/drawing/2014/main" val="1308106734"/>
                  </a:ext>
                </a:extLst>
              </a:tr>
              <a:tr h="720000">
                <a:tc>
                  <a:txBody>
                    <a:bodyPr/>
                    <a:lstStyle/>
                    <a:p>
                      <a:r>
                        <a:rPr lang="en-US" dirty="0"/>
                        <a:t>Critically endangered</a:t>
                      </a:r>
                    </a:p>
                  </a:txBody>
                  <a:tcPr anchor="ctr"/>
                </a:tc>
                <a:tc>
                  <a:txBody>
                    <a:bodyPr/>
                    <a:lstStyle/>
                    <a:p>
                      <a:pPr algn="ctr"/>
                      <a:r>
                        <a:rPr lang="en-US" dirty="0"/>
                        <a:t>110</a:t>
                      </a:r>
                    </a:p>
                  </a:txBody>
                  <a:tcPr anchor="ctr"/>
                </a:tc>
                <a:tc>
                  <a:txBody>
                    <a:bodyPr/>
                    <a:lstStyle/>
                    <a:p>
                      <a:pPr algn="ctr"/>
                      <a:r>
                        <a:rPr lang="en-US" dirty="0"/>
                        <a:t>100</a:t>
                      </a:r>
                    </a:p>
                  </a:txBody>
                  <a:tcPr anchor="ctr"/>
                </a:tc>
                <a:extLst>
                  <a:ext uri="{0D108BD9-81ED-4DB2-BD59-A6C34878D82A}">
                    <a16:rowId xmlns:a16="http://schemas.microsoft.com/office/drawing/2014/main" val="2868005033"/>
                  </a:ext>
                </a:extLst>
              </a:tr>
              <a:tr h="720000">
                <a:tc>
                  <a:txBody>
                    <a:bodyPr/>
                    <a:lstStyle/>
                    <a:p>
                      <a:r>
                        <a:rPr lang="en-US" b="0" dirty="0"/>
                        <a:t>No speakers</a:t>
                      </a:r>
                    </a:p>
                  </a:txBody>
                  <a:tcPr anchor="ctr"/>
                </a:tc>
                <a:tc>
                  <a:txBody>
                    <a:bodyPr/>
                    <a:lstStyle/>
                    <a:p>
                      <a:pPr algn="ctr"/>
                      <a:r>
                        <a:rPr lang="en-US" b="0" dirty="0"/>
                        <a:t>105</a:t>
                      </a:r>
                    </a:p>
                  </a:txBody>
                  <a:tcPr anchor="ctr"/>
                </a:tc>
                <a:tc>
                  <a:txBody>
                    <a:bodyPr/>
                    <a:lstStyle/>
                    <a:p>
                      <a:pPr algn="ctr"/>
                      <a:r>
                        <a:rPr lang="en-US" b="0" dirty="0"/>
                        <a:t>130</a:t>
                      </a:r>
                    </a:p>
                  </a:txBody>
                  <a:tcPr anchor="ctr"/>
                </a:tc>
                <a:extLst>
                  <a:ext uri="{0D108BD9-81ED-4DB2-BD59-A6C34878D82A}">
                    <a16:rowId xmlns:a16="http://schemas.microsoft.com/office/drawing/2014/main" val="3208876022"/>
                  </a:ext>
                </a:extLst>
              </a:tr>
              <a:tr h="720000">
                <a:tc>
                  <a:txBody>
                    <a:bodyPr/>
                    <a:lstStyle/>
                    <a:p>
                      <a:r>
                        <a:rPr lang="en-US" b="1" dirty="0"/>
                        <a:t>Total with speakers</a:t>
                      </a:r>
                    </a:p>
                  </a:txBody>
                  <a:tcPr anchor="ctr"/>
                </a:tc>
                <a:tc>
                  <a:txBody>
                    <a:bodyPr/>
                    <a:lstStyle/>
                    <a:p>
                      <a:pPr algn="ctr"/>
                      <a:r>
                        <a:rPr lang="en-US" b="1" dirty="0"/>
                        <a:t>145</a:t>
                      </a:r>
                    </a:p>
                  </a:txBody>
                  <a:tcPr anchor="ctr"/>
                </a:tc>
                <a:tc>
                  <a:txBody>
                    <a:bodyPr/>
                    <a:lstStyle/>
                    <a:p>
                      <a:pPr algn="ctr"/>
                      <a:r>
                        <a:rPr lang="en-US" b="1" dirty="0"/>
                        <a:t>120</a:t>
                      </a:r>
                    </a:p>
                  </a:txBody>
                  <a:tcPr anchor="ctr"/>
                </a:tc>
                <a:extLst>
                  <a:ext uri="{0D108BD9-81ED-4DB2-BD59-A6C34878D82A}">
                    <a16:rowId xmlns:a16="http://schemas.microsoft.com/office/drawing/2014/main" val="4070506429"/>
                  </a:ext>
                </a:extLst>
              </a:tr>
              <a:tr h="720000">
                <a:tc>
                  <a:txBody>
                    <a:bodyPr/>
                    <a:lstStyle/>
                    <a:p>
                      <a:r>
                        <a:rPr lang="en-US" dirty="0"/>
                        <a:t>Reviving languages</a:t>
                      </a:r>
                    </a:p>
                  </a:txBody>
                  <a:tcPr anchor="ctr"/>
                </a:tc>
                <a:tc>
                  <a:txBody>
                    <a:bodyPr/>
                    <a:lstStyle/>
                    <a:p>
                      <a:pPr algn="ctr"/>
                      <a:endParaRPr lang="en-US" dirty="0"/>
                    </a:p>
                  </a:txBody>
                  <a:tcPr anchor="ctr"/>
                </a:tc>
                <a:tc>
                  <a:txBody>
                    <a:bodyPr/>
                    <a:lstStyle/>
                    <a:p>
                      <a:pPr algn="ctr"/>
                      <a:r>
                        <a:rPr lang="en-US" dirty="0"/>
                        <a:t>30</a:t>
                      </a:r>
                    </a:p>
                  </a:txBody>
                  <a:tcPr anchor="ctr"/>
                </a:tc>
                <a:extLst>
                  <a:ext uri="{0D108BD9-81ED-4DB2-BD59-A6C34878D82A}">
                    <a16:rowId xmlns:a16="http://schemas.microsoft.com/office/drawing/2014/main" val="1615147813"/>
                  </a:ext>
                </a:extLst>
              </a:tr>
            </a:tbl>
          </a:graphicData>
        </a:graphic>
      </p:graphicFrame>
      <p:sp>
        <p:nvSpPr>
          <p:cNvPr id="6" name="Rectangle 2">
            <a:extLst>
              <a:ext uri="{FF2B5EF4-FFF2-40B4-BE49-F238E27FC236}">
                <a16:creationId xmlns:a16="http://schemas.microsoft.com/office/drawing/2014/main" id="{69E8BA24-92C8-744E-9535-D6064842C9B7}"/>
              </a:ext>
            </a:extLst>
          </p:cNvPr>
          <p:cNvSpPr txBox="1">
            <a:spLocks noChangeArrowheads="1"/>
          </p:cNvSpPr>
          <p:nvPr/>
        </p:nvSpPr>
        <p:spPr>
          <a:xfrm>
            <a:off x="0" y="44624"/>
            <a:ext cx="9036496" cy="9164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00"/>
                </a:solidFill>
                <a:latin typeface="Times New Roman" charset="0"/>
              </a:rPr>
              <a:t>The state of</a:t>
            </a:r>
            <a:r>
              <a:rPr lang="en-US" sz="3200" dirty="0">
                <a:solidFill>
                  <a:srgbClr val="000000"/>
                </a:solidFill>
                <a:latin typeface="Times New Roman" charset="0"/>
              </a:rPr>
              <a:t> </a:t>
            </a:r>
            <a:r>
              <a:rPr lang="en-US" sz="3200" b="1" dirty="0">
                <a:solidFill>
                  <a:srgbClr val="000000"/>
                </a:solidFill>
                <a:latin typeface="Times New Roman" charset="0"/>
              </a:rPr>
              <a:t>Indigenous languages in Australia:</a:t>
            </a:r>
          </a:p>
          <a:p>
            <a:r>
              <a:rPr lang="en-US" sz="3200" b="1" dirty="0">
                <a:solidFill>
                  <a:srgbClr val="000000"/>
                </a:solidFill>
                <a:latin typeface="Times New Roman" charset="0"/>
              </a:rPr>
              <a:t>The National Indigenous Language Surveys</a:t>
            </a:r>
          </a:p>
        </p:txBody>
      </p:sp>
      <p:sp useBgFill="1">
        <p:nvSpPr>
          <p:cNvPr id="8" name="Rectangle 7">
            <a:extLst>
              <a:ext uri="{FF2B5EF4-FFF2-40B4-BE49-F238E27FC236}">
                <a16:creationId xmlns:a16="http://schemas.microsoft.com/office/drawing/2014/main" id="{019C772B-A2DC-334D-A551-56517F4634D1}"/>
              </a:ext>
            </a:extLst>
          </p:cNvPr>
          <p:cNvSpPr/>
          <p:nvPr/>
        </p:nvSpPr>
        <p:spPr>
          <a:xfrm>
            <a:off x="611560" y="1753652"/>
            <a:ext cx="7920000" cy="72008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9AB40B86-6DF7-904F-BA44-ECD60FF4BD54}"/>
              </a:ext>
            </a:extLst>
          </p:cNvPr>
          <p:cNvSpPr/>
          <p:nvPr/>
        </p:nvSpPr>
        <p:spPr>
          <a:xfrm>
            <a:off x="612440" y="2473732"/>
            <a:ext cx="7920000" cy="72008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6BA06E4-F422-3447-874D-2DC8BF351157}"/>
              </a:ext>
            </a:extLst>
          </p:cNvPr>
          <p:cNvSpPr/>
          <p:nvPr/>
        </p:nvSpPr>
        <p:spPr>
          <a:xfrm>
            <a:off x="611560" y="3193812"/>
            <a:ext cx="7920000" cy="72008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CF80D1C-86CB-FD4F-8C27-95484947B8D8}"/>
              </a:ext>
            </a:extLst>
          </p:cNvPr>
          <p:cNvSpPr/>
          <p:nvPr/>
        </p:nvSpPr>
        <p:spPr>
          <a:xfrm>
            <a:off x="611560" y="3913892"/>
            <a:ext cx="7920000" cy="72008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30ABA0A-5C73-5D48-A59E-77D483FD84C0}"/>
              </a:ext>
            </a:extLst>
          </p:cNvPr>
          <p:cNvSpPr/>
          <p:nvPr/>
        </p:nvSpPr>
        <p:spPr>
          <a:xfrm>
            <a:off x="611560" y="4633972"/>
            <a:ext cx="7920000" cy="72008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AE94FA9-C552-0C43-B2AB-84A6FF5DAD52}"/>
              </a:ext>
            </a:extLst>
          </p:cNvPr>
          <p:cNvSpPr/>
          <p:nvPr/>
        </p:nvSpPr>
        <p:spPr>
          <a:xfrm>
            <a:off x="612440" y="5354052"/>
            <a:ext cx="7920000" cy="792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8AA72F-A2D0-4245-8E4A-A7F720533FD6}"/>
              </a:ext>
            </a:extLst>
          </p:cNvPr>
          <p:cNvSpPr txBox="1"/>
          <p:nvPr/>
        </p:nvSpPr>
        <p:spPr>
          <a:xfrm>
            <a:off x="539552" y="6362164"/>
            <a:ext cx="8352928" cy="523220"/>
          </a:xfrm>
          <a:prstGeom prst="rect">
            <a:avLst/>
          </a:prstGeom>
          <a:noFill/>
        </p:spPr>
        <p:txBody>
          <a:bodyPr wrap="square" rtlCol="0">
            <a:spAutoFit/>
          </a:bodyPr>
          <a:lstStyle/>
          <a:p>
            <a:r>
              <a:rPr lang="en-US" sz="1400" dirty="0"/>
              <a:t>https://</a:t>
            </a:r>
            <a:r>
              <a:rPr lang="en-US" sz="1400" dirty="0" err="1"/>
              <a:t>aiatsis.gov.au</a:t>
            </a:r>
            <a:r>
              <a:rPr lang="en-US" sz="1400" dirty="0"/>
              <a:t>/publications/products/community-identity-wellbeing-report-second-national-indigenous-languages-survey</a:t>
            </a:r>
          </a:p>
        </p:txBody>
      </p:sp>
    </p:spTree>
    <p:extLst>
      <p:ext uri="{BB962C8B-B14F-4D97-AF65-F5344CB8AC3E}">
        <p14:creationId xmlns:p14="http://schemas.microsoft.com/office/powerpoint/2010/main" val="34236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921E4B-2979-FF4A-9467-72915F1A3D58}"/>
              </a:ext>
            </a:extLst>
          </p:cNvPr>
          <p:cNvGraphicFramePr>
            <a:graphicFrameLocks noGrp="1"/>
          </p:cNvGraphicFramePr>
          <p:nvPr>
            <p:extLst>
              <p:ext uri="{D42A27DB-BD31-4B8C-83A1-F6EECF244321}">
                <p14:modId xmlns:p14="http://schemas.microsoft.com/office/powerpoint/2010/main" val="663379654"/>
              </p:ext>
            </p:extLst>
          </p:nvPr>
        </p:nvGraphicFramePr>
        <p:xfrm>
          <a:off x="688032" y="1053296"/>
          <a:ext cx="7772400" cy="5040000"/>
        </p:xfrm>
        <a:graphic>
          <a:graphicData uri="http://schemas.openxmlformats.org/drawingml/2006/table">
            <a:tbl>
              <a:tblPr firstRow="1" bandRow="1">
                <a:tableStyleId>{08FB837D-C827-4EFA-A057-4D05807E0F7C}</a:tableStyleId>
              </a:tblPr>
              <a:tblGrid>
                <a:gridCol w="2590800">
                  <a:extLst>
                    <a:ext uri="{9D8B030D-6E8A-4147-A177-3AD203B41FA5}">
                      <a16:colId xmlns:a16="http://schemas.microsoft.com/office/drawing/2014/main" val="607049868"/>
                    </a:ext>
                  </a:extLst>
                </a:gridCol>
                <a:gridCol w="2590800">
                  <a:extLst>
                    <a:ext uri="{9D8B030D-6E8A-4147-A177-3AD203B41FA5}">
                      <a16:colId xmlns:a16="http://schemas.microsoft.com/office/drawing/2014/main" val="3882749177"/>
                    </a:ext>
                  </a:extLst>
                </a:gridCol>
                <a:gridCol w="2590800">
                  <a:extLst>
                    <a:ext uri="{9D8B030D-6E8A-4147-A177-3AD203B41FA5}">
                      <a16:colId xmlns:a16="http://schemas.microsoft.com/office/drawing/2014/main" val="87611623"/>
                    </a:ext>
                  </a:extLst>
                </a:gridCol>
              </a:tblGrid>
              <a:tr h="720000">
                <a:tc>
                  <a:txBody>
                    <a:bodyPr/>
                    <a:lstStyle/>
                    <a:p>
                      <a:endParaRPr lang="en-US" dirty="0"/>
                    </a:p>
                  </a:txBody>
                  <a:tcPr anchor="ctr"/>
                </a:tc>
                <a:tc>
                  <a:txBody>
                    <a:bodyPr/>
                    <a:lstStyle/>
                    <a:p>
                      <a:pPr algn="ctr"/>
                      <a:r>
                        <a:rPr lang="en-US" dirty="0"/>
                        <a:t>NILS1 (2005)</a:t>
                      </a:r>
                      <a:endParaRPr lang="en-US" dirty="0">
                        <a:solidFill>
                          <a:schemeClr val="tx1"/>
                        </a:solidFill>
                      </a:endParaRPr>
                    </a:p>
                  </a:txBody>
                  <a:tcPr anchor="ctr"/>
                </a:tc>
                <a:tc>
                  <a:txBody>
                    <a:bodyPr/>
                    <a:lstStyle/>
                    <a:p>
                      <a:pPr algn="ctr"/>
                      <a:r>
                        <a:rPr lang="en-US" dirty="0"/>
                        <a:t>NILS2 (2014)</a:t>
                      </a:r>
                      <a:endParaRPr lang="en-US" dirty="0">
                        <a:solidFill>
                          <a:schemeClr val="tx1"/>
                        </a:solidFill>
                      </a:endParaRPr>
                    </a:p>
                  </a:txBody>
                  <a:tcPr anchor="ctr"/>
                </a:tc>
                <a:extLst>
                  <a:ext uri="{0D108BD9-81ED-4DB2-BD59-A6C34878D82A}">
                    <a16:rowId xmlns:a16="http://schemas.microsoft.com/office/drawing/2014/main" val="1591845963"/>
                  </a:ext>
                </a:extLst>
              </a:tr>
              <a:tr h="720000">
                <a:tc>
                  <a:txBody>
                    <a:bodyPr/>
                    <a:lstStyle/>
                    <a:p>
                      <a:r>
                        <a:rPr lang="en-US" dirty="0"/>
                        <a:t>Strong languages</a:t>
                      </a:r>
                    </a:p>
                  </a:txBody>
                  <a:tcPr anchor="ctr"/>
                </a:tc>
                <a:tc>
                  <a:txBody>
                    <a:bodyPr/>
                    <a:lstStyle/>
                    <a:p>
                      <a:pPr algn="ctr"/>
                      <a:r>
                        <a:rPr lang="en-US" dirty="0"/>
                        <a:t>18</a:t>
                      </a:r>
                    </a:p>
                  </a:txBody>
                  <a:tcPr anchor="ctr"/>
                </a:tc>
                <a:tc>
                  <a:txBody>
                    <a:bodyPr/>
                    <a:lstStyle/>
                    <a:p>
                      <a:pPr algn="ctr"/>
                      <a:r>
                        <a:rPr lang="en-US" dirty="0"/>
                        <a:t>13</a:t>
                      </a:r>
                    </a:p>
                  </a:txBody>
                  <a:tcPr anchor="ctr"/>
                </a:tc>
                <a:extLst>
                  <a:ext uri="{0D108BD9-81ED-4DB2-BD59-A6C34878D82A}">
                    <a16:rowId xmlns:a16="http://schemas.microsoft.com/office/drawing/2014/main" val="2297062136"/>
                  </a:ext>
                </a:extLst>
              </a:tr>
              <a:tr h="720000">
                <a:tc>
                  <a:txBody>
                    <a:bodyPr/>
                    <a:lstStyle/>
                    <a:p>
                      <a:r>
                        <a:rPr lang="en-US" dirty="0"/>
                        <a:t>Highly endangered</a:t>
                      </a:r>
                    </a:p>
                  </a:txBody>
                  <a:tcPr anchor="ctr"/>
                </a:tc>
                <a:tc>
                  <a:txBody>
                    <a:bodyPr/>
                    <a:lstStyle/>
                    <a:p>
                      <a:pPr algn="ctr"/>
                      <a:r>
                        <a:rPr lang="en-US" dirty="0"/>
                        <a:t>17</a:t>
                      </a:r>
                    </a:p>
                  </a:txBody>
                  <a:tcPr anchor="ctr"/>
                </a:tc>
                <a:tc>
                  <a:txBody>
                    <a:bodyPr/>
                    <a:lstStyle/>
                    <a:p>
                      <a:pPr algn="ctr"/>
                      <a:r>
                        <a:rPr lang="en-US" dirty="0"/>
                        <a:t>7</a:t>
                      </a:r>
                    </a:p>
                  </a:txBody>
                  <a:tcPr anchor="ctr"/>
                </a:tc>
                <a:extLst>
                  <a:ext uri="{0D108BD9-81ED-4DB2-BD59-A6C34878D82A}">
                    <a16:rowId xmlns:a16="http://schemas.microsoft.com/office/drawing/2014/main" val="1308106734"/>
                  </a:ext>
                </a:extLst>
              </a:tr>
              <a:tr h="720000">
                <a:tc>
                  <a:txBody>
                    <a:bodyPr/>
                    <a:lstStyle/>
                    <a:p>
                      <a:r>
                        <a:rPr lang="en-US" dirty="0"/>
                        <a:t>Critically endangered</a:t>
                      </a:r>
                    </a:p>
                  </a:txBody>
                  <a:tcPr anchor="ctr"/>
                </a:tc>
                <a:tc>
                  <a:txBody>
                    <a:bodyPr/>
                    <a:lstStyle/>
                    <a:p>
                      <a:pPr algn="ctr"/>
                      <a:r>
                        <a:rPr lang="en-US" dirty="0"/>
                        <a:t>110</a:t>
                      </a:r>
                    </a:p>
                  </a:txBody>
                  <a:tcPr anchor="ctr"/>
                </a:tc>
                <a:tc>
                  <a:txBody>
                    <a:bodyPr/>
                    <a:lstStyle/>
                    <a:p>
                      <a:pPr algn="ctr"/>
                      <a:r>
                        <a:rPr lang="en-US" dirty="0"/>
                        <a:t>100</a:t>
                      </a:r>
                    </a:p>
                  </a:txBody>
                  <a:tcPr anchor="ctr"/>
                </a:tc>
                <a:extLst>
                  <a:ext uri="{0D108BD9-81ED-4DB2-BD59-A6C34878D82A}">
                    <a16:rowId xmlns:a16="http://schemas.microsoft.com/office/drawing/2014/main" val="2868005033"/>
                  </a:ext>
                </a:extLst>
              </a:tr>
              <a:tr h="720000">
                <a:tc>
                  <a:txBody>
                    <a:bodyPr/>
                    <a:lstStyle/>
                    <a:p>
                      <a:r>
                        <a:rPr lang="en-US" b="0" dirty="0"/>
                        <a:t>No speakers</a:t>
                      </a:r>
                    </a:p>
                  </a:txBody>
                  <a:tcPr anchor="ctr"/>
                </a:tc>
                <a:tc>
                  <a:txBody>
                    <a:bodyPr/>
                    <a:lstStyle/>
                    <a:p>
                      <a:pPr algn="ctr"/>
                      <a:r>
                        <a:rPr lang="en-US" b="0" dirty="0"/>
                        <a:t>105</a:t>
                      </a:r>
                    </a:p>
                  </a:txBody>
                  <a:tcPr anchor="ctr"/>
                </a:tc>
                <a:tc>
                  <a:txBody>
                    <a:bodyPr/>
                    <a:lstStyle/>
                    <a:p>
                      <a:pPr algn="ctr"/>
                      <a:r>
                        <a:rPr lang="en-US" b="0" dirty="0"/>
                        <a:t>100</a:t>
                      </a:r>
                    </a:p>
                  </a:txBody>
                  <a:tcPr anchor="ctr"/>
                </a:tc>
                <a:extLst>
                  <a:ext uri="{0D108BD9-81ED-4DB2-BD59-A6C34878D82A}">
                    <a16:rowId xmlns:a16="http://schemas.microsoft.com/office/drawing/2014/main" val="3208876022"/>
                  </a:ext>
                </a:extLst>
              </a:tr>
              <a:tr h="720000">
                <a:tc>
                  <a:txBody>
                    <a:bodyPr/>
                    <a:lstStyle/>
                    <a:p>
                      <a:r>
                        <a:rPr lang="en-US" b="1" dirty="0"/>
                        <a:t>Total with speakers</a:t>
                      </a:r>
                    </a:p>
                  </a:txBody>
                  <a:tcPr anchor="ctr"/>
                </a:tc>
                <a:tc>
                  <a:txBody>
                    <a:bodyPr/>
                    <a:lstStyle/>
                    <a:p>
                      <a:pPr algn="ctr"/>
                      <a:r>
                        <a:rPr lang="en-US" b="1" dirty="0"/>
                        <a:t>145</a:t>
                      </a:r>
                    </a:p>
                  </a:txBody>
                  <a:tcPr anchor="ctr"/>
                </a:tc>
                <a:tc>
                  <a:txBody>
                    <a:bodyPr/>
                    <a:lstStyle/>
                    <a:p>
                      <a:pPr algn="ctr"/>
                      <a:r>
                        <a:rPr lang="en-US" b="1" dirty="0"/>
                        <a:t>150</a:t>
                      </a:r>
                    </a:p>
                  </a:txBody>
                  <a:tcPr anchor="ctr"/>
                </a:tc>
                <a:extLst>
                  <a:ext uri="{0D108BD9-81ED-4DB2-BD59-A6C34878D82A}">
                    <a16:rowId xmlns:a16="http://schemas.microsoft.com/office/drawing/2014/main" val="4070506429"/>
                  </a:ext>
                </a:extLst>
              </a:tr>
              <a:tr h="720000">
                <a:tc>
                  <a:txBody>
                    <a:bodyPr/>
                    <a:lstStyle/>
                    <a:p>
                      <a:r>
                        <a:rPr lang="en-US" dirty="0"/>
                        <a:t>Reviving languages</a:t>
                      </a:r>
                    </a:p>
                  </a:txBody>
                  <a:tcPr anchor="ctr"/>
                </a:tc>
                <a:tc>
                  <a:txBody>
                    <a:bodyPr/>
                    <a:lstStyle/>
                    <a:p>
                      <a:pPr algn="ctr"/>
                      <a:endParaRPr lang="en-US" dirty="0"/>
                    </a:p>
                  </a:txBody>
                  <a:tcPr anchor="ctr"/>
                </a:tc>
                <a:tc>
                  <a:txBody>
                    <a:bodyPr/>
                    <a:lstStyle/>
                    <a:p>
                      <a:pPr algn="ctr"/>
                      <a:r>
                        <a:rPr lang="en-US" dirty="0"/>
                        <a:t>30</a:t>
                      </a:r>
                    </a:p>
                  </a:txBody>
                  <a:tcPr anchor="ctr"/>
                </a:tc>
                <a:extLst>
                  <a:ext uri="{0D108BD9-81ED-4DB2-BD59-A6C34878D82A}">
                    <a16:rowId xmlns:a16="http://schemas.microsoft.com/office/drawing/2014/main" val="1615147813"/>
                  </a:ext>
                </a:extLst>
              </a:tr>
            </a:tbl>
          </a:graphicData>
        </a:graphic>
      </p:graphicFrame>
      <p:sp>
        <p:nvSpPr>
          <p:cNvPr id="6" name="Rectangle 2">
            <a:extLst>
              <a:ext uri="{FF2B5EF4-FFF2-40B4-BE49-F238E27FC236}">
                <a16:creationId xmlns:a16="http://schemas.microsoft.com/office/drawing/2014/main" id="{69E8BA24-92C8-744E-9535-D6064842C9B7}"/>
              </a:ext>
            </a:extLst>
          </p:cNvPr>
          <p:cNvSpPr txBox="1">
            <a:spLocks noChangeArrowheads="1"/>
          </p:cNvSpPr>
          <p:nvPr/>
        </p:nvSpPr>
        <p:spPr>
          <a:xfrm>
            <a:off x="0" y="-27384"/>
            <a:ext cx="9036496" cy="10071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00"/>
                </a:solidFill>
                <a:latin typeface="Times New Roman" charset="0"/>
              </a:rPr>
              <a:t>The state of</a:t>
            </a:r>
            <a:r>
              <a:rPr lang="en-US" sz="3200" dirty="0">
                <a:solidFill>
                  <a:srgbClr val="000000"/>
                </a:solidFill>
                <a:latin typeface="Times New Roman" charset="0"/>
              </a:rPr>
              <a:t> </a:t>
            </a:r>
            <a:r>
              <a:rPr lang="en-US" sz="3200" b="1" dirty="0">
                <a:solidFill>
                  <a:srgbClr val="000000"/>
                </a:solidFill>
                <a:latin typeface="Times New Roman" charset="0"/>
              </a:rPr>
              <a:t>Indigenous languages in Australia:</a:t>
            </a:r>
          </a:p>
          <a:p>
            <a:r>
              <a:rPr lang="en-US" sz="3200" b="1" dirty="0">
                <a:solidFill>
                  <a:srgbClr val="000000"/>
                </a:solidFill>
                <a:latin typeface="Times New Roman" charset="0"/>
              </a:rPr>
              <a:t>The National Indigenous Language Surveys</a:t>
            </a:r>
          </a:p>
        </p:txBody>
      </p:sp>
    </p:spTree>
    <p:extLst>
      <p:ext uri="{BB962C8B-B14F-4D97-AF65-F5344CB8AC3E}">
        <p14:creationId xmlns:p14="http://schemas.microsoft.com/office/powerpoint/2010/main" val="117463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228600"/>
            <a:ext cx="9144000" cy="685800"/>
          </a:xfrm>
        </p:spPr>
        <p:txBody>
          <a:bodyPr>
            <a:normAutofit/>
          </a:bodyPr>
          <a:lstStyle/>
          <a:p>
            <a:pPr eaLnBrk="1" hangingPunct="1"/>
            <a:r>
              <a:rPr lang="en-US" sz="3200" b="1" dirty="0">
                <a:latin typeface="Times New Roman" charset="0"/>
              </a:rPr>
              <a:t>Indigenous languages support infrastructure</a:t>
            </a:r>
            <a:endParaRPr lang="en-US" dirty="0"/>
          </a:p>
        </p:txBody>
      </p:sp>
      <p:sp>
        <p:nvSpPr>
          <p:cNvPr id="48131" name="Rectangle 3"/>
          <p:cNvSpPr>
            <a:spLocks noGrp="1" noChangeArrowheads="1"/>
          </p:cNvSpPr>
          <p:nvPr>
            <p:ph type="subTitle" idx="1"/>
          </p:nvPr>
        </p:nvSpPr>
        <p:spPr>
          <a:xfrm>
            <a:off x="457200" y="1066800"/>
            <a:ext cx="8316000" cy="5562600"/>
          </a:xfrm>
        </p:spPr>
        <p:txBody>
          <a:bodyPr/>
          <a:lstStyle/>
          <a:p>
            <a:pPr eaLnBrk="1" hangingPunct="1"/>
            <a:r>
              <a:rPr lang="en-US" sz="2400" b="1" dirty="0">
                <a:solidFill>
                  <a:srgbClr val="000000"/>
                </a:solidFill>
                <a:latin typeface="Times New Roman" charset="0"/>
              </a:rPr>
              <a:t>Commonwealth Government</a:t>
            </a:r>
          </a:p>
          <a:p>
            <a:pPr algn="l" eaLnBrk="1" hangingPunct="1"/>
            <a:r>
              <a:rPr lang="en-US" sz="2000" dirty="0">
                <a:solidFill>
                  <a:srgbClr val="000000"/>
                </a:solidFill>
                <a:latin typeface="Times New Roman" charset="0"/>
              </a:rPr>
              <a:t>	</a:t>
            </a:r>
          </a:p>
          <a:p>
            <a:pPr algn="l" eaLnBrk="1" hangingPunct="1"/>
            <a:r>
              <a:rPr lang="en-US" sz="2000" dirty="0">
                <a:solidFill>
                  <a:srgbClr val="000000"/>
                </a:solidFill>
                <a:latin typeface="Times New Roman" charset="0"/>
              </a:rPr>
              <a:t>Indigenous Languages funding program (ILA):</a:t>
            </a:r>
          </a:p>
          <a:p>
            <a:pPr algn="l" eaLnBrk="1" hangingPunct="1"/>
            <a:r>
              <a:rPr lang="en-US" sz="2000" dirty="0">
                <a:solidFill>
                  <a:srgbClr val="000000"/>
                </a:solidFill>
                <a:latin typeface="Times New Roman" charset="0"/>
              </a:rPr>
              <a:t>	• Language </a:t>
            </a:r>
            <a:r>
              <a:rPr lang="en-US" sz="2000" dirty="0" err="1">
                <a:solidFill>
                  <a:srgbClr val="000000"/>
                </a:solidFill>
                <a:latin typeface="Times New Roman" charset="0"/>
              </a:rPr>
              <a:t>Centres</a:t>
            </a:r>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-regionally based Indigenous </a:t>
            </a:r>
            <a:r>
              <a:rPr lang="en-US" sz="2000" dirty="0" err="1">
                <a:solidFill>
                  <a:srgbClr val="000000"/>
                </a:solidFill>
                <a:latin typeface="Times New Roman" charset="0"/>
              </a:rPr>
              <a:t>organisations</a:t>
            </a:r>
            <a:endParaRPr lang="en-US" sz="2000" dirty="0">
              <a:solidFill>
                <a:srgbClr val="000000"/>
              </a:solidFill>
              <a:latin typeface="Times New Roman" charset="0"/>
            </a:endParaRPr>
          </a:p>
          <a:p>
            <a:pPr algn="l" eaLnBrk="1" hangingPunct="1"/>
            <a:r>
              <a:rPr lang="en-US" sz="2000" dirty="0">
                <a:solidFill>
                  <a:srgbClr val="000000"/>
                </a:solidFill>
                <a:latin typeface="Times New Roman" charset="0"/>
              </a:rPr>
              <a:t>		-work to support language revitalization and maintenance</a:t>
            </a:r>
          </a:p>
          <a:p>
            <a:pPr algn="l" eaLnBrk="1" hangingPunct="1"/>
            <a:r>
              <a:rPr lang="en-US" sz="2000" dirty="0">
                <a:solidFill>
                  <a:srgbClr val="000000"/>
                </a:solidFill>
                <a:latin typeface="Times New Roman" charset="0"/>
              </a:rPr>
              <a:t>		-resource development</a:t>
            </a:r>
          </a:p>
          <a:p>
            <a:pPr algn="l" eaLnBrk="1" hangingPunct="1"/>
            <a:r>
              <a:rPr lang="en-US" sz="2000" dirty="0">
                <a:solidFill>
                  <a:srgbClr val="000000"/>
                </a:solidFill>
                <a:latin typeface="Times New Roman" charset="0"/>
              </a:rPr>
              <a:t>		-operate Language Nests</a:t>
            </a:r>
          </a:p>
          <a:p>
            <a:pPr algn="l" eaLnBrk="1" hangingPunct="1"/>
            <a:r>
              <a:rPr lang="en-US" sz="2000" dirty="0">
                <a:solidFill>
                  <a:srgbClr val="000000"/>
                </a:solidFill>
                <a:latin typeface="Times New Roman" charset="0"/>
              </a:rPr>
              <a:t>		-support Master-Apprentice language learning activities</a:t>
            </a:r>
          </a:p>
          <a:p>
            <a:pPr algn="l" eaLnBrk="1" hangingPunct="1"/>
            <a:r>
              <a:rPr lang="en-US" sz="2000" dirty="0">
                <a:solidFill>
                  <a:srgbClr val="000000"/>
                </a:solidFill>
                <a:latin typeface="Times New Roman" charset="0"/>
              </a:rPr>
              <a:t>		-train Language Workers</a:t>
            </a:r>
          </a:p>
          <a:p>
            <a:pPr algn="l" eaLnBrk="1" hangingPunct="1"/>
            <a:r>
              <a:rPr lang="en-US" sz="2000" dirty="0">
                <a:solidFill>
                  <a:srgbClr val="000000"/>
                </a:solidFill>
                <a:latin typeface="Times New Roman" charset="0"/>
              </a:rPr>
              <a:t>		-community language workshops/classes</a:t>
            </a:r>
          </a:p>
          <a:p>
            <a:pPr algn="l" eaLnBrk="1" hangingPunct="1"/>
            <a:r>
              <a:rPr lang="en-US" sz="2000" dirty="0">
                <a:solidFill>
                  <a:srgbClr val="000000"/>
                </a:solidFill>
                <a:latin typeface="Times New Roman" charset="0"/>
              </a:rPr>
              <a:t>		-continue documentation </a:t>
            </a:r>
          </a:p>
          <a:p>
            <a:pPr algn="l" eaLnBrk="1" hangingPunct="1"/>
            <a:endParaRPr lang="en-US" sz="1800" dirty="0">
              <a:solidFill>
                <a:srgbClr val="000000"/>
              </a:solidFill>
            </a:endParaRPr>
          </a:p>
        </p:txBody>
      </p:sp>
    </p:spTree>
    <p:extLst>
      <p:ext uri="{BB962C8B-B14F-4D97-AF65-F5344CB8AC3E}">
        <p14:creationId xmlns:p14="http://schemas.microsoft.com/office/powerpoint/2010/main" val="18290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xEl>
                                              <p:pRg st="3" end="3"/>
                                            </p:txEl>
                                          </p:spTgt>
                                        </p:tgtEl>
                                        <p:attrNameLst>
                                          <p:attrName>style.visibility</p:attrName>
                                        </p:attrNameLst>
                                      </p:cBhvr>
                                      <p:to>
                                        <p:strVal val="visible"/>
                                      </p:to>
                                    </p:set>
                                    <p:animEffect transition="in" filter="dissolve">
                                      <p:cBhvr>
                                        <p:cTn id="7" dur="500"/>
                                        <p:tgtEl>
                                          <p:spTgt spid="4813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131">
                                            <p:txEl>
                                              <p:pRg st="4" end="4"/>
                                            </p:txEl>
                                          </p:spTgt>
                                        </p:tgtEl>
                                        <p:attrNameLst>
                                          <p:attrName>style.visibility</p:attrName>
                                        </p:attrNameLst>
                                      </p:cBhvr>
                                      <p:to>
                                        <p:strVal val="visible"/>
                                      </p:to>
                                    </p:set>
                                    <p:animEffect transition="in" filter="dissolve">
                                      <p:cBhvr>
                                        <p:cTn id="12" dur="500"/>
                                        <p:tgtEl>
                                          <p:spTgt spid="4813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1">
                                            <p:txEl>
                                              <p:pRg st="5" end="5"/>
                                            </p:txEl>
                                          </p:spTgt>
                                        </p:tgtEl>
                                        <p:attrNameLst>
                                          <p:attrName>style.visibility</p:attrName>
                                        </p:attrNameLst>
                                      </p:cBhvr>
                                      <p:to>
                                        <p:strVal val="visible"/>
                                      </p:to>
                                    </p:set>
                                    <p:animEffect transition="in" filter="dissolve">
                                      <p:cBhvr>
                                        <p:cTn id="17" dur="500"/>
                                        <p:tgtEl>
                                          <p:spTgt spid="4813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8131">
                                            <p:txEl>
                                              <p:pRg st="6" end="6"/>
                                            </p:txEl>
                                          </p:spTgt>
                                        </p:tgtEl>
                                        <p:attrNameLst>
                                          <p:attrName>style.visibility</p:attrName>
                                        </p:attrNameLst>
                                      </p:cBhvr>
                                      <p:to>
                                        <p:strVal val="visible"/>
                                      </p:to>
                                    </p:set>
                                    <p:animEffect transition="in" filter="dissolve">
                                      <p:cBhvr>
                                        <p:cTn id="22" dur="500"/>
                                        <p:tgtEl>
                                          <p:spTgt spid="4813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8131">
                                            <p:txEl>
                                              <p:pRg st="7" end="7"/>
                                            </p:txEl>
                                          </p:spTgt>
                                        </p:tgtEl>
                                        <p:attrNameLst>
                                          <p:attrName>style.visibility</p:attrName>
                                        </p:attrNameLst>
                                      </p:cBhvr>
                                      <p:to>
                                        <p:strVal val="visible"/>
                                      </p:to>
                                    </p:set>
                                    <p:animEffect transition="in" filter="dissolve">
                                      <p:cBhvr>
                                        <p:cTn id="27" dur="500"/>
                                        <p:tgtEl>
                                          <p:spTgt spid="4813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8131">
                                            <p:txEl>
                                              <p:pRg st="8" end="8"/>
                                            </p:txEl>
                                          </p:spTgt>
                                        </p:tgtEl>
                                        <p:attrNameLst>
                                          <p:attrName>style.visibility</p:attrName>
                                        </p:attrNameLst>
                                      </p:cBhvr>
                                      <p:to>
                                        <p:strVal val="visible"/>
                                      </p:to>
                                    </p:set>
                                    <p:animEffect transition="in" filter="dissolve">
                                      <p:cBhvr>
                                        <p:cTn id="32" dur="500"/>
                                        <p:tgtEl>
                                          <p:spTgt spid="4813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8131">
                                            <p:txEl>
                                              <p:pRg st="9" end="9"/>
                                            </p:txEl>
                                          </p:spTgt>
                                        </p:tgtEl>
                                        <p:attrNameLst>
                                          <p:attrName>style.visibility</p:attrName>
                                        </p:attrNameLst>
                                      </p:cBhvr>
                                      <p:to>
                                        <p:strVal val="visible"/>
                                      </p:to>
                                    </p:set>
                                    <p:animEffect transition="in" filter="dissolve">
                                      <p:cBhvr>
                                        <p:cTn id="37" dur="500"/>
                                        <p:tgtEl>
                                          <p:spTgt spid="4813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8131">
                                            <p:txEl>
                                              <p:pRg st="10" end="10"/>
                                            </p:txEl>
                                          </p:spTgt>
                                        </p:tgtEl>
                                        <p:attrNameLst>
                                          <p:attrName>style.visibility</p:attrName>
                                        </p:attrNameLst>
                                      </p:cBhvr>
                                      <p:to>
                                        <p:strVal val="visible"/>
                                      </p:to>
                                    </p:set>
                                    <p:animEffect transition="in" filter="dissolve">
                                      <p:cBhvr>
                                        <p:cTn id="42" dur="500"/>
                                        <p:tgtEl>
                                          <p:spTgt spid="48131">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8131">
                                            <p:txEl>
                                              <p:pRg st="11" end="11"/>
                                            </p:txEl>
                                          </p:spTgt>
                                        </p:tgtEl>
                                        <p:attrNameLst>
                                          <p:attrName>style.visibility</p:attrName>
                                        </p:attrNameLst>
                                      </p:cBhvr>
                                      <p:to>
                                        <p:strVal val="visible"/>
                                      </p:to>
                                    </p:set>
                                    <p:animEffect transition="in" filter="dissolve">
                                      <p:cBhvr>
                                        <p:cTn id="47" dur="500"/>
                                        <p:tgtEl>
                                          <p:spTgt spid="481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9238</TotalTime>
  <Words>2252</Words>
  <Application>Microsoft Macintosh PowerPoint</Application>
  <PresentationFormat>On-screen Show (4:3)</PresentationFormat>
  <Paragraphs>216</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DINOT</vt:lpstr>
      <vt:lpstr>Times New Roman</vt:lpstr>
      <vt:lpstr>Office Theme</vt:lpstr>
      <vt:lpstr>PowerPoint Presentation</vt:lpstr>
      <vt:lpstr>Regional focus on threatened languages and language policy: Australia </vt:lpstr>
      <vt:lpstr>What is the Asia Pacific region?</vt:lpstr>
      <vt:lpstr>Asia-Pacific: linguistic diversity</vt:lpstr>
      <vt:lpstr>PowerPoint Presentation</vt:lpstr>
      <vt:lpstr>AIATSIS map of Aboriginal Australia</vt:lpstr>
      <vt:lpstr>PowerPoint Presentation</vt:lpstr>
      <vt:lpstr>PowerPoint Presentation</vt:lpstr>
      <vt:lpstr>Indigenous languages support infrastructure</vt:lpstr>
      <vt:lpstr>PowerPoint Presentation</vt:lpstr>
      <vt:lpstr>Indigenous languages support infrastructure</vt:lpstr>
      <vt:lpstr>Indigenous languages support infrastructure</vt:lpstr>
      <vt:lpstr>Indigenous languages support infrastructure</vt:lpstr>
      <vt:lpstr>Indigenous languages support infrastructure</vt:lpstr>
      <vt:lpstr>PowerPoint Presentation</vt:lpstr>
      <vt:lpstr>Indigenous languages support infrastructure</vt:lpstr>
      <vt:lpstr>Indigenous languages support infrastructure</vt:lpstr>
      <vt:lpstr>PowerPoint Presentation</vt:lpstr>
      <vt:lpstr>Indigenous languages support infrastructure</vt:lpstr>
      <vt:lpstr>Indigenous languages support infrastructure</vt:lpstr>
      <vt:lpstr>PowerPoint Presentation</vt:lpstr>
      <vt:lpstr>Support for Indigenous languages</vt:lpstr>
      <vt:lpstr>Supporting Indigenous languages</vt:lpstr>
    </vt:vector>
  </TitlesOfParts>
  <Company>University of Sydney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Attitudes and language politics in intercultural bilingual education:  Australian Indigenous wellbeing </dc:title>
  <dc:creator>Michael Wash</dc:creator>
  <cp:lastModifiedBy>Doug Marmion</cp:lastModifiedBy>
  <cp:revision>517</cp:revision>
  <cp:lastPrinted>2015-05-26T03:50:54Z</cp:lastPrinted>
  <dcterms:created xsi:type="dcterms:W3CDTF">2015-05-22T21:55:57Z</dcterms:created>
  <dcterms:modified xsi:type="dcterms:W3CDTF">2020-02-25T15:35:41Z</dcterms:modified>
</cp:coreProperties>
</file>