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0" r:id="rId1"/>
    <p:sldMasterId id="2147484294" r:id="rId2"/>
    <p:sldMasterId id="2147484306" r:id="rId3"/>
  </p:sldMasterIdLst>
  <p:notesMasterIdLst>
    <p:notesMasterId r:id="rId41"/>
  </p:notesMasterIdLst>
  <p:sldIdLst>
    <p:sldId id="497" r:id="rId4"/>
    <p:sldId id="498" r:id="rId5"/>
    <p:sldId id="499" r:id="rId6"/>
    <p:sldId id="516" r:id="rId7"/>
    <p:sldId id="479" r:id="rId8"/>
    <p:sldId id="503" r:id="rId9"/>
    <p:sldId id="519" r:id="rId10"/>
    <p:sldId id="500" r:id="rId11"/>
    <p:sldId id="520" r:id="rId12"/>
    <p:sldId id="521" r:id="rId13"/>
    <p:sldId id="522" r:id="rId14"/>
    <p:sldId id="501" r:id="rId15"/>
    <p:sldId id="505" r:id="rId16"/>
    <p:sldId id="515" r:id="rId17"/>
    <p:sldId id="506" r:id="rId18"/>
    <p:sldId id="474" r:id="rId19"/>
    <p:sldId id="513" r:id="rId20"/>
    <p:sldId id="480" r:id="rId21"/>
    <p:sldId id="431" r:id="rId22"/>
    <p:sldId id="417" r:id="rId23"/>
    <p:sldId id="424" r:id="rId24"/>
    <p:sldId id="507" r:id="rId25"/>
    <p:sldId id="508" r:id="rId26"/>
    <p:sldId id="470" r:id="rId27"/>
    <p:sldId id="450" r:id="rId28"/>
    <p:sldId id="448" r:id="rId29"/>
    <p:sldId id="454" r:id="rId30"/>
    <p:sldId id="455" r:id="rId31"/>
    <p:sldId id="496" r:id="rId32"/>
    <p:sldId id="524" r:id="rId33"/>
    <p:sldId id="512" r:id="rId34"/>
    <p:sldId id="478" r:id="rId35"/>
    <p:sldId id="438" r:id="rId36"/>
    <p:sldId id="271" r:id="rId37"/>
    <p:sldId id="517" r:id="rId38"/>
    <p:sldId id="523" r:id="rId39"/>
    <p:sldId id="469"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99"/>
    <a:srgbClr val="800000"/>
    <a:srgbClr val="195506"/>
    <a:srgbClr val="FFF64B"/>
    <a:srgbClr val="FF9966"/>
    <a:srgbClr val="D90DC1"/>
    <a:srgbClr val="FFFF00"/>
    <a:srgbClr val="CC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5455" autoAdjust="0"/>
  </p:normalViewPr>
  <p:slideViewPr>
    <p:cSldViewPr>
      <p:cViewPr varScale="1">
        <p:scale>
          <a:sx n="54" d="100"/>
          <a:sy n="54" d="100"/>
        </p:scale>
        <p:origin x="1608" y="60"/>
      </p:cViewPr>
      <p:guideLst>
        <p:guide orient="horz" pos="2160"/>
        <p:guide pos="2880"/>
      </p:guideLst>
    </p:cSldViewPr>
  </p:slideViewPr>
  <p:outlineViewPr>
    <p:cViewPr>
      <p:scale>
        <a:sx n="33" d="100"/>
        <a:sy n="33" d="100"/>
      </p:scale>
      <p:origin x="0" y="17670"/>
    </p:cViewPr>
  </p:outlineViewPr>
  <p:notesTextViewPr>
    <p:cViewPr>
      <p:scale>
        <a:sx n="100" d="100"/>
        <a:sy n="100" d="100"/>
      </p:scale>
      <p:origin x="0" y="0"/>
    </p:cViewPr>
  </p:notesTextViewPr>
  <p:sorterViewPr>
    <p:cViewPr varScale="1">
      <p:scale>
        <a:sx n="1" d="1"/>
        <a:sy n="1" d="1"/>
      </p:scale>
      <p:origin x="0" y="-5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C94B3-8578-4554-A864-15E61AA0929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PE"/>
        </a:p>
      </dgm:t>
    </dgm:pt>
    <dgm:pt modelId="{1C2F4877-1DC9-49B7-BF59-ACCF81764EB2}">
      <dgm:prSet phldrT="[Texto]" custT="1"/>
      <dgm:spPr>
        <a:solidFill>
          <a:srgbClr val="C00000"/>
        </a:solidFill>
      </dgm:spPr>
      <dgm:t>
        <a:bodyPr/>
        <a:lstStyle/>
        <a:p>
          <a:r>
            <a:rPr lang="es-PE" sz="2300" dirty="0"/>
            <a:t>CAPITAL  HUMANO (</a:t>
          </a:r>
          <a:r>
            <a:rPr lang="es-PE" sz="2300" dirty="0" err="1"/>
            <a:t>Bilingualismo</a:t>
          </a:r>
          <a:r>
            <a:rPr lang="es-PE" sz="2300" dirty="0"/>
            <a:t>, </a:t>
          </a:r>
          <a:r>
            <a:rPr lang="es-PE" sz="2300" dirty="0" err="1"/>
            <a:t>Multilingualismo</a:t>
          </a:r>
          <a:r>
            <a:rPr lang="es-PE" sz="2300" dirty="0"/>
            <a:t>)</a:t>
          </a:r>
        </a:p>
      </dgm:t>
    </dgm:pt>
    <dgm:pt modelId="{749A86A7-461E-4547-A349-4FB50447B9FB}" type="parTrans" cxnId="{831AC9A8-F0E8-44A2-A089-02792136AC38}">
      <dgm:prSet/>
      <dgm:spPr/>
      <dgm:t>
        <a:bodyPr/>
        <a:lstStyle/>
        <a:p>
          <a:endParaRPr lang="es-PE"/>
        </a:p>
      </dgm:t>
    </dgm:pt>
    <dgm:pt modelId="{163AAFE0-B018-4A5F-BAD3-52146E5BC28E}" type="sibTrans" cxnId="{831AC9A8-F0E8-44A2-A089-02792136AC38}">
      <dgm:prSet/>
      <dgm:spPr/>
      <dgm:t>
        <a:bodyPr/>
        <a:lstStyle/>
        <a:p>
          <a:endParaRPr lang="es-PE"/>
        </a:p>
      </dgm:t>
    </dgm:pt>
    <dgm:pt modelId="{9C30FD0B-28EB-4201-BEFA-1A0D2E868C6D}">
      <dgm:prSet phldrT="[Texto]" custT="1"/>
      <dgm:spPr>
        <a:solidFill>
          <a:srgbClr val="195506"/>
        </a:solidFill>
      </dgm:spPr>
      <dgm:t>
        <a:bodyPr/>
        <a:lstStyle/>
        <a:p>
          <a:r>
            <a:rPr lang="es-PE" sz="2300" dirty="0"/>
            <a:t>TERRITORIO               (Cuidando la Bio Diversidad)</a:t>
          </a:r>
        </a:p>
      </dgm:t>
    </dgm:pt>
    <dgm:pt modelId="{A2C9FD2F-82A1-4628-91F1-EBEFE65F9CD8}" type="parTrans" cxnId="{7086B137-1FCD-42E9-A039-7C17837E858D}">
      <dgm:prSet/>
      <dgm:spPr/>
      <dgm:t>
        <a:bodyPr/>
        <a:lstStyle/>
        <a:p>
          <a:endParaRPr lang="es-PE"/>
        </a:p>
      </dgm:t>
    </dgm:pt>
    <dgm:pt modelId="{D74C3553-427A-4E9A-BF39-A2D5DDB8BF02}" type="sibTrans" cxnId="{7086B137-1FCD-42E9-A039-7C17837E858D}">
      <dgm:prSet/>
      <dgm:spPr/>
      <dgm:t>
        <a:bodyPr/>
        <a:lstStyle/>
        <a:p>
          <a:endParaRPr lang="es-PE"/>
        </a:p>
      </dgm:t>
    </dgm:pt>
    <dgm:pt modelId="{58F631E7-D7B3-4D5C-B564-AAD118DC4485}">
      <dgm:prSet phldrT="[Texto]" custT="1"/>
      <dgm:spPr>
        <a:solidFill>
          <a:schemeClr val="accent2">
            <a:lumMod val="75000"/>
          </a:schemeClr>
        </a:solidFill>
      </dgm:spPr>
      <dgm:t>
        <a:bodyPr/>
        <a:lstStyle/>
        <a:p>
          <a:r>
            <a:rPr lang="es-PE" sz="2100" dirty="0"/>
            <a:t>EPISTEMOLOGIAS – COGNICION-SABERES Y PODERES LOCALES</a:t>
          </a:r>
        </a:p>
      </dgm:t>
    </dgm:pt>
    <dgm:pt modelId="{F22DF96B-696D-439C-B955-2B0E5955AFE2}" type="parTrans" cxnId="{AC11219E-57B9-4791-AA74-0AF90C9A42D9}">
      <dgm:prSet/>
      <dgm:spPr/>
      <dgm:t>
        <a:bodyPr/>
        <a:lstStyle/>
        <a:p>
          <a:endParaRPr lang="es-PE"/>
        </a:p>
      </dgm:t>
    </dgm:pt>
    <dgm:pt modelId="{902436A4-D77A-47BF-9D59-3C51BE1B5DED}" type="sibTrans" cxnId="{AC11219E-57B9-4791-AA74-0AF90C9A42D9}">
      <dgm:prSet/>
      <dgm:spPr/>
      <dgm:t>
        <a:bodyPr/>
        <a:lstStyle/>
        <a:p>
          <a:endParaRPr lang="es-PE"/>
        </a:p>
      </dgm:t>
    </dgm:pt>
    <dgm:pt modelId="{2D55C3BF-6746-4380-A7C5-01F6CE43A3AC}" type="pres">
      <dgm:prSet presAssocID="{586C94B3-8578-4554-A864-15E61AA0929B}" presName="linear" presStyleCnt="0">
        <dgm:presLayoutVars>
          <dgm:dir/>
          <dgm:animLvl val="lvl"/>
          <dgm:resizeHandles val="exact"/>
        </dgm:presLayoutVars>
      </dgm:prSet>
      <dgm:spPr/>
    </dgm:pt>
    <dgm:pt modelId="{E8D14369-22B2-4B9A-B49C-CCCB58E03E00}" type="pres">
      <dgm:prSet presAssocID="{1C2F4877-1DC9-49B7-BF59-ACCF81764EB2}" presName="parentLin" presStyleCnt="0"/>
      <dgm:spPr/>
    </dgm:pt>
    <dgm:pt modelId="{38BD8529-8E88-4E8C-9264-995B84563169}" type="pres">
      <dgm:prSet presAssocID="{1C2F4877-1DC9-49B7-BF59-ACCF81764EB2}" presName="parentLeftMargin" presStyleLbl="node1" presStyleIdx="0" presStyleCnt="3"/>
      <dgm:spPr/>
    </dgm:pt>
    <dgm:pt modelId="{88A41383-639C-4C27-86D6-95F60939EA72}" type="pres">
      <dgm:prSet presAssocID="{1C2F4877-1DC9-49B7-BF59-ACCF81764EB2}" presName="parentText" presStyleLbl="node1" presStyleIdx="0" presStyleCnt="3" custScaleX="128420" custScaleY="100843">
        <dgm:presLayoutVars>
          <dgm:chMax val="0"/>
          <dgm:bulletEnabled val="1"/>
        </dgm:presLayoutVars>
      </dgm:prSet>
      <dgm:spPr/>
    </dgm:pt>
    <dgm:pt modelId="{9DAD05F6-C436-419F-8995-76D7D5BC42A8}" type="pres">
      <dgm:prSet presAssocID="{1C2F4877-1DC9-49B7-BF59-ACCF81764EB2}" presName="negativeSpace" presStyleCnt="0"/>
      <dgm:spPr/>
    </dgm:pt>
    <dgm:pt modelId="{1922A6DF-8FF0-4533-A8EA-277D90B0FFDE}" type="pres">
      <dgm:prSet presAssocID="{1C2F4877-1DC9-49B7-BF59-ACCF81764EB2}" presName="childText" presStyleLbl="conFgAcc1" presStyleIdx="0" presStyleCnt="3" custScaleY="73754">
        <dgm:presLayoutVars>
          <dgm:bulletEnabled val="1"/>
        </dgm:presLayoutVars>
      </dgm:prSet>
      <dgm:spPr/>
    </dgm:pt>
    <dgm:pt modelId="{752893F3-2C93-4BD8-A610-F9F016C82F67}" type="pres">
      <dgm:prSet presAssocID="{163AAFE0-B018-4A5F-BAD3-52146E5BC28E}" presName="spaceBetweenRectangles" presStyleCnt="0"/>
      <dgm:spPr/>
    </dgm:pt>
    <dgm:pt modelId="{1A431903-BA25-44A5-8F17-FA3092469587}" type="pres">
      <dgm:prSet presAssocID="{9C30FD0B-28EB-4201-BEFA-1A0D2E868C6D}" presName="parentLin" presStyleCnt="0"/>
      <dgm:spPr/>
    </dgm:pt>
    <dgm:pt modelId="{07190676-ED88-49D2-BB9B-33A15D5F8E75}" type="pres">
      <dgm:prSet presAssocID="{9C30FD0B-28EB-4201-BEFA-1A0D2E868C6D}" presName="parentLeftMargin" presStyleLbl="node1" presStyleIdx="0" presStyleCnt="3"/>
      <dgm:spPr/>
    </dgm:pt>
    <dgm:pt modelId="{D917ED2A-9BEE-48F7-81AC-E6EAF7C2E5B0}" type="pres">
      <dgm:prSet presAssocID="{9C30FD0B-28EB-4201-BEFA-1A0D2E868C6D}" presName="parentText" presStyleLbl="node1" presStyleIdx="1" presStyleCnt="3" custScaleX="128420" custScaleY="100843">
        <dgm:presLayoutVars>
          <dgm:chMax val="0"/>
          <dgm:bulletEnabled val="1"/>
        </dgm:presLayoutVars>
      </dgm:prSet>
      <dgm:spPr/>
    </dgm:pt>
    <dgm:pt modelId="{8EF5D5CF-99C3-4B8A-83BC-7286C6EC190E}" type="pres">
      <dgm:prSet presAssocID="{9C30FD0B-28EB-4201-BEFA-1A0D2E868C6D}" presName="negativeSpace" presStyleCnt="0"/>
      <dgm:spPr/>
    </dgm:pt>
    <dgm:pt modelId="{2D063E87-C721-4E1D-826A-D406ED2269DF}" type="pres">
      <dgm:prSet presAssocID="{9C30FD0B-28EB-4201-BEFA-1A0D2E868C6D}" presName="childText" presStyleLbl="conFgAcc1" presStyleIdx="1" presStyleCnt="3" custScaleY="72263">
        <dgm:presLayoutVars>
          <dgm:bulletEnabled val="1"/>
        </dgm:presLayoutVars>
      </dgm:prSet>
      <dgm:spPr/>
    </dgm:pt>
    <dgm:pt modelId="{80DDD1E8-1525-4D78-BD3A-CC13048243F7}" type="pres">
      <dgm:prSet presAssocID="{D74C3553-427A-4E9A-BF39-A2D5DDB8BF02}" presName="spaceBetweenRectangles" presStyleCnt="0"/>
      <dgm:spPr/>
    </dgm:pt>
    <dgm:pt modelId="{611279F7-B291-46FC-A1C4-B198488C1CD4}" type="pres">
      <dgm:prSet presAssocID="{58F631E7-D7B3-4D5C-B564-AAD118DC4485}" presName="parentLin" presStyleCnt="0"/>
      <dgm:spPr/>
    </dgm:pt>
    <dgm:pt modelId="{17AA6D7C-D37E-40A0-B11A-FA1B69ECB7D1}" type="pres">
      <dgm:prSet presAssocID="{58F631E7-D7B3-4D5C-B564-AAD118DC4485}" presName="parentLeftMargin" presStyleLbl="node1" presStyleIdx="1" presStyleCnt="3"/>
      <dgm:spPr/>
    </dgm:pt>
    <dgm:pt modelId="{7168CD15-C99B-4725-9F16-B573F251F6EC}" type="pres">
      <dgm:prSet presAssocID="{58F631E7-D7B3-4D5C-B564-AAD118DC4485}" presName="parentText" presStyleLbl="node1" presStyleIdx="2" presStyleCnt="3" custScaleX="128420" custScaleY="100843">
        <dgm:presLayoutVars>
          <dgm:chMax val="0"/>
          <dgm:bulletEnabled val="1"/>
        </dgm:presLayoutVars>
      </dgm:prSet>
      <dgm:spPr/>
    </dgm:pt>
    <dgm:pt modelId="{39A46EAE-F391-4E4C-9183-37F14CF93A64}" type="pres">
      <dgm:prSet presAssocID="{58F631E7-D7B3-4D5C-B564-AAD118DC4485}" presName="negativeSpace" presStyleCnt="0"/>
      <dgm:spPr/>
    </dgm:pt>
    <dgm:pt modelId="{06171BE3-8142-4C3C-BECC-97CD8A45D351}" type="pres">
      <dgm:prSet presAssocID="{58F631E7-D7B3-4D5C-B564-AAD118DC4485}" presName="childText" presStyleLbl="conFgAcc1" presStyleIdx="2" presStyleCnt="3" custScaleY="78572">
        <dgm:presLayoutVars>
          <dgm:bulletEnabled val="1"/>
        </dgm:presLayoutVars>
      </dgm:prSet>
      <dgm:spPr/>
    </dgm:pt>
  </dgm:ptLst>
  <dgm:cxnLst>
    <dgm:cxn modelId="{1B5B0F07-B584-44EF-A17A-14999A2926DC}" type="presOf" srcId="{586C94B3-8578-4554-A864-15E61AA0929B}" destId="{2D55C3BF-6746-4380-A7C5-01F6CE43A3AC}" srcOrd="0" destOrd="0" presId="urn:microsoft.com/office/officeart/2005/8/layout/list1"/>
    <dgm:cxn modelId="{7086B137-1FCD-42E9-A039-7C17837E858D}" srcId="{586C94B3-8578-4554-A864-15E61AA0929B}" destId="{9C30FD0B-28EB-4201-BEFA-1A0D2E868C6D}" srcOrd="1" destOrd="0" parTransId="{A2C9FD2F-82A1-4628-91F1-EBEFE65F9CD8}" sibTransId="{D74C3553-427A-4E9A-BF39-A2D5DDB8BF02}"/>
    <dgm:cxn modelId="{85519385-4F80-448A-86E1-11C5DDD9FD96}" type="presOf" srcId="{9C30FD0B-28EB-4201-BEFA-1A0D2E868C6D}" destId="{D917ED2A-9BEE-48F7-81AC-E6EAF7C2E5B0}" srcOrd="1" destOrd="0" presId="urn:microsoft.com/office/officeart/2005/8/layout/list1"/>
    <dgm:cxn modelId="{AC11219E-57B9-4791-AA74-0AF90C9A42D9}" srcId="{586C94B3-8578-4554-A864-15E61AA0929B}" destId="{58F631E7-D7B3-4D5C-B564-AAD118DC4485}" srcOrd="2" destOrd="0" parTransId="{F22DF96B-696D-439C-B955-2B0E5955AFE2}" sibTransId="{902436A4-D77A-47BF-9D59-3C51BE1B5DED}"/>
    <dgm:cxn modelId="{380A87A0-1423-4B3A-A815-A8E03F93F23B}" type="presOf" srcId="{58F631E7-D7B3-4D5C-B564-AAD118DC4485}" destId="{17AA6D7C-D37E-40A0-B11A-FA1B69ECB7D1}" srcOrd="0" destOrd="0" presId="urn:microsoft.com/office/officeart/2005/8/layout/list1"/>
    <dgm:cxn modelId="{831AC9A8-F0E8-44A2-A089-02792136AC38}" srcId="{586C94B3-8578-4554-A864-15E61AA0929B}" destId="{1C2F4877-1DC9-49B7-BF59-ACCF81764EB2}" srcOrd="0" destOrd="0" parTransId="{749A86A7-461E-4547-A349-4FB50447B9FB}" sibTransId="{163AAFE0-B018-4A5F-BAD3-52146E5BC28E}"/>
    <dgm:cxn modelId="{3EDF9ECF-7556-4E72-B91C-B0BE047C8CBD}" type="presOf" srcId="{1C2F4877-1DC9-49B7-BF59-ACCF81764EB2}" destId="{38BD8529-8E88-4E8C-9264-995B84563169}" srcOrd="0" destOrd="0" presId="urn:microsoft.com/office/officeart/2005/8/layout/list1"/>
    <dgm:cxn modelId="{552212DE-AB2D-467D-B6B8-0B0340953EFD}" type="presOf" srcId="{9C30FD0B-28EB-4201-BEFA-1A0D2E868C6D}" destId="{07190676-ED88-49D2-BB9B-33A15D5F8E75}" srcOrd="0" destOrd="0" presId="urn:microsoft.com/office/officeart/2005/8/layout/list1"/>
    <dgm:cxn modelId="{1120CDF0-AFA1-4F56-ADC5-742272C31CC5}" type="presOf" srcId="{1C2F4877-1DC9-49B7-BF59-ACCF81764EB2}" destId="{88A41383-639C-4C27-86D6-95F60939EA72}" srcOrd="1" destOrd="0" presId="urn:microsoft.com/office/officeart/2005/8/layout/list1"/>
    <dgm:cxn modelId="{FEFA60FE-A1A8-4D1C-9448-5F2DF0EF69F0}" type="presOf" srcId="{58F631E7-D7B3-4D5C-B564-AAD118DC4485}" destId="{7168CD15-C99B-4725-9F16-B573F251F6EC}" srcOrd="1" destOrd="0" presId="urn:microsoft.com/office/officeart/2005/8/layout/list1"/>
    <dgm:cxn modelId="{B13456FB-0209-40B3-BC72-D57C96C00E0B}" type="presParOf" srcId="{2D55C3BF-6746-4380-A7C5-01F6CE43A3AC}" destId="{E8D14369-22B2-4B9A-B49C-CCCB58E03E00}" srcOrd="0" destOrd="0" presId="urn:microsoft.com/office/officeart/2005/8/layout/list1"/>
    <dgm:cxn modelId="{6873B6F4-1A4A-47A8-A8CE-0F9E5CF5C6A4}" type="presParOf" srcId="{E8D14369-22B2-4B9A-B49C-CCCB58E03E00}" destId="{38BD8529-8E88-4E8C-9264-995B84563169}" srcOrd="0" destOrd="0" presId="urn:microsoft.com/office/officeart/2005/8/layout/list1"/>
    <dgm:cxn modelId="{2C2A5380-AD7F-4FB6-9175-FCA2F24E98C3}" type="presParOf" srcId="{E8D14369-22B2-4B9A-B49C-CCCB58E03E00}" destId="{88A41383-639C-4C27-86D6-95F60939EA72}" srcOrd="1" destOrd="0" presId="urn:microsoft.com/office/officeart/2005/8/layout/list1"/>
    <dgm:cxn modelId="{84CF06AE-12CD-43EC-BAA6-EB55CF3845E2}" type="presParOf" srcId="{2D55C3BF-6746-4380-A7C5-01F6CE43A3AC}" destId="{9DAD05F6-C436-419F-8995-76D7D5BC42A8}" srcOrd="1" destOrd="0" presId="urn:microsoft.com/office/officeart/2005/8/layout/list1"/>
    <dgm:cxn modelId="{0865CEA8-8A4F-402E-93BE-310F4981A07E}" type="presParOf" srcId="{2D55C3BF-6746-4380-A7C5-01F6CE43A3AC}" destId="{1922A6DF-8FF0-4533-A8EA-277D90B0FFDE}" srcOrd="2" destOrd="0" presId="urn:microsoft.com/office/officeart/2005/8/layout/list1"/>
    <dgm:cxn modelId="{A2CD1CED-537F-4C56-A677-AC596C687DB4}" type="presParOf" srcId="{2D55C3BF-6746-4380-A7C5-01F6CE43A3AC}" destId="{752893F3-2C93-4BD8-A610-F9F016C82F67}" srcOrd="3" destOrd="0" presId="urn:microsoft.com/office/officeart/2005/8/layout/list1"/>
    <dgm:cxn modelId="{70D709D8-4648-4721-B1DC-9741E6EC8D5F}" type="presParOf" srcId="{2D55C3BF-6746-4380-A7C5-01F6CE43A3AC}" destId="{1A431903-BA25-44A5-8F17-FA3092469587}" srcOrd="4" destOrd="0" presId="urn:microsoft.com/office/officeart/2005/8/layout/list1"/>
    <dgm:cxn modelId="{29E19B29-55B4-4155-AF2B-36B8FEDEBBDF}" type="presParOf" srcId="{1A431903-BA25-44A5-8F17-FA3092469587}" destId="{07190676-ED88-49D2-BB9B-33A15D5F8E75}" srcOrd="0" destOrd="0" presId="urn:microsoft.com/office/officeart/2005/8/layout/list1"/>
    <dgm:cxn modelId="{A275B553-EB84-4DB7-872D-6CEEE826546B}" type="presParOf" srcId="{1A431903-BA25-44A5-8F17-FA3092469587}" destId="{D917ED2A-9BEE-48F7-81AC-E6EAF7C2E5B0}" srcOrd="1" destOrd="0" presId="urn:microsoft.com/office/officeart/2005/8/layout/list1"/>
    <dgm:cxn modelId="{AA759F81-8890-4D64-8C89-67D8236CFE54}" type="presParOf" srcId="{2D55C3BF-6746-4380-A7C5-01F6CE43A3AC}" destId="{8EF5D5CF-99C3-4B8A-83BC-7286C6EC190E}" srcOrd="5" destOrd="0" presId="urn:microsoft.com/office/officeart/2005/8/layout/list1"/>
    <dgm:cxn modelId="{5F4A5DAF-9883-498B-9A87-AE7310C485E3}" type="presParOf" srcId="{2D55C3BF-6746-4380-A7C5-01F6CE43A3AC}" destId="{2D063E87-C721-4E1D-826A-D406ED2269DF}" srcOrd="6" destOrd="0" presId="urn:microsoft.com/office/officeart/2005/8/layout/list1"/>
    <dgm:cxn modelId="{EF321FEF-2414-40CF-9B15-58FCC8D2A45C}" type="presParOf" srcId="{2D55C3BF-6746-4380-A7C5-01F6CE43A3AC}" destId="{80DDD1E8-1525-4D78-BD3A-CC13048243F7}" srcOrd="7" destOrd="0" presId="urn:microsoft.com/office/officeart/2005/8/layout/list1"/>
    <dgm:cxn modelId="{72B4E610-CFE4-434B-8776-0EE6F82344F2}" type="presParOf" srcId="{2D55C3BF-6746-4380-A7C5-01F6CE43A3AC}" destId="{611279F7-B291-46FC-A1C4-B198488C1CD4}" srcOrd="8" destOrd="0" presId="urn:microsoft.com/office/officeart/2005/8/layout/list1"/>
    <dgm:cxn modelId="{DFC689A7-7D52-4A2E-ADAE-42F61CCF4D5C}" type="presParOf" srcId="{611279F7-B291-46FC-A1C4-B198488C1CD4}" destId="{17AA6D7C-D37E-40A0-B11A-FA1B69ECB7D1}" srcOrd="0" destOrd="0" presId="urn:microsoft.com/office/officeart/2005/8/layout/list1"/>
    <dgm:cxn modelId="{60FB3812-9005-4F71-A790-AF6E75F4DB81}" type="presParOf" srcId="{611279F7-B291-46FC-A1C4-B198488C1CD4}" destId="{7168CD15-C99B-4725-9F16-B573F251F6EC}" srcOrd="1" destOrd="0" presId="urn:microsoft.com/office/officeart/2005/8/layout/list1"/>
    <dgm:cxn modelId="{E062B074-F10B-4D7E-8570-EC9FA5BBFC82}" type="presParOf" srcId="{2D55C3BF-6746-4380-A7C5-01F6CE43A3AC}" destId="{39A46EAE-F391-4E4C-9183-37F14CF93A64}" srcOrd="9" destOrd="0" presId="urn:microsoft.com/office/officeart/2005/8/layout/list1"/>
    <dgm:cxn modelId="{DFFA5377-FE9E-405B-A372-042D5F29C0CA}" type="presParOf" srcId="{2D55C3BF-6746-4380-A7C5-01F6CE43A3AC}" destId="{06171BE3-8142-4C3C-BECC-97CD8A45D3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A3584-4B64-4350-B7AA-0A9223611C6D}"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s-PE"/>
        </a:p>
      </dgm:t>
    </dgm:pt>
    <dgm:pt modelId="{097B560C-B45D-4352-BA8F-9277398317A1}">
      <dgm:prSet phldrT="[Texto]" custT="1"/>
      <dgm:spPr>
        <a:solidFill>
          <a:schemeClr val="accent6">
            <a:lumMod val="50000"/>
          </a:schemeClr>
        </a:solidFill>
      </dgm:spPr>
      <dgm:t>
        <a:bodyPr/>
        <a:lstStyle/>
        <a:p>
          <a:pPr algn="ctr"/>
          <a:r>
            <a:rPr lang="es-PE"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s-PE"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Revitalización Lingüística Transmisión de</a:t>
          </a:r>
        </a:p>
        <a:p>
          <a:pPr algn="ctr"/>
          <a:r>
            <a:rPr lang="es-PE"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Conocimientos Ancestrales</a:t>
          </a:r>
        </a:p>
      </dgm:t>
    </dgm:pt>
    <dgm:pt modelId="{59C6189C-71F4-4B23-A45F-03A4564088F0}" type="parTrans" cxnId="{BF3B2C4C-4071-4CBB-9B4D-91A8A66A186F}">
      <dgm:prSet/>
      <dgm:spPr/>
      <dgm:t>
        <a:bodyPr/>
        <a:lstStyle/>
        <a:p>
          <a:endParaRPr lang="es-PE"/>
        </a:p>
      </dgm:t>
    </dgm:pt>
    <dgm:pt modelId="{B4F3EFC2-66B2-404F-B979-C34C87A2F0EC}" type="sibTrans" cxnId="{BF3B2C4C-4071-4CBB-9B4D-91A8A66A186F}">
      <dgm:prSet/>
      <dgm:spPr/>
      <dgm:t>
        <a:bodyPr/>
        <a:lstStyle/>
        <a:p>
          <a:endParaRPr lang="es-PE"/>
        </a:p>
      </dgm:t>
    </dgm:pt>
    <dgm:pt modelId="{CBB03C98-B9F0-439D-A261-51C018E9F481}">
      <dgm:prSet phldrT="[Texto]" custT="1"/>
      <dgm:spPr>
        <a:solidFill>
          <a:schemeClr val="accent3">
            <a:lumMod val="50000"/>
          </a:schemeClr>
        </a:solidFill>
      </dgm:spPr>
      <dgm:t>
        <a:bodyPr/>
        <a:lstStyle/>
        <a:p>
          <a:r>
            <a:rPr lang="es-PE"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Lenguas</a:t>
          </a:r>
          <a:r>
            <a:rPr lang="es-PE" sz="1200" b="1"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territorio</a:t>
          </a:r>
        </a:p>
        <a:p>
          <a:r>
            <a:rPr lang="es-PE" sz="1200" b="1"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Defendiendo a la madre Tierra </a:t>
          </a:r>
          <a:endParaRPr lang="es-PE"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06FB27CD-6E22-4123-A1F1-A8F8C2E0CFC9}" type="parTrans" cxnId="{32749EEF-3B39-4CF8-82E9-ED83FB05A6A8}">
      <dgm:prSet/>
      <dgm:spPr/>
      <dgm:t>
        <a:bodyPr/>
        <a:lstStyle/>
        <a:p>
          <a:endParaRPr lang="es-PE" dirty="0"/>
        </a:p>
      </dgm:t>
    </dgm:pt>
    <dgm:pt modelId="{F65318D7-B4DF-408A-81E7-E3AF4176CA62}" type="sibTrans" cxnId="{32749EEF-3B39-4CF8-82E9-ED83FB05A6A8}">
      <dgm:prSet/>
      <dgm:spPr/>
      <dgm:t>
        <a:bodyPr/>
        <a:lstStyle/>
        <a:p>
          <a:endParaRPr lang="es-PE"/>
        </a:p>
      </dgm:t>
    </dgm:pt>
    <dgm:pt modelId="{866B4095-819F-4CE7-9126-85FC8394BA64}">
      <dgm:prSet phldrT="[Texto]" custT="1"/>
      <dgm:spPr>
        <a:solidFill>
          <a:schemeClr val="accent5">
            <a:lumMod val="50000"/>
          </a:schemeClr>
        </a:solidFill>
      </dgm:spPr>
      <dgm:t>
        <a:bodyPr/>
        <a:lstStyle/>
        <a:p>
          <a:pPr>
            <a:buFont typeface="Times New Roman" panose="02020603050405020304" pitchFamily="18" charset="0"/>
            <a:buChar char="•"/>
          </a:pPr>
          <a:r>
            <a:rPr lang="en-US" sz="1400" b="1" dirty="0"/>
            <a:t>DEFENSA DEL MULTILINGUALISMO, ESPISTEMOLOGIAS LOCALES Y LAS AUTONOMIAS LOCALES</a:t>
          </a:r>
          <a:endParaRPr lang="es-PE"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27BF972-06A7-4E59-82B2-64DB3D523AA4}" type="parTrans" cxnId="{900E78A0-00F2-46CB-937E-78A3ABCD2588}">
      <dgm:prSet/>
      <dgm:spPr/>
      <dgm:t>
        <a:bodyPr/>
        <a:lstStyle/>
        <a:p>
          <a:endParaRPr lang="es-PE" dirty="0"/>
        </a:p>
      </dgm:t>
    </dgm:pt>
    <dgm:pt modelId="{BB706085-38BB-455C-8C55-23B6C105AF90}" type="sibTrans" cxnId="{900E78A0-00F2-46CB-937E-78A3ABCD2588}">
      <dgm:prSet/>
      <dgm:spPr/>
      <dgm:t>
        <a:bodyPr/>
        <a:lstStyle/>
        <a:p>
          <a:endParaRPr lang="es-PE"/>
        </a:p>
      </dgm:t>
    </dgm:pt>
    <dgm:pt modelId="{9D5BE977-7012-42F6-8BFE-C79B5187A615}">
      <dgm:prSet phldrT="[Texto]" custT="1"/>
      <dgm:spPr>
        <a:solidFill>
          <a:schemeClr val="accent2">
            <a:lumMod val="50000"/>
          </a:schemeClr>
        </a:solidFill>
      </dgm:spPr>
      <dgm:t>
        <a:bodyPr/>
        <a:lstStyle/>
        <a:p>
          <a:r>
            <a:rPr lang="es-PE"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RESPETO POR LAS LANGUAGES Y RESPETO POR LOS HABLANTES</a:t>
          </a:r>
        </a:p>
      </dgm:t>
    </dgm:pt>
    <dgm:pt modelId="{6547EFFA-32DC-4ECB-93A9-4DBB6D511876}" type="parTrans" cxnId="{CD20BF00-3835-44C5-A925-570E1724AD8F}">
      <dgm:prSet/>
      <dgm:spPr/>
      <dgm:t>
        <a:bodyPr/>
        <a:lstStyle/>
        <a:p>
          <a:endParaRPr lang="es-PE" dirty="0"/>
        </a:p>
      </dgm:t>
    </dgm:pt>
    <dgm:pt modelId="{390331BA-5B78-43B2-8EDB-9D88CA15CDD2}" type="sibTrans" cxnId="{CD20BF00-3835-44C5-A925-570E1724AD8F}">
      <dgm:prSet/>
      <dgm:spPr/>
      <dgm:t>
        <a:bodyPr/>
        <a:lstStyle/>
        <a:p>
          <a:endParaRPr lang="es-PE"/>
        </a:p>
      </dgm:t>
    </dgm:pt>
    <dgm:pt modelId="{CCA785A2-6DB4-4B77-B914-20557703A760}">
      <dgm:prSet/>
      <dgm:spPr/>
      <dgm:t>
        <a:bodyPr/>
        <a:lstStyle/>
        <a:p>
          <a:endParaRPr lang="es-PE"/>
        </a:p>
      </dgm:t>
    </dgm:pt>
    <dgm:pt modelId="{718042FE-F98A-4032-85A0-4353C7CFEC52}" type="parTrans" cxnId="{FAF03DBB-337B-4D3A-9090-BA4E23775B9E}">
      <dgm:prSet/>
      <dgm:spPr/>
      <dgm:t>
        <a:bodyPr/>
        <a:lstStyle/>
        <a:p>
          <a:endParaRPr lang="es-ES"/>
        </a:p>
      </dgm:t>
    </dgm:pt>
    <dgm:pt modelId="{8B82F944-0E6A-4089-B02F-DAB3991527B0}" type="sibTrans" cxnId="{FAF03DBB-337B-4D3A-9090-BA4E23775B9E}">
      <dgm:prSet/>
      <dgm:spPr/>
      <dgm:t>
        <a:bodyPr/>
        <a:lstStyle/>
        <a:p>
          <a:endParaRPr lang="es-ES"/>
        </a:p>
      </dgm:t>
    </dgm:pt>
    <dgm:pt modelId="{C7B81CA9-00A3-4C5E-B307-22E95C6E9117}" type="pres">
      <dgm:prSet presAssocID="{8F4A3584-4B64-4350-B7AA-0A9223611C6D}" presName="Name0" presStyleCnt="0">
        <dgm:presLayoutVars>
          <dgm:chMax val="1"/>
          <dgm:dir/>
          <dgm:animLvl val="ctr"/>
          <dgm:resizeHandles val="exact"/>
        </dgm:presLayoutVars>
      </dgm:prSet>
      <dgm:spPr/>
    </dgm:pt>
    <dgm:pt modelId="{5FCF323F-8317-4FB5-A3CB-9591EFE06676}" type="pres">
      <dgm:prSet presAssocID="{097B560C-B45D-4352-BA8F-9277398317A1}" presName="centerShape" presStyleLbl="node0" presStyleIdx="0" presStyleCnt="1" custScaleX="216709" custScaleY="154730" custLinFactNeighborX="37100" custLinFactNeighborY="-1474"/>
      <dgm:spPr/>
    </dgm:pt>
    <dgm:pt modelId="{BE1311B4-968C-4EFB-893D-A647FC5F1D6B}" type="pres">
      <dgm:prSet presAssocID="{06FB27CD-6E22-4123-A1F1-A8F8C2E0CFC9}" presName="parTrans" presStyleLbl="sibTrans2D1" presStyleIdx="0" presStyleCnt="3" custScaleX="235535" custLinFactNeighborX="50040" custLinFactNeighborY="20923"/>
      <dgm:spPr/>
    </dgm:pt>
    <dgm:pt modelId="{1AB44779-23A4-4EF0-B665-155AF24B89F5}" type="pres">
      <dgm:prSet presAssocID="{06FB27CD-6E22-4123-A1F1-A8F8C2E0CFC9}" presName="connectorText" presStyleLbl="sibTrans2D1" presStyleIdx="0" presStyleCnt="3"/>
      <dgm:spPr/>
    </dgm:pt>
    <dgm:pt modelId="{F95A1320-0B11-4C0E-BF41-8380770E936B}" type="pres">
      <dgm:prSet presAssocID="{CBB03C98-B9F0-439D-A261-51C018E9F481}" presName="node" presStyleLbl="node1" presStyleIdx="0" presStyleCnt="3" custScaleX="138873" custScaleY="95301" custRadScaleRad="96107" custRadScaleInc="-132652">
        <dgm:presLayoutVars>
          <dgm:bulletEnabled val="1"/>
        </dgm:presLayoutVars>
      </dgm:prSet>
      <dgm:spPr/>
    </dgm:pt>
    <dgm:pt modelId="{AEEE1E7C-33B4-4934-A7A5-C45774011165}" type="pres">
      <dgm:prSet presAssocID="{F27BF972-06A7-4E59-82B2-64DB3D523AA4}" presName="parTrans" presStyleLbl="sibTrans2D1" presStyleIdx="1" presStyleCnt="3" custAng="21586551" custScaleX="146918" custLinFactNeighborX="45801" custLinFactNeighborY="29535"/>
      <dgm:spPr/>
    </dgm:pt>
    <dgm:pt modelId="{2FCE49E3-A802-4888-A2AE-7FD9ADDDCD42}" type="pres">
      <dgm:prSet presAssocID="{F27BF972-06A7-4E59-82B2-64DB3D523AA4}" presName="connectorText" presStyleLbl="sibTrans2D1" presStyleIdx="1" presStyleCnt="3"/>
      <dgm:spPr/>
    </dgm:pt>
    <dgm:pt modelId="{5C534F39-DBEC-458A-987C-AD7CB0F600C8}" type="pres">
      <dgm:prSet presAssocID="{866B4095-819F-4CE7-9126-85FC8394BA64}" presName="node" presStyleLbl="node1" presStyleIdx="1" presStyleCnt="3" custScaleX="188378" custScaleY="95148" custRadScaleRad="142115" custRadScaleInc="145664">
        <dgm:presLayoutVars>
          <dgm:bulletEnabled val="1"/>
        </dgm:presLayoutVars>
      </dgm:prSet>
      <dgm:spPr/>
    </dgm:pt>
    <dgm:pt modelId="{777FF102-61CF-4079-9E9E-E72ABA1B6D54}" type="pres">
      <dgm:prSet presAssocID="{6547EFFA-32DC-4ECB-93A9-4DBB6D511876}" presName="parTrans" presStyleLbl="sibTrans2D1" presStyleIdx="2" presStyleCnt="3" custAng="21036363" custScaleX="246780" custLinFactNeighborX="51342" custLinFactNeighborY="39280"/>
      <dgm:spPr/>
    </dgm:pt>
    <dgm:pt modelId="{B307674C-C613-41C9-981F-C85427288C08}" type="pres">
      <dgm:prSet presAssocID="{6547EFFA-32DC-4ECB-93A9-4DBB6D511876}" presName="connectorText" presStyleLbl="sibTrans2D1" presStyleIdx="2" presStyleCnt="3"/>
      <dgm:spPr/>
    </dgm:pt>
    <dgm:pt modelId="{81C8B4B6-C0F0-479A-9DF2-E2A59E7C5C9F}" type="pres">
      <dgm:prSet presAssocID="{9D5BE977-7012-42F6-8BFE-C79B5187A615}" presName="node" presStyleLbl="node1" presStyleIdx="2" presStyleCnt="3" custScaleX="121914" custScaleY="119087" custRadScaleRad="98602" custRadScaleInc="193704">
        <dgm:presLayoutVars>
          <dgm:bulletEnabled val="1"/>
        </dgm:presLayoutVars>
      </dgm:prSet>
      <dgm:spPr/>
    </dgm:pt>
  </dgm:ptLst>
  <dgm:cxnLst>
    <dgm:cxn modelId="{CD20BF00-3835-44C5-A925-570E1724AD8F}" srcId="{097B560C-B45D-4352-BA8F-9277398317A1}" destId="{9D5BE977-7012-42F6-8BFE-C79B5187A615}" srcOrd="2" destOrd="0" parTransId="{6547EFFA-32DC-4ECB-93A9-4DBB6D511876}" sibTransId="{390331BA-5B78-43B2-8EDB-9D88CA15CDD2}"/>
    <dgm:cxn modelId="{82C2A80C-1E39-4F43-8438-535A1430EA21}" type="presOf" srcId="{F27BF972-06A7-4E59-82B2-64DB3D523AA4}" destId="{AEEE1E7C-33B4-4934-A7A5-C45774011165}" srcOrd="0" destOrd="0" presId="urn:microsoft.com/office/officeart/2005/8/layout/radial5"/>
    <dgm:cxn modelId="{9FE40014-E8C2-436E-9153-A47F86C3CF35}" type="presOf" srcId="{8F4A3584-4B64-4350-B7AA-0A9223611C6D}" destId="{C7B81CA9-00A3-4C5E-B307-22E95C6E9117}" srcOrd="0" destOrd="0" presId="urn:microsoft.com/office/officeart/2005/8/layout/radial5"/>
    <dgm:cxn modelId="{5F705314-B727-496E-9087-FCA75CE99A15}" type="presOf" srcId="{06FB27CD-6E22-4123-A1F1-A8F8C2E0CFC9}" destId="{1AB44779-23A4-4EF0-B665-155AF24B89F5}" srcOrd="1" destOrd="0" presId="urn:microsoft.com/office/officeart/2005/8/layout/radial5"/>
    <dgm:cxn modelId="{1C09732E-9603-4404-88BE-4565B63F7366}" type="presOf" srcId="{866B4095-819F-4CE7-9126-85FC8394BA64}" destId="{5C534F39-DBEC-458A-987C-AD7CB0F600C8}" srcOrd="0" destOrd="0" presId="urn:microsoft.com/office/officeart/2005/8/layout/radial5"/>
    <dgm:cxn modelId="{76BB0060-66F4-4D8A-9009-A21AC3522D1A}" type="presOf" srcId="{9D5BE977-7012-42F6-8BFE-C79B5187A615}" destId="{81C8B4B6-C0F0-479A-9DF2-E2A59E7C5C9F}" srcOrd="0" destOrd="0" presId="urn:microsoft.com/office/officeart/2005/8/layout/radial5"/>
    <dgm:cxn modelId="{E42AB969-2045-462F-9B66-D3A368E3929A}" type="presOf" srcId="{06FB27CD-6E22-4123-A1F1-A8F8C2E0CFC9}" destId="{BE1311B4-968C-4EFB-893D-A647FC5F1D6B}" srcOrd="0" destOrd="0" presId="urn:microsoft.com/office/officeart/2005/8/layout/radial5"/>
    <dgm:cxn modelId="{BF3B2C4C-4071-4CBB-9B4D-91A8A66A186F}" srcId="{8F4A3584-4B64-4350-B7AA-0A9223611C6D}" destId="{097B560C-B45D-4352-BA8F-9277398317A1}" srcOrd="0" destOrd="0" parTransId="{59C6189C-71F4-4B23-A45F-03A4564088F0}" sibTransId="{B4F3EFC2-66B2-404F-B979-C34C87A2F0EC}"/>
    <dgm:cxn modelId="{8F7EAB4C-690E-4ECA-BCB8-D4B14005CCAD}" type="presOf" srcId="{CBB03C98-B9F0-439D-A261-51C018E9F481}" destId="{F95A1320-0B11-4C0E-BF41-8380770E936B}" srcOrd="0" destOrd="0" presId="urn:microsoft.com/office/officeart/2005/8/layout/radial5"/>
    <dgm:cxn modelId="{900E78A0-00F2-46CB-937E-78A3ABCD2588}" srcId="{097B560C-B45D-4352-BA8F-9277398317A1}" destId="{866B4095-819F-4CE7-9126-85FC8394BA64}" srcOrd="1" destOrd="0" parTransId="{F27BF972-06A7-4E59-82B2-64DB3D523AA4}" sibTransId="{BB706085-38BB-455C-8C55-23B6C105AF90}"/>
    <dgm:cxn modelId="{C32091A0-2B0E-4868-B230-7F5BE82D8A34}" type="presOf" srcId="{097B560C-B45D-4352-BA8F-9277398317A1}" destId="{5FCF323F-8317-4FB5-A3CB-9591EFE06676}" srcOrd="0" destOrd="0" presId="urn:microsoft.com/office/officeart/2005/8/layout/radial5"/>
    <dgm:cxn modelId="{3C27F1B6-F7EB-4840-A3A7-F67ECCDFB138}" type="presOf" srcId="{6547EFFA-32DC-4ECB-93A9-4DBB6D511876}" destId="{777FF102-61CF-4079-9E9E-E72ABA1B6D54}" srcOrd="0" destOrd="0" presId="urn:microsoft.com/office/officeart/2005/8/layout/radial5"/>
    <dgm:cxn modelId="{240C06BB-7AA5-4274-BD1B-6CC2E02AD63C}" type="presOf" srcId="{F27BF972-06A7-4E59-82B2-64DB3D523AA4}" destId="{2FCE49E3-A802-4888-A2AE-7FD9ADDDCD42}" srcOrd="1" destOrd="0" presId="urn:microsoft.com/office/officeart/2005/8/layout/radial5"/>
    <dgm:cxn modelId="{FAF03DBB-337B-4D3A-9090-BA4E23775B9E}" srcId="{8F4A3584-4B64-4350-B7AA-0A9223611C6D}" destId="{CCA785A2-6DB4-4B77-B914-20557703A760}" srcOrd="1" destOrd="0" parTransId="{718042FE-F98A-4032-85A0-4353C7CFEC52}" sibTransId="{8B82F944-0E6A-4089-B02F-DAB3991527B0}"/>
    <dgm:cxn modelId="{32749EEF-3B39-4CF8-82E9-ED83FB05A6A8}" srcId="{097B560C-B45D-4352-BA8F-9277398317A1}" destId="{CBB03C98-B9F0-439D-A261-51C018E9F481}" srcOrd="0" destOrd="0" parTransId="{06FB27CD-6E22-4123-A1F1-A8F8C2E0CFC9}" sibTransId="{F65318D7-B4DF-408A-81E7-E3AF4176CA62}"/>
    <dgm:cxn modelId="{0F3981F3-B827-44E7-AFE3-36474698F201}" type="presOf" srcId="{6547EFFA-32DC-4ECB-93A9-4DBB6D511876}" destId="{B307674C-C613-41C9-981F-C85427288C08}" srcOrd="1" destOrd="0" presId="urn:microsoft.com/office/officeart/2005/8/layout/radial5"/>
    <dgm:cxn modelId="{20ECB60D-E143-49AC-A194-F3EA023FDAA2}" type="presParOf" srcId="{C7B81CA9-00A3-4C5E-B307-22E95C6E9117}" destId="{5FCF323F-8317-4FB5-A3CB-9591EFE06676}" srcOrd="0" destOrd="0" presId="urn:microsoft.com/office/officeart/2005/8/layout/radial5"/>
    <dgm:cxn modelId="{DA74BF13-A09B-4221-AF68-61F988A1A8A6}" type="presParOf" srcId="{C7B81CA9-00A3-4C5E-B307-22E95C6E9117}" destId="{BE1311B4-968C-4EFB-893D-A647FC5F1D6B}" srcOrd="1" destOrd="0" presId="urn:microsoft.com/office/officeart/2005/8/layout/radial5"/>
    <dgm:cxn modelId="{0DBCEF82-BE28-4B89-A541-6E4067BF8AA6}" type="presParOf" srcId="{BE1311B4-968C-4EFB-893D-A647FC5F1D6B}" destId="{1AB44779-23A4-4EF0-B665-155AF24B89F5}" srcOrd="0" destOrd="0" presId="urn:microsoft.com/office/officeart/2005/8/layout/radial5"/>
    <dgm:cxn modelId="{318D8C47-EF70-403C-BEA0-C792DB447536}" type="presParOf" srcId="{C7B81CA9-00A3-4C5E-B307-22E95C6E9117}" destId="{F95A1320-0B11-4C0E-BF41-8380770E936B}" srcOrd="2" destOrd="0" presId="urn:microsoft.com/office/officeart/2005/8/layout/radial5"/>
    <dgm:cxn modelId="{EE0E5026-991C-4965-B878-67B684F63B1A}" type="presParOf" srcId="{C7B81CA9-00A3-4C5E-B307-22E95C6E9117}" destId="{AEEE1E7C-33B4-4934-A7A5-C45774011165}" srcOrd="3" destOrd="0" presId="urn:microsoft.com/office/officeart/2005/8/layout/radial5"/>
    <dgm:cxn modelId="{97A114F5-21FB-4B24-AC33-ADAC51F0C2C8}" type="presParOf" srcId="{AEEE1E7C-33B4-4934-A7A5-C45774011165}" destId="{2FCE49E3-A802-4888-A2AE-7FD9ADDDCD42}" srcOrd="0" destOrd="0" presId="urn:microsoft.com/office/officeart/2005/8/layout/radial5"/>
    <dgm:cxn modelId="{59410494-A924-4B85-9B69-67531F58BBB3}" type="presParOf" srcId="{C7B81CA9-00A3-4C5E-B307-22E95C6E9117}" destId="{5C534F39-DBEC-458A-987C-AD7CB0F600C8}" srcOrd="4" destOrd="0" presId="urn:microsoft.com/office/officeart/2005/8/layout/radial5"/>
    <dgm:cxn modelId="{BEEDF5F6-A9A4-4F0F-ABED-FFB61FFE3735}" type="presParOf" srcId="{C7B81CA9-00A3-4C5E-B307-22E95C6E9117}" destId="{777FF102-61CF-4079-9E9E-E72ABA1B6D54}" srcOrd="5" destOrd="0" presId="urn:microsoft.com/office/officeart/2005/8/layout/radial5"/>
    <dgm:cxn modelId="{73646FD1-769A-4624-9E6F-8358B2434D78}" type="presParOf" srcId="{777FF102-61CF-4079-9E9E-E72ABA1B6D54}" destId="{B307674C-C613-41C9-981F-C85427288C08}" srcOrd="0" destOrd="0" presId="urn:microsoft.com/office/officeart/2005/8/layout/radial5"/>
    <dgm:cxn modelId="{F1AF244E-C131-46FD-B12C-C06D2B2866F7}" type="presParOf" srcId="{C7B81CA9-00A3-4C5E-B307-22E95C6E9117}" destId="{81C8B4B6-C0F0-479A-9DF2-E2A59E7C5C9F}" srcOrd="6" destOrd="0" presId="urn:microsoft.com/office/officeart/2005/8/layout/radial5"/>
  </dgm:cxnLst>
  <dgm:bg>
    <a:solidFill>
      <a:srgbClr val="8000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2A6DF-8FF0-4533-A8EA-277D90B0FFDE}">
      <dsp:nvSpPr>
        <dsp:cNvPr id="0" name=""/>
        <dsp:cNvSpPr/>
      </dsp:nvSpPr>
      <dsp:spPr>
        <a:xfrm>
          <a:off x="0" y="727372"/>
          <a:ext cx="8525156" cy="892128"/>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41383-639C-4C27-86D6-95F60939EA72}">
      <dsp:nvSpPr>
        <dsp:cNvPr id="0" name=""/>
        <dsp:cNvSpPr/>
      </dsp:nvSpPr>
      <dsp:spPr>
        <a:xfrm>
          <a:off x="426257" y="6947"/>
          <a:ext cx="7663603" cy="1428904"/>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61" tIns="0" rIns="225561" bIns="0" numCol="1" spcCol="1270" anchor="ctr" anchorCtr="0">
          <a:noAutofit/>
        </a:bodyPr>
        <a:lstStyle/>
        <a:p>
          <a:pPr marL="0" lvl="0" indent="0" algn="l" defTabSz="1022350">
            <a:lnSpc>
              <a:spcPct val="90000"/>
            </a:lnSpc>
            <a:spcBef>
              <a:spcPct val="0"/>
            </a:spcBef>
            <a:spcAft>
              <a:spcPct val="35000"/>
            </a:spcAft>
            <a:buNone/>
          </a:pPr>
          <a:r>
            <a:rPr lang="es-PE" sz="2300" kern="1200" dirty="0"/>
            <a:t>CAPITAL  HUMANO (</a:t>
          </a:r>
          <a:r>
            <a:rPr lang="es-PE" sz="2300" kern="1200" dirty="0" err="1"/>
            <a:t>Bilingualismo</a:t>
          </a:r>
          <a:r>
            <a:rPr lang="es-PE" sz="2300" kern="1200" dirty="0"/>
            <a:t>, </a:t>
          </a:r>
          <a:r>
            <a:rPr lang="es-PE" sz="2300" kern="1200" dirty="0" err="1"/>
            <a:t>Multilingualismo</a:t>
          </a:r>
          <a:r>
            <a:rPr lang="es-PE" sz="2300" kern="1200" dirty="0"/>
            <a:t>)</a:t>
          </a:r>
        </a:p>
      </dsp:txBody>
      <dsp:txXfrm>
        <a:off x="496010" y="76700"/>
        <a:ext cx="7524097" cy="1289398"/>
      </dsp:txXfrm>
    </dsp:sp>
    <dsp:sp modelId="{2D063E87-C721-4E1D-826A-D406ED2269DF}">
      <dsp:nvSpPr>
        <dsp:cNvPr id="0" name=""/>
        <dsp:cNvSpPr/>
      </dsp:nvSpPr>
      <dsp:spPr>
        <a:xfrm>
          <a:off x="0" y="2599126"/>
          <a:ext cx="8525156" cy="874093"/>
        </a:xfrm>
        <a:prstGeom prst="rect">
          <a:avLst/>
        </a:prstGeom>
        <a:solidFill>
          <a:schemeClr val="lt1">
            <a:alpha val="90000"/>
            <a:hueOff val="0"/>
            <a:satOff val="0"/>
            <a:lumOff val="0"/>
            <a:alphaOff val="0"/>
          </a:schemeClr>
        </a:solidFill>
        <a:ln w="25400" cap="flat" cmpd="sng" algn="ctr">
          <a:solidFill>
            <a:schemeClr val="accent5">
              <a:hueOff val="-918568"/>
              <a:satOff val="135"/>
              <a:lumOff val="-3236"/>
              <a:alphaOff val="0"/>
            </a:schemeClr>
          </a:solidFill>
          <a:prstDash val="solid"/>
        </a:ln>
        <a:effectLst/>
      </dsp:spPr>
      <dsp:style>
        <a:lnRef idx="2">
          <a:scrgbClr r="0" g="0" b="0"/>
        </a:lnRef>
        <a:fillRef idx="1">
          <a:scrgbClr r="0" g="0" b="0"/>
        </a:fillRef>
        <a:effectRef idx="0">
          <a:scrgbClr r="0" g="0" b="0"/>
        </a:effectRef>
        <a:fontRef idx="minor"/>
      </dsp:style>
    </dsp:sp>
    <dsp:sp modelId="{D917ED2A-9BEE-48F7-81AC-E6EAF7C2E5B0}">
      <dsp:nvSpPr>
        <dsp:cNvPr id="0" name=""/>
        <dsp:cNvSpPr/>
      </dsp:nvSpPr>
      <dsp:spPr>
        <a:xfrm>
          <a:off x="426257" y="1878701"/>
          <a:ext cx="7663603" cy="1428904"/>
        </a:xfrm>
        <a:prstGeom prst="roundRect">
          <a:avLst/>
        </a:prstGeom>
        <a:solidFill>
          <a:srgbClr val="1955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61" tIns="0" rIns="225561" bIns="0" numCol="1" spcCol="1270" anchor="ctr" anchorCtr="0">
          <a:noAutofit/>
        </a:bodyPr>
        <a:lstStyle/>
        <a:p>
          <a:pPr marL="0" lvl="0" indent="0" algn="l" defTabSz="1022350">
            <a:lnSpc>
              <a:spcPct val="90000"/>
            </a:lnSpc>
            <a:spcBef>
              <a:spcPct val="0"/>
            </a:spcBef>
            <a:spcAft>
              <a:spcPct val="35000"/>
            </a:spcAft>
            <a:buNone/>
          </a:pPr>
          <a:r>
            <a:rPr lang="es-PE" sz="2300" kern="1200" dirty="0"/>
            <a:t>TERRITORIO               (Cuidando la Bio Diversidad)</a:t>
          </a:r>
        </a:p>
      </dsp:txBody>
      <dsp:txXfrm>
        <a:off x="496010" y="1948454"/>
        <a:ext cx="7524097" cy="1289398"/>
      </dsp:txXfrm>
    </dsp:sp>
    <dsp:sp modelId="{06171BE3-8142-4C3C-BECC-97CD8A45D351}">
      <dsp:nvSpPr>
        <dsp:cNvPr id="0" name=""/>
        <dsp:cNvSpPr/>
      </dsp:nvSpPr>
      <dsp:spPr>
        <a:xfrm>
          <a:off x="0" y="4452844"/>
          <a:ext cx="8525156" cy="950406"/>
        </a:xfrm>
        <a:prstGeom prst="rect">
          <a:avLst/>
        </a:prstGeom>
        <a:solidFill>
          <a:schemeClr val="lt1">
            <a:alpha val="90000"/>
            <a:hueOff val="0"/>
            <a:satOff val="0"/>
            <a:lumOff val="0"/>
            <a:alphaOff val="0"/>
          </a:schemeClr>
        </a:solidFill>
        <a:ln w="25400" cap="flat" cmpd="sng" algn="ctr">
          <a:solidFill>
            <a:schemeClr val="accent5">
              <a:hueOff val="-1837137"/>
              <a:satOff val="270"/>
              <a:lumOff val="-6471"/>
              <a:alphaOff val="0"/>
            </a:schemeClr>
          </a:solidFill>
          <a:prstDash val="solid"/>
        </a:ln>
        <a:effectLst/>
      </dsp:spPr>
      <dsp:style>
        <a:lnRef idx="2">
          <a:scrgbClr r="0" g="0" b="0"/>
        </a:lnRef>
        <a:fillRef idx="1">
          <a:scrgbClr r="0" g="0" b="0"/>
        </a:fillRef>
        <a:effectRef idx="0">
          <a:scrgbClr r="0" g="0" b="0"/>
        </a:effectRef>
        <a:fontRef idx="minor"/>
      </dsp:style>
    </dsp:sp>
    <dsp:sp modelId="{7168CD15-C99B-4725-9F16-B573F251F6EC}">
      <dsp:nvSpPr>
        <dsp:cNvPr id="0" name=""/>
        <dsp:cNvSpPr/>
      </dsp:nvSpPr>
      <dsp:spPr>
        <a:xfrm>
          <a:off x="426257" y="3732419"/>
          <a:ext cx="7663603" cy="142890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561" tIns="0" rIns="225561" bIns="0" numCol="1" spcCol="1270" anchor="ctr" anchorCtr="0">
          <a:noAutofit/>
        </a:bodyPr>
        <a:lstStyle/>
        <a:p>
          <a:pPr marL="0" lvl="0" indent="0" algn="l" defTabSz="933450">
            <a:lnSpc>
              <a:spcPct val="90000"/>
            </a:lnSpc>
            <a:spcBef>
              <a:spcPct val="0"/>
            </a:spcBef>
            <a:spcAft>
              <a:spcPct val="35000"/>
            </a:spcAft>
            <a:buNone/>
          </a:pPr>
          <a:r>
            <a:rPr lang="es-PE" sz="2100" kern="1200" dirty="0"/>
            <a:t>EPISTEMOLOGIAS – COGNICION-SABERES Y PODERES LOCALES</a:t>
          </a:r>
        </a:p>
      </dsp:txBody>
      <dsp:txXfrm>
        <a:off x="496010" y="3802172"/>
        <a:ext cx="7524097" cy="1289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F323F-8317-4FB5-A3CB-9591EFE06676}">
      <dsp:nvSpPr>
        <dsp:cNvPr id="0" name=""/>
        <dsp:cNvSpPr/>
      </dsp:nvSpPr>
      <dsp:spPr>
        <a:xfrm>
          <a:off x="3733802" y="1867571"/>
          <a:ext cx="3936082" cy="2810358"/>
        </a:xfrm>
        <a:prstGeom prst="ellipse">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PE" sz="18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lvl="0" indent="0" algn="ctr" defTabSz="800100">
            <a:lnSpc>
              <a:spcPct val="90000"/>
            </a:lnSpc>
            <a:spcBef>
              <a:spcPct val="0"/>
            </a:spcBef>
            <a:spcAft>
              <a:spcPct val="35000"/>
            </a:spcAft>
            <a:buNone/>
          </a:pPr>
          <a:r>
            <a:rPr lang="es-PE" sz="18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Revitalización Lingüística Transmisión de</a:t>
          </a:r>
        </a:p>
        <a:p>
          <a:pPr marL="0" lvl="0" indent="0" algn="ctr" defTabSz="800100">
            <a:lnSpc>
              <a:spcPct val="90000"/>
            </a:lnSpc>
            <a:spcBef>
              <a:spcPct val="0"/>
            </a:spcBef>
            <a:spcAft>
              <a:spcPct val="35000"/>
            </a:spcAft>
            <a:buNone/>
          </a:pPr>
          <a:r>
            <a:rPr lang="es-PE" sz="18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Conocimientos Ancestrales</a:t>
          </a:r>
        </a:p>
      </dsp:txBody>
      <dsp:txXfrm>
        <a:off x="4310228" y="2279138"/>
        <a:ext cx="2783230" cy="1987224"/>
      </dsp:txXfrm>
    </dsp:sp>
    <dsp:sp modelId="{BE1311B4-968C-4EFB-893D-A647FC5F1D6B}">
      <dsp:nvSpPr>
        <dsp:cNvPr id="0" name=""/>
        <dsp:cNvSpPr/>
      </dsp:nvSpPr>
      <dsp:spPr>
        <a:xfrm rot="11093005">
          <a:off x="2826851" y="2881087"/>
          <a:ext cx="1364983" cy="61754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PE" sz="2600" kern="1200" dirty="0"/>
        </a:p>
      </dsp:txBody>
      <dsp:txXfrm rot="10800000">
        <a:off x="3011777" y="3012481"/>
        <a:ext cx="1179721" cy="370525"/>
      </dsp:txXfrm>
    </dsp:sp>
    <dsp:sp modelId="{F95A1320-0B11-4C0E-BF41-8380770E936B}">
      <dsp:nvSpPr>
        <dsp:cNvPr id="0" name=""/>
        <dsp:cNvSpPr/>
      </dsp:nvSpPr>
      <dsp:spPr>
        <a:xfrm>
          <a:off x="145584" y="2040309"/>
          <a:ext cx="2522348" cy="1730950"/>
        </a:xfrm>
        <a:prstGeom prst="ellipse">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PE" sz="1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Lenguas</a:t>
          </a:r>
          <a:r>
            <a:rPr lang="es-PE" sz="1200" b="1" kern="1200"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territorio</a:t>
          </a:r>
        </a:p>
        <a:p>
          <a:pPr marL="0" lvl="0" indent="0" algn="ctr" defTabSz="533400">
            <a:lnSpc>
              <a:spcPct val="90000"/>
            </a:lnSpc>
            <a:spcBef>
              <a:spcPct val="0"/>
            </a:spcBef>
            <a:spcAft>
              <a:spcPct val="35000"/>
            </a:spcAft>
            <a:buNone/>
          </a:pPr>
          <a:r>
            <a:rPr lang="es-PE" sz="1200" b="1" kern="1200"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Defendiendo a la madre Tierra </a:t>
          </a:r>
          <a:endParaRPr lang="es-PE" sz="1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514973" y="2293801"/>
        <a:ext cx="1783570" cy="1223966"/>
      </dsp:txXfrm>
    </dsp:sp>
    <dsp:sp modelId="{AEEE1E7C-33B4-4934-A7A5-C45774011165}">
      <dsp:nvSpPr>
        <dsp:cNvPr id="0" name=""/>
        <dsp:cNvSpPr/>
      </dsp:nvSpPr>
      <dsp:spPr>
        <a:xfrm rot="9411845">
          <a:off x="3655261" y="3974512"/>
          <a:ext cx="463300" cy="617541"/>
        </a:xfrm>
        <a:prstGeom prst="rightArrow">
          <a:avLst>
            <a:gd name="adj1" fmla="val 60000"/>
            <a:gd name="adj2" fmla="val 50000"/>
          </a:avLst>
        </a:prstGeom>
        <a:solidFill>
          <a:schemeClr val="accent5">
            <a:hueOff val="-918568"/>
            <a:satOff val="135"/>
            <a:lumOff val="-32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PE" sz="2600" kern="1200" dirty="0"/>
        </a:p>
      </dsp:txBody>
      <dsp:txXfrm rot="10800000">
        <a:off x="3788662" y="4070714"/>
        <a:ext cx="324310" cy="370525"/>
      </dsp:txXfrm>
    </dsp:sp>
    <dsp:sp modelId="{5C534F39-DBEC-458A-987C-AD7CB0F600C8}">
      <dsp:nvSpPr>
        <dsp:cNvPr id="0" name=""/>
        <dsp:cNvSpPr/>
      </dsp:nvSpPr>
      <dsp:spPr>
        <a:xfrm>
          <a:off x="437480" y="3910628"/>
          <a:ext cx="3421506" cy="1728171"/>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Times New Roman" panose="02020603050405020304" pitchFamily="18" charset="0"/>
            <a:buNone/>
          </a:pPr>
          <a:r>
            <a:rPr lang="en-US" sz="1400" b="1" kern="1200" dirty="0"/>
            <a:t>DEFENSA DEL MULTILINGUALISMO, ESPISTEMOLOGIAS LOCALES Y LAS AUTONOMIAS LOCALES</a:t>
          </a:r>
          <a:endParaRPr lang="es-PE"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938548" y="4163713"/>
        <a:ext cx="2419370" cy="1222001"/>
      </dsp:txXfrm>
    </dsp:sp>
    <dsp:sp modelId="{777FF102-61CF-4079-9E9E-E72ABA1B6D54}">
      <dsp:nvSpPr>
        <dsp:cNvPr id="0" name=""/>
        <dsp:cNvSpPr/>
      </dsp:nvSpPr>
      <dsp:spPr>
        <a:xfrm rot="13047303">
          <a:off x="4386171" y="1929239"/>
          <a:ext cx="405037" cy="617541"/>
        </a:xfrm>
        <a:prstGeom prst="rightArrow">
          <a:avLst>
            <a:gd name="adj1" fmla="val 60000"/>
            <a:gd name="adj2" fmla="val 50000"/>
          </a:avLst>
        </a:prstGeom>
        <a:solidFill>
          <a:schemeClr val="accent5">
            <a:hueOff val="-1837137"/>
            <a:satOff val="270"/>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PE" sz="2600" kern="1200" dirty="0"/>
        </a:p>
      </dsp:txBody>
      <dsp:txXfrm rot="10800000">
        <a:off x="4495156" y="2089695"/>
        <a:ext cx="283526" cy="370525"/>
      </dsp:txXfrm>
    </dsp:sp>
    <dsp:sp modelId="{81C8B4B6-C0F0-479A-9DF2-E2A59E7C5C9F}">
      <dsp:nvSpPr>
        <dsp:cNvPr id="0" name=""/>
        <dsp:cNvSpPr/>
      </dsp:nvSpPr>
      <dsp:spPr>
        <a:xfrm>
          <a:off x="2540473" y="0"/>
          <a:ext cx="2214322" cy="2162975"/>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PE" sz="14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RESPETO POR LAS LANGUAGES Y RESPETO POR LOS HABLANTES</a:t>
          </a:r>
        </a:p>
      </dsp:txBody>
      <dsp:txXfrm>
        <a:off x="2864753" y="316760"/>
        <a:ext cx="1565762" cy="15294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dirty="0"/>
          </a:p>
        </p:txBody>
      </p:sp>
      <p:sp>
        <p:nvSpPr>
          <p:cNvPr id="1013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E06C18D6-CA45-4B9B-B853-4B0E5C17455D}" type="datetimeFigureOut">
              <a:rPr lang="en-US"/>
              <a:pPr>
                <a:defRPr/>
              </a:pPr>
              <a:t>2/25/2020</a:t>
            </a:fld>
            <a:endParaRPr lang="en-US" dirty="0"/>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dirty="0"/>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A0434282-42B1-4599-A90A-99EEF6E70DBB}" type="slidenum">
              <a:rPr lang="en-US"/>
              <a:pPr>
                <a:defRPr/>
              </a:pPr>
              <a:t>‹Nº›</a:t>
            </a:fld>
            <a:endParaRPr lang="en-US" dirty="0"/>
          </a:p>
        </p:txBody>
      </p:sp>
    </p:spTree>
    <p:extLst>
      <p:ext uri="{BB962C8B-B14F-4D97-AF65-F5344CB8AC3E}">
        <p14:creationId xmlns:p14="http://schemas.microsoft.com/office/powerpoint/2010/main" val="1202834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eaLnBrk="1" hangingPunct="1"/>
            <a:endParaRPr lang="es-ES" dirty="0"/>
          </a:p>
        </p:txBody>
      </p:sp>
    </p:spTree>
    <p:extLst>
      <p:ext uri="{BB962C8B-B14F-4D97-AF65-F5344CB8AC3E}">
        <p14:creationId xmlns:p14="http://schemas.microsoft.com/office/powerpoint/2010/main" val="392558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74A1F97E-3202-49C4-9D77-241CA2A03A9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602AA-66C2-4B6C-80D0-49F2A503003A}"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20516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E426AAE-DC2F-4480-9CE6-C813F3EA66E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5B33F80-4EFD-4F4D-A24B-F1A743C89C23}"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46090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B6F8AC5-5F24-4B35-B1E0-EA249DE64F7C}"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D774F1F0-5F7D-4106-8CD7-47DA75145EC1}"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5023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74A1F97E-3202-49C4-9D77-241CA2A03A9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602AA-66C2-4B6C-80D0-49F2A503003A}"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23049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8A00B29-19B7-44ED-A101-D1557F014B8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73F19C0-45F9-4609-AB7B-A90F30E5C16F}"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199686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ECDCE938-E81D-4B88-9455-295FEE5508EA}"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DAD049E-94B9-4602-B854-95E2EC8E426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626134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6EAECF6-3328-4DA0-9D1D-07163E808872}"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9D4FC16-EF5A-463F-9B41-282A55016C7E}"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37662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724676D0-35B0-4350-B176-3441041007D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84C18C0-6A66-4E7D-9DE2-8D40C6DB1C8B}"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794436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C5625ED5-E06D-4E0B-8E03-F9E5098B15A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AD49834-D72D-4850-8C33-575EE3AAC72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946510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8C15552-6A89-4C51-99F9-F13666362A57}"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BA01C63-FA00-4ABE-BE49-94B1DAF3354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902867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7E140AE-3E7B-42D2-8729-65586BCE588D}"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8AF41D75-48E9-49B9-AB64-75B67ED8F4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78266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8A00B29-19B7-44ED-A101-D1557F014B8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73F19C0-45F9-4609-AB7B-A90F30E5C16F}"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881843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7C58B741-8CE5-4107-8722-DD5920277A1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A8C2C6D-7B1F-4A56-8E9B-9BDCAF68AF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638298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E426AAE-DC2F-4480-9CE6-C813F3EA66E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5B33F80-4EFD-4F4D-A24B-F1A743C89C23}"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021673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B6F8AC5-5F24-4B35-B1E0-EA249DE64F7C}"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D774F1F0-5F7D-4106-8CD7-47DA75145EC1}"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030988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pPr>
              <a:defRPr/>
            </a:pPr>
            <a:fld id="{74A1F97E-3202-49C4-9D77-241CA2A03A9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602AA-66C2-4B6C-80D0-49F2A503003A}"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17241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E8A00B29-19B7-44ED-A101-D1557F014B8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473F19C0-45F9-4609-AB7B-A90F30E5C16F}"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500498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ECDCE938-E81D-4B88-9455-295FEE5508EA}"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DAD049E-94B9-4602-B854-95E2EC8E426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96413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6EAECF6-3328-4DA0-9D1D-07163E808872}"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9D4FC16-EF5A-463F-9B41-282A55016C7E}"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18930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724676D0-35B0-4350-B176-3441041007D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84C18C0-6A66-4E7D-9DE2-8D40C6DB1C8B}"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215571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C5625ED5-E06D-4E0B-8E03-F9E5098B15A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AD49834-D72D-4850-8C33-575EE3AAC72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96966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8C15552-6A89-4C51-99F9-F13666362A57}"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BA01C63-FA00-4ABE-BE49-94B1DAF3354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93038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ECDCE938-E81D-4B88-9455-295FEE5508EA}"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DAD049E-94B9-4602-B854-95E2EC8E426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44872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7E140AE-3E7B-42D2-8729-65586BCE588D}"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8AF41D75-48E9-49B9-AB64-75B67ED8F4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261118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7C58B741-8CE5-4107-8722-DD5920277A1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A8C2C6D-7B1F-4A56-8E9B-9BDCAF68AF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351389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E426AAE-DC2F-4480-9CE6-C813F3EA66E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5B33F80-4EFD-4F4D-A24B-F1A743C89C23}"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691078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B6F8AC5-5F24-4B35-B1E0-EA249DE64F7C}"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D774F1F0-5F7D-4106-8CD7-47DA75145EC1}"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43637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6EAECF6-3328-4DA0-9D1D-07163E808872}"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9D4FC16-EF5A-463F-9B41-282A55016C7E}"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375734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724676D0-35B0-4350-B176-3441041007D1}"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284C18C0-6A66-4E7D-9DE2-8D40C6DB1C8B}"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94790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C5625ED5-E06D-4E0B-8E03-F9E5098B15AB}"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AD49834-D72D-4850-8C33-575EE3AAC72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54714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8C15552-6A89-4C51-99F9-F13666362A57}"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BA01C63-FA00-4ABE-BE49-94B1DAF33545}"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02364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7E140AE-3E7B-42D2-8729-65586BCE588D}"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8AF41D75-48E9-49B9-AB64-75B67ED8F4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183462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7C58B741-8CE5-4107-8722-DD5920277A1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BA8C2C6D-7B1F-4A56-8E9B-9BDCAF68AF86}" type="slidenum">
              <a:rPr lang="en-US">
                <a:solidFill>
                  <a:srgbClr val="DBF5F9">
                    <a:shade val="90000"/>
                  </a:srgbClr>
                </a:solidFill>
              </a:rPr>
              <a:pPr>
                <a:defRPr/>
              </a:pPr>
              <a:t>‹Nº›</a:t>
            </a:fld>
            <a:endParaRPr lang="en-US" dirty="0">
              <a:solidFill>
                <a:srgbClr val="DBF5F9">
                  <a:shade val="90000"/>
                </a:srgbClr>
              </a:solidFill>
            </a:endParaRPr>
          </a:p>
        </p:txBody>
      </p:sp>
    </p:spTree>
    <p:extLst>
      <p:ext uri="{BB962C8B-B14F-4D97-AF65-F5344CB8AC3E}">
        <p14:creationId xmlns:p14="http://schemas.microsoft.com/office/powerpoint/2010/main" val="285261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48B4D4D-5E92-44B1-B0F7-593A331B334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170A05CE-3785-42B1-AE6E-E307388B3B0F}" type="slidenum">
              <a:rPr lang="en-US">
                <a:solidFill>
                  <a:srgbClr val="DBF5F9">
                    <a:shade val="90000"/>
                  </a:srgbClr>
                </a:solidFill>
              </a:rPr>
              <a:pPr>
                <a:defRPr/>
              </a:pPr>
              <a:t>‹Nº›</a:t>
            </a:fld>
            <a:endParaRPr lang="en-US" dirty="0">
              <a:solidFill>
                <a:srgbClr val="DBF5F9">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grpSp>
    </p:spTree>
    <p:extLst>
      <p:ext uri="{BB962C8B-B14F-4D97-AF65-F5344CB8AC3E}">
        <p14:creationId xmlns:p14="http://schemas.microsoft.com/office/powerpoint/2010/main" val="655640283"/>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48B4D4D-5E92-44B1-B0F7-593A331B334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170A05CE-3785-42B1-AE6E-E307388B3B0F}" type="slidenum">
              <a:rPr lang="en-US">
                <a:solidFill>
                  <a:srgbClr val="DBF5F9">
                    <a:shade val="90000"/>
                  </a:srgbClr>
                </a:solidFill>
              </a:rPr>
              <a:pPr>
                <a:defRPr/>
              </a:pPr>
              <a:t>‹Nº›</a:t>
            </a:fld>
            <a:endParaRPr lang="en-US" dirty="0">
              <a:solidFill>
                <a:srgbClr val="DBF5F9">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grpSp>
    </p:spTree>
    <p:extLst>
      <p:ext uri="{BB962C8B-B14F-4D97-AF65-F5344CB8AC3E}">
        <p14:creationId xmlns:p14="http://schemas.microsoft.com/office/powerpoint/2010/main" val="2265869753"/>
      </p:ext>
    </p:extLst>
  </p:cSld>
  <p:clrMap bg1="dk1" tx1="lt1" bg2="dk2" tx2="lt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748B4D4D-5E92-44B1-B0F7-593A331B3344}" type="datetimeFigureOut">
              <a:rPr lang="en-US">
                <a:solidFill>
                  <a:srgbClr val="DBF5F9">
                    <a:shade val="90000"/>
                  </a:srgbClr>
                </a:solidFill>
              </a:rPr>
              <a:pPr>
                <a:defRPr/>
              </a:pPr>
              <a:t>2/25/2020</a:t>
            </a:fld>
            <a:endParaRPr lang="en-US" dirty="0">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170A05CE-3785-42B1-AE6E-E307388B3B0F}" type="slidenum">
              <a:rPr lang="en-US">
                <a:solidFill>
                  <a:srgbClr val="DBF5F9">
                    <a:shade val="90000"/>
                  </a:srgbClr>
                </a:solidFill>
              </a:rPr>
              <a:pPr>
                <a:defRPr/>
              </a:pPr>
              <a:t>‹Nº›</a:t>
            </a:fld>
            <a:endParaRPr lang="en-US" dirty="0">
              <a:solidFill>
                <a:srgbClr val="DBF5F9">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nstantia"/>
                <a:cs typeface="Arial" pitchFamily="34" charset="0"/>
              </a:endParaRPr>
            </a:p>
          </p:txBody>
        </p:sp>
      </p:grpSp>
    </p:spTree>
    <p:extLst>
      <p:ext uri="{BB962C8B-B14F-4D97-AF65-F5344CB8AC3E}">
        <p14:creationId xmlns:p14="http://schemas.microsoft.com/office/powerpoint/2010/main" val="4192135171"/>
      </p:ext>
    </p:extLst>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01CB173-ED5C-48E2-8D8E-97A35D603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43234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C221B-6246-4228-8DE5-C46EE8B45838}"/>
              </a:ext>
            </a:extLst>
          </p:cNvPr>
          <p:cNvPicPr>
            <a:picLocks noChangeAspect="1"/>
          </p:cNvPicPr>
          <p:nvPr/>
        </p:nvPicPr>
        <p:blipFill>
          <a:blip r:embed="rId2"/>
          <a:stretch>
            <a:fillRect/>
          </a:stretch>
        </p:blipFill>
        <p:spPr>
          <a:xfrm>
            <a:off x="2146697" y="0"/>
            <a:ext cx="4850606" cy="6858000"/>
          </a:xfrm>
          <a:prstGeom prst="rect">
            <a:avLst/>
          </a:prstGeom>
        </p:spPr>
      </p:pic>
    </p:spTree>
    <p:extLst>
      <p:ext uri="{BB962C8B-B14F-4D97-AF65-F5344CB8AC3E}">
        <p14:creationId xmlns:p14="http://schemas.microsoft.com/office/powerpoint/2010/main" val="63679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1865-3946-4C3D-A008-21ECB192FD9C}"/>
              </a:ext>
            </a:extLst>
          </p:cNvPr>
          <p:cNvPicPr>
            <a:picLocks noChangeAspect="1"/>
          </p:cNvPicPr>
          <p:nvPr/>
        </p:nvPicPr>
        <p:blipFill>
          <a:blip r:embed="rId2"/>
          <a:stretch>
            <a:fillRect/>
          </a:stretch>
        </p:blipFill>
        <p:spPr>
          <a:xfrm>
            <a:off x="2146697" y="0"/>
            <a:ext cx="4850606" cy="6858000"/>
          </a:xfrm>
          <a:prstGeom prst="rect">
            <a:avLst/>
          </a:prstGeom>
        </p:spPr>
      </p:pic>
    </p:spTree>
    <p:extLst>
      <p:ext uri="{BB962C8B-B14F-4D97-AF65-F5344CB8AC3E}">
        <p14:creationId xmlns:p14="http://schemas.microsoft.com/office/powerpoint/2010/main" val="4820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F4C5584-1AA2-408F-A983-BCB45CF006FD}"/>
              </a:ext>
            </a:extLst>
          </p:cNvPr>
          <p:cNvSpPr/>
          <p:nvPr/>
        </p:nvSpPr>
        <p:spPr>
          <a:xfrm>
            <a:off x="914400" y="381000"/>
            <a:ext cx="7543800" cy="320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 sufrimiento </a:t>
            </a:r>
            <a:r>
              <a:rPr lang="es-PE" dirty="0"/>
              <a:t>humano</a:t>
            </a:r>
            <a:r>
              <a:rPr lang="en-US" dirty="0"/>
              <a:t> individual, colectivo e </a:t>
            </a:r>
            <a:r>
              <a:rPr lang="en-US" dirty="0" err="1"/>
              <a:t>intergeneracional</a:t>
            </a:r>
            <a:r>
              <a:rPr lang="en-US" dirty="0"/>
              <a:t> detras de la perdida de lenguas.</a:t>
            </a:r>
          </a:p>
          <a:p>
            <a:pPr algn="ctr"/>
            <a:r>
              <a:rPr lang="en-US" dirty="0"/>
              <a:t>Las lenguas </a:t>
            </a:r>
            <a:r>
              <a:rPr lang="es-PE" dirty="0"/>
              <a:t>constantemente</a:t>
            </a:r>
            <a:r>
              <a:rPr lang="en-US" dirty="0"/>
              <a:t> presionadas al declive</a:t>
            </a:r>
          </a:p>
          <a:p>
            <a:pPr algn="ctr"/>
            <a:r>
              <a:rPr lang="en-US" dirty="0"/>
              <a:t>Fenomeno visto desde la experiencia de sus hablantes. </a:t>
            </a:r>
            <a:endParaRPr lang="es-AR" dirty="0"/>
          </a:p>
        </p:txBody>
      </p:sp>
      <p:sp>
        <p:nvSpPr>
          <p:cNvPr id="3" name="Oval 2">
            <a:extLst>
              <a:ext uri="{FF2B5EF4-FFF2-40B4-BE49-F238E27FC236}">
                <a16:creationId xmlns:a16="http://schemas.microsoft.com/office/drawing/2014/main" id="{35344A3E-6DE4-4202-915E-0153A779D34D}"/>
              </a:ext>
            </a:extLst>
          </p:cNvPr>
          <p:cNvSpPr/>
          <p:nvPr/>
        </p:nvSpPr>
        <p:spPr>
          <a:xfrm>
            <a:off x="1524000" y="3886200"/>
            <a:ext cx="58674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Language Pain </a:t>
            </a:r>
            <a:r>
              <a:rPr lang="en-US" dirty="0"/>
              <a:t>(Mary Louise Pratt)</a:t>
            </a:r>
          </a:p>
          <a:p>
            <a:pPr algn="ctr"/>
            <a:r>
              <a:rPr lang="en-US" dirty="0"/>
              <a:t>Si se habla la lengua (verguenza etc.)</a:t>
            </a:r>
          </a:p>
          <a:p>
            <a:pPr algn="ctr"/>
            <a:r>
              <a:rPr lang="en-US" dirty="0"/>
              <a:t>O si no se habla la lengua (neo hablantes etc.)</a:t>
            </a:r>
            <a:endParaRPr lang="es-AR" dirty="0"/>
          </a:p>
        </p:txBody>
      </p:sp>
    </p:spTree>
    <p:extLst>
      <p:ext uri="{BB962C8B-B14F-4D97-AF65-F5344CB8AC3E}">
        <p14:creationId xmlns:p14="http://schemas.microsoft.com/office/powerpoint/2010/main" val="231052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46CACC-55F1-4547-8F13-68054EC1C8FC}"/>
              </a:ext>
            </a:extLst>
          </p:cNvPr>
          <p:cNvSpPr>
            <a:spLocks noGrp="1"/>
          </p:cNvSpPr>
          <p:nvPr>
            <p:ph type="title"/>
          </p:nvPr>
        </p:nvSpPr>
        <p:spPr/>
        <p:txBody>
          <a:bodyPr/>
          <a:lstStyle/>
          <a:p>
            <a:endParaRPr lang="es-AR" dirty="0"/>
          </a:p>
        </p:txBody>
      </p:sp>
      <p:sp>
        <p:nvSpPr>
          <p:cNvPr id="5" name="Content Placeholder 4">
            <a:extLst>
              <a:ext uri="{FF2B5EF4-FFF2-40B4-BE49-F238E27FC236}">
                <a16:creationId xmlns:a16="http://schemas.microsoft.com/office/drawing/2014/main" id="{E7A8FB56-E9D4-4CDD-98E4-FD6987CF2556}"/>
              </a:ext>
            </a:extLst>
          </p:cNvPr>
          <p:cNvSpPr>
            <a:spLocks noGrp="1"/>
          </p:cNvSpPr>
          <p:nvPr>
            <p:ph idx="1"/>
          </p:nvPr>
        </p:nvSpPr>
        <p:spPr/>
        <p:txBody>
          <a:bodyPr/>
          <a:lstStyle/>
          <a:p>
            <a:r>
              <a:rPr lang="en-US" sz="4800" dirty="0"/>
              <a:t>Presencia de los hablantes </a:t>
            </a:r>
          </a:p>
          <a:p>
            <a:pPr marL="0" indent="0">
              <a:buNone/>
            </a:pPr>
            <a:r>
              <a:rPr lang="en-US" sz="4800" dirty="0"/>
              <a:t> en las decisiones de los    estados sobre el futuro de sus lenguas.</a:t>
            </a:r>
          </a:p>
          <a:p>
            <a:endParaRPr lang="en-US" sz="4800" dirty="0"/>
          </a:p>
          <a:p>
            <a:endParaRPr lang="es-AR" dirty="0"/>
          </a:p>
          <a:p>
            <a:endParaRPr lang="es-AR" dirty="0"/>
          </a:p>
        </p:txBody>
      </p:sp>
    </p:spTree>
    <p:extLst>
      <p:ext uri="{BB962C8B-B14F-4D97-AF65-F5344CB8AC3E}">
        <p14:creationId xmlns:p14="http://schemas.microsoft.com/office/powerpoint/2010/main" val="412012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19BE-81B0-4FFA-8B0F-882DFDE55E93}"/>
              </a:ext>
            </a:extLst>
          </p:cNvPr>
          <p:cNvSpPr>
            <a:spLocks noGrp="1"/>
          </p:cNvSpPr>
          <p:nvPr>
            <p:ph type="title"/>
          </p:nvPr>
        </p:nvSpPr>
        <p:spPr/>
        <p:txBody>
          <a:bodyPr/>
          <a:lstStyle/>
          <a:p>
            <a:r>
              <a:rPr lang="en-US" dirty="0"/>
              <a:t>Resignificación de la comunicacion </a:t>
            </a:r>
            <a:endParaRPr lang="es-AR" dirty="0"/>
          </a:p>
        </p:txBody>
      </p:sp>
      <p:sp>
        <p:nvSpPr>
          <p:cNvPr id="3" name="Text Placeholder 2">
            <a:extLst>
              <a:ext uri="{FF2B5EF4-FFF2-40B4-BE49-F238E27FC236}">
                <a16:creationId xmlns:a16="http://schemas.microsoft.com/office/drawing/2014/main" id="{FA75908F-8850-4761-B75C-F636CDE59A35}"/>
              </a:ext>
            </a:extLst>
          </p:cNvPr>
          <p:cNvSpPr>
            <a:spLocks noGrp="1"/>
          </p:cNvSpPr>
          <p:nvPr>
            <p:ph type="body" idx="1"/>
          </p:nvPr>
        </p:nvSpPr>
        <p:spPr>
          <a:xfrm>
            <a:off x="530352" y="2704664"/>
            <a:ext cx="7772400" cy="3467536"/>
          </a:xfrm>
          <a:solidFill>
            <a:schemeClr val="bg1"/>
          </a:solidFill>
        </p:spPr>
        <p:txBody>
          <a:bodyPr/>
          <a:lstStyle/>
          <a:p>
            <a:r>
              <a:rPr lang="es-AR" dirty="0"/>
              <a:t>Representativa</a:t>
            </a:r>
          </a:p>
          <a:p>
            <a:r>
              <a:rPr lang="es-AR" dirty="0"/>
              <a:t>Horizontal </a:t>
            </a:r>
          </a:p>
          <a:p>
            <a:r>
              <a:rPr lang="es-AR" dirty="0"/>
              <a:t>Reconocer el </a:t>
            </a:r>
            <a:r>
              <a:rPr lang="es-AR" b="1" dirty="0">
                <a:solidFill>
                  <a:srgbClr val="FFFF00"/>
                </a:solidFill>
              </a:rPr>
              <a:t>Capital Linguistico </a:t>
            </a:r>
            <a:r>
              <a:rPr lang="es-AR" dirty="0"/>
              <a:t>de los ciudadanos cuyas lenguas maternas o familiares no son el español. </a:t>
            </a:r>
          </a:p>
          <a:p>
            <a:r>
              <a:rPr lang="es-AR" dirty="0"/>
              <a:t>Desafiar la inequidad estructural</a:t>
            </a:r>
          </a:p>
          <a:p>
            <a:r>
              <a:rPr lang="es-AR" dirty="0"/>
              <a:t>Resignificar el privilegio linguistico de una sola lengua (ominpotente)</a:t>
            </a:r>
          </a:p>
          <a:p>
            <a:r>
              <a:rPr lang="es-AR" dirty="0"/>
              <a:t>Desafiar a la desvalorización de las lenguas y de sus hablantes. </a:t>
            </a:r>
          </a:p>
        </p:txBody>
      </p:sp>
    </p:spTree>
    <p:extLst>
      <p:ext uri="{BB962C8B-B14F-4D97-AF65-F5344CB8AC3E}">
        <p14:creationId xmlns:p14="http://schemas.microsoft.com/office/powerpoint/2010/main" val="291622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5FF3BB-22FC-4C18-BAC4-C38DFFAEFEDD}"/>
              </a:ext>
            </a:extLst>
          </p:cNvPr>
          <p:cNvSpPr>
            <a:spLocks noGrp="1"/>
          </p:cNvSpPr>
          <p:nvPr>
            <p:ph idx="1"/>
          </p:nvPr>
        </p:nvSpPr>
        <p:spPr>
          <a:xfrm>
            <a:off x="-76200" y="228600"/>
            <a:ext cx="9220200" cy="6629400"/>
          </a:xfrm>
          <a:solidFill>
            <a:schemeClr val="accent1">
              <a:lumMod val="50000"/>
            </a:schemeClr>
          </a:solidFill>
        </p:spPr>
        <p:txBody>
          <a:bodyPr/>
          <a:lstStyle/>
          <a:p>
            <a:r>
              <a:rPr lang="en-US" dirty="0"/>
              <a:t>Todas las lenguas – las grandes, las medianas, las pequeñas en numeros de hablantes (Bri Bri, Wichi, Kaiapó Brasil, el Caribe </a:t>
            </a:r>
            <a:r>
              <a:rPr lang="en-US" dirty="0" err="1">
                <a:solidFill>
                  <a:schemeClr val="bg1"/>
                </a:solidFill>
                <a:highlight>
                  <a:srgbClr val="FFFF00"/>
                </a:highlight>
              </a:rPr>
              <a:t>Indigeneidad</a:t>
            </a:r>
            <a:r>
              <a:rPr lang="en-US" dirty="0">
                <a:solidFill>
                  <a:schemeClr val="bg1"/>
                </a:solidFill>
                <a:highlight>
                  <a:srgbClr val="FFFF00"/>
                </a:highlight>
              </a:rPr>
              <a:t> Cubana </a:t>
            </a:r>
            <a:r>
              <a:rPr lang="en-US" dirty="0"/>
              <a:t>por Dr. Jose Barreiro Smithsonian).</a:t>
            </a:r>
          </a:p>
          <a:p>
            <a:r>
              <a:rPr lang="en-US" dirty="0"/>
              <a:t>Todas merecen respeto, dignidad, y reconocimiento por </a:t>
            </a:r>
            <a:r>
              <a:rPr lang="en-US" dirty="0" err="1"/>
              <a:t>haber</a:t>
            </a:r>
            <a:r>
              <a:rPr lang="en-US" dirty="0"/>
              <a:t> resistido la violencia linguistica.</a:t>
            </a:r>
          </a:p>
          <a:p>
            <a:r>
              <a:rPr lang="en-US" dirty="0"/>
              <a:t>P.L. </a:t>
            </a:r>
            <a:r>
              <a:rPr lang="en-US" dirty="0" err="1"/>
              <a:t>requieren</a:t>
            </a:r>
            <a:r>
              <a:rPr lang="en-US" dirty="0"/>
              <a:t> </a:t>
            </a:r>
            <a:r>
              <a:rPr lang="en-US" dirty="0" err="1"/>
              <a:t>consultas</a:t>
            </a:r>
            <a:r>
              <a:rPr lang="en-US" dirty="0"/>
              <a:t> con las comunidades, desde los saberes y poderes de las comunidades van a </a:t>
            </a:r>
            <a:r>
              <a:rPr lang="en-US" dirty="0" err="1"/>
              <a:t>surgir</a:t>
            </a:r>
            <a:r>
              <a:rPr lang="en-US" dirty="0"/>
              <a:t> formas </a:t>
            </a:r>
            <a:r>
              <a:rPr lang="en-US" dirty="0" err="1"/>
              <a:t>internas</a:t>
            </a:r>
            <a:r>
              <a:rPr lang="en-US" dirty="0"/>
              <a:t> de revitalizacion. Un ejemplo son lo Maori. </a:t>
            </a:r>
          </a:p>
          <a:p>
            <a:r>
              <a:rPr lang="en-US" dirty="0"/>
              <a:t>Las literaturas </a:t>
            </a:r>
            <a:r>
              <a:rPr lang="en-US" dirty="0" err="1"/>
              <a:t>en</a:t>
            </a:r>
            <a:r>
              <a:rPr lang="en-US" dirty="0"/>
              <a:t> formato ORAL (</a:t>
            </a:r>
            <a:r>
              <a:rPr lang="en-US" dirty="0" err="1"/>
              <a:t>Oraliteraturas</a:t>
            </a:r>
            <a:r>
              <a:rPr lang="en-US" dirty="0"/>
              <a:t>) y las que </a:t>
            </a:r>
            <a:r>
              <a:rPr lang="en-US" dirty="0" err="1"/>
              <a:t>han</a:t>
            </a:r>
            <a:r>
              <a:rPr lang="en-US" dirty="0"/>
              <a:t> </a:t>
            </a:r>
            <a:r>
              <a:rPr lang="en-US" dirty="0" err="1"/>
              <a:t>trancisionado</a:t>
            </a:r>
            <a:r>
              <a:rPr lang="en-US" dirty="0"/>
              <a:t> a la escritura </a:t>
            </a:r>
            <a:r>
              <a:rPr lang="en-US" dirty="0" err="1"/>
              <a:t>en</a:t>
            </a:r>
            <a:r>
              <a:rPr lang="en-US" dirty="0"/>
              <a:t> sus diversas formas pueden ser esos </a:t>
            </a:r>
            <a:r>
              <a:rPr lang="en-US" dirty="0" err="1"/>
              <a:t>puentes</a:t>
            </a:r>
            <a:r>
              <a:rPr lang="en-US" dirty="0"/>
              <a:t> que </a:t>
            </a:r>
            <a:r>
              <a:rPr lang="en-US" dirty="0" err="1"/>
              <a:t>nos</a:t>
            </a:r>
            <a:r>
              <a:rPr lang="en-US" dirty="0"/>
              <a:t> ayuden a la </a:t>
            </a:r>
            <a:r>
              <a:rPr lang="en-US" dirty="0" err="1"/>
              <a:t>comunicaion</a:t>
            </a:r>
            <a:r>
              <a:rPr lang="en-US" dirty="0"/>
              <a:t> horizontal con el </a:t>
            </a:r>
            <a:r>
              <a:rPr lang="en-US" dirty="0" err="1"/>
              <a:t>mundo</a:t>
            </a:r>
            <a:r>
              <a:rPr lang="en-US" dirty="0"/>
              <a:t> </a:t>
            </a:r>
            <a:r>
              <a:rPr lang="en-US" dirty="0" err="1"/>
              <a:t>catellano</a:t>
            </a:r>
            <a:r>
              <a:rPr lang="en-US" dirty="0"/>
              <a:t> hablante</a:t>
            </a:r>
            <a:endParaRPr lang="es-AR" dirty="0"/>
          </a:p>
        </p:txBody>
      </p:sp>
    </p:spTree>
    <p:extLst>
      <p:ext uri="{BB962C8B-B14F-4D97-AF65-F5344CB8AC3E}">
        <p14:creationId xmlns:p14="http://schemas.microsoft.com/office/powerpoint/2010/main" val="352321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2E467-06F2-4698-89C6-27424A9C895B}"/>
              </a:ext>
            </a:extLst>
          </p:cNvPr>
          <p:cNvPicPr>
            <a:picLocks noChangeAspect="1"/>
          </p:cNvPicPr>
          <p:nvPr/>
        </p:nvPicPr>
        <p:blipFill>
          <a:blip r:embed="rId2"/>
          <a:stretch>
            <a:fillRect/>
          </a:stretch>
        </p:blipFill>
        <p:spPr>
          <a:xfrm>
            <a:off x="2146697" y="-76200"/>
            <a:ext cx="4850606" cy="6858000"/>
          </a:xfrm>
          <a:prstGeom prst="rect">
            <a:avLst/>
          </a:prstGeom>
        </p:spPr>
      </p:pic>
    </p:spTree>
    <p:extLst>
      <p:ext uri="{BB962C8B-B14F-4D97-AF65-F5344CB8AC3E}">
        <p14:creationId xmlns:p14="http://schemas.microsoft.com/office/powerpoint/2010/main" val="3389704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3B407-53D4-461B-8AFF-167FB6CE07C6}"/>
              </a:ext>
            </a:extLst>
          </p:cNvPr>
          <p:cNvPicPr>
            <a:picLocks noChangeAspect="1"/>
          </p:cNvPicPr>
          <p:nvPr/>
        </p:nvPicPr>
        <p:blipFill>
          <a:blip r:embed="rId2"/>
          <a:stretch>
            <a:fillRect/>
          </a:stretch>
        </p:blipFill>
        <p:spPr>
          <a:xfrm>
            <a:off x="0" y="990600"/>
            <a:ext cx="4495800" cy="5166205"/>
          </a:xfrm>
          <a:prstGeom prst="rect">
            <a:avLst/>
          </a:prstGeom>
          <a:noFill/>
        </p:spPr>
      </p:pic>
      <p:pic>
        <p:nvPicPr>
          <p:cNvPr id="2" name="Content Placeholder 1">
            <a:extLst>
              <a:ext uri="{FF2B5EF4-FFF2-40B4-BE49-F238E27FC236}">
                <a16:creationId xmlns:a16="http://schemas.microsoft.com/office/drawing/2014/main" id="{E7EBFA0A-F722-42D6-A3D4-91E2F7A521D1}"/>
              </a:ext>
            </a:extLst>
          </p:cNvPr>
          <p:cNvPicPr>
            <a:picLocks noGrp="1" noChangeAspect="1"/>
          </p:cNvPicPr>
          <p:nvPr>
            <p:ph sz="half" idx="2"/>
          </p:nvPr>
        </p:nvPicPr>
        <p:blipFill>
          <a:blip r:embed="rId3"/>
          <a:stretch>
            <a:fillRect/>
          </a:stretch>
        </p:blipFill>
        <p:spPr>
          <a:xfrm>
            <a:off x="4649548" y="990600"/>
            <a:ext cx="4418251" cy="5363307"/>
          </a:xfrm>
          <a:prstGeom prst="rect">
            <a:avLst/>
          </a:prstGeom>
        </p:spPr>
      </p:pic>
    </p:spTree>
    <p:extLst>
      <p:ext uri="{BB962C8B-B14F-4D97-AF65-F5344CB8AC3E}">
        <p14:creationId xmlns:p14="http://schemas.microsoft.com/office/powerpoint/2010/main" val="802041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152B600-493C-4A2D-82FF-4D4AAAC71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76200"/>
            <a:ext cx="6324600" cy="6858000"/>
          </a:xfrm>
          <a:prstGeom prst="rect">
            <a:avLst/>
          </a:prstGeom>
        </p:spPr>
      </p:pic>
      <p:sp>
        <p:nvSpPr>
          <p:cNvPr id="4" name="Teardrop 3">
            <a:extLst>
              <a:ext uri="{FF2B5EF4-FFF2-40B4-BE49-F238E27FC236}">
                <a16:creationId xmlns:a16="http://schemas.microsoft.com/office/drawing/2014/main" id="{3597D58D-2885-4E7F-A024-24C8F30AA19A}"/>
              </a:ext>
            </a:extLst>
          </p:cNvPr>
          <p:cNvSpPr/>
          <p:nvPr/>
        </p:nvSpPr>
        <p:spPr>
          <a:xfrm>
            <a:off x="76200" y="228600"/>
            <a:ext cx="3124200" cy="5562600"/>
          </a:xfrm>
          <a:prstGeom prst="teardrop">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When we are removed, relocated, displaced we lose contact with our territory. Remember, our languages were born of the relationship between us and our environment. Land, language, territory, nature are all closely tied to the creation and maintenance of our languages and our traditional knowledge. Therefore, language is territory.</a:t>
            </a:r>
          </a:p>
        </p:txBody>
      </p:sp>
      <p:sp>
        <p:nvSpPr>
          <p:cNvPr id="2" name="Oval 1">
            <a:extLst>
              <a:ext uri="{FF2B5EF4-FFF2-40B4-BE49-F238E27FC236}">
                <a16:creationId xmlns:a16="http://schemas.microsoft.com/office/drawing/2014/main" id="{B385E77D-032F-446A-9F5C-660FE2654277}"/>
              </a:ext>
            </a:extLst>
          </p:cNvPr>
          <p:cNvSpPr/>
          <p:nvPr/>
        </p:nvSpPr>
        <p:spPr>
          <a:xfrm>
            <a:off x="3810000" y="228600"/>
            <a:ext cx="50292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dirty="0"/>
              <a:t>      La des-espacialización </a:t>
            </a:r>
          </a:p>
          <a:p>
            <a:r>
              <a:rPr lang="es-AR" dirty="0"/>
              <a:t>      (Igor, Iglesias) </a:t>
            </a:r>
            <a:endParaRPr lang="es-PE" dirty="0"/>
          </a:p>
        </p:txBody>
      </p:sp>
    </p:spTree>
    <p:extLst>
      <p:ext uri="{BB962C8B-B14F-4D97-AF65-F5344CB8AC3E}">
        <p14:creationId xmlns:p14="http://schemas.microsoft.com/office/powerpoint/2010/main" val="245085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33400" y="304801"/>
            <a:ext cx="8229600" cy="542585"/>
          </a:xfrm>
          <a:solidFill>
            <a:srgbClr val="003399"/>
          </a:solidFill>
        </p:spPr>
        <p:txBody>
          <a:bodyPr>
            <a:normAutofit fontScale="90000"/>
          </a:bodyPr>
          <a:lstStyle/>
          <a:p>
            <a:pPr lvl="1">
              <a:lnSpc>
                <a:spcPct val="90000"/>
              </a:lnSpc>
            </a:pPr>
            <a:br>
              <a:rPr lang="es-PE" b="1" dirty="0">
                <a:effectLst>
                  <a:glow>
                    <a:srgbClr val="000000"/>
                  </a:glow>
                  <a:outerShdw sx="0" sy="0">
                    <a:srgbClr val="000000"/>
                  </a:outerShdw>
                  <a:reflection stA="0" endPos="0" fadeDir="0" sx="0" sy="0"/>
                </a:effectLst>
              </a:rPr>
            </a:br>
            <a:r>
              <a:rPr lang="es-PE" sz="3600" b="1" dirty="0">
                <a:effectLst>
                  <a:glow>
                    <a:srgbClr val="000000"/>
                  </a:glow>
                  <a:reflection stA="0" endPos="0" fadeDir="0" sx="0" sy="0"/>
                </a:effectLst>
              </a:rPr>
              <a:t>                              </a:t>
            </a:r>
            <a:r>
              <a:rPr lang="es-PE" sz="4900" b="1" dirty="0">
                <a:solidFill>
                  <a:schemeClr val="tx1"/>
                </a:solidFill>
                <a:effectLst>
                  <a:glow>
                    <a:srgbClr val="000000"/>
                  </a:glow>
                  <a:reflection stA="0" endPos="0" fadeDir="0" sx="0" sy="0"/>
                </a:effectLst>
                <a:latin typeface="Times New Roman" panose="02020603050405020304" pitchFamily="18" charset="0"/>
                <a:cs typeface="Times New Roman" panose="02020603050405020304" pitchFamily="18" charset="0"/>
              </a:rPr>
              <a:t>LENGUA</a:t>
            </a:r>
            <a:r>
              <a:rPr lang="es-PE" sz="4900" b="1" dirty="0">
                <a:solidFill>
                  <a:schemeClr val="tx1"/>
                </a:solidFill>
                <a:effectLst>
                  <a:glow>
                    <a:srgbClr val="000000"/>
                  </a:glow>
                  <a:outerShdw sx="0" sy="0">
                    <a:srgbClr val="000000"/>
                  </a:outerShdw>
                  <a:reflection stA="0" endPos="0" fadeDir="0" sx="0" sy="0"/>
                </a:effectLst>
                <a:latin typeface="Times New Roman" panose="02020603050405020304" pitchFamily="18" charset="0"/>
                <a:cs typeface="Times New Roman" panose="02020603050405020304" pitchFamily="18" charset="0"/>
              </a:rPr>
              <a:t> </a:t>
            </a:r>
            <a:endParaRPr lang="es-PE" sz="4900" dirty="0">
              <a:effectLst>
                <a:glow>
                  <a:srgbClr val="000000"/>
                </a:glow>
                <a:reflection stA="0" endPos="0" fadeDir="0" sx="0" sy="0"/>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89345482"/>
              </p:ext>
            </p:extLst>
          </p:nvPr>
        </p:nvGraphicFramePr>
        <p:xfrm>
          <a:off x="466444" y="1143000"/>
          <a:ext cx="8525156" cy="5410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06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9EEAF03-798B-4043-B37B-C68ADD9A2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 y="0"/>
            <a:ext cx="9033831" cy="6858000"/>
          </a:xfrm>
          <a:prstGeom prst="rect">
            <a:avLst/>
          </a:prstGeom>
        </p:spPr>
      </p:pic>
    </p:spTree>
    <p:extLst>
      <p:ext uri="{BB962C8B-B14F-4D97-AF65-F5344CB8AC3E}">
        <p14:creationId xmlns:p14="http://schemas.microsoft.com/office/powerpoint/2010/main" val="102251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36A950-670A-4328-B6DA-52FC11D1BA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75" y="228600"/>
            <a:ext cx="9262875" cy="5943601"/>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04712521"/>
              </p:ext>
            </p:extLst>
          </p:nvPr>
        </p:nvGraphicFramePr>
        <p:xfrm>
          <a:off x="381000" y="609600"/>
          <a:ext cx="82296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CCD52-B938-4A14-8148-01D10C67B824}"/>
              </a:ext>
            </a:extLst>
          </p:cNvPr>
          <p:cNvSpPr>
            <a:spLocks noGrp="1"/>
          </p:cNvSpPr>
          <p:nvPr>
            <p:ph idx="1"/>
          </p:nvPr>
        </p:nvSpPr>
        <p:spPr/>
        <p:txBody>
          <a:bodyPr/>
          <a:lstStyle/>
          <a:p>
            <a:r>
              <a:rPr lang="en-US" dirty="0"/>
              <a:t>La poesia es un acto de libertad y de creacion, hermoso en cualquier lengua. Y a nuestras lenguas se les han negado es igualdad, se tienda a folklorizarlas.</a:t>
            </a:r>
          </a:p>
          <a:p>
            <a:r>
              <a:rPr lang="en-US" dirty="0"/>
              <a:t>Esto debe tornarse no en un espectaculo hacia afuera, sino en un celebracion desde la interno en pos de encontrarnos de igual a igual. Nuestros poetas en igualdad de condiciones.</a:t>
            </a:r>
          </a:p>
          <a:p>
            <a:r>
              <a:rPr lang="en-US" dirty="0"/>
              <a:t>La poesia en lenguas (bilingue/monolingue) es una necesidad para que llegue, como un metodo curativo de esas heridas del alma que muchos </a:t>
            </a:r>
            <a:r>
              <a:rPr lang="en-US" dirty="0" err="1"/>
              <a:t>llevamos</a:t>
            </a:r>
            <a:r>
              <a:rPr lang="en-US" dirty="0"/>
              <a:t> dentro.</a:t>
            </a:r>
          </a:p>
          <a:p>
            <a:r>
              <a:rPr lang="en-US" dirty="0"/>
              <a:t>Puede ser de gran ayuda </a:t>
            </a:r>
            <a:endParaRPr lang="es-AR" dirty="0"/>
          </a:p>
        </p:txBody>
      </p:sp>
      <p:sp>
        <p:nvSpPr>
          <p:cNvPr id="2" name="Oval 1">
            <a:extLst>
              <a:ext uri="{FF2B5EF4-FFF2-40B4-BE49-F238E27FC236}">
                <a16:creationId xmlns:a16="http://schemas.microsoft.com/office/drawing/2014/main" id="{370C8B26-55A8-4255-A9B1-9F0059F7315F}"/>
              </a:ext>
            </a:extLst>
          </p:cNvPr>
          <p:cNvSpPr/>
          <p:nvPr/>
        </p:nvSpPr>
        <p:spPr>
          <a:xfrm>
            <a:off x="990600" y="304800"/>
            <a:ext cx="74676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La producción literaria en lenguas indígenas</a:t>
            </a:r>
          </a:p>
          <a:p>
            <a:pPr algn="ctr"/>
            <a:r>
              <a:rPr lang="es-PE" dirty="0"/>
              <a:t>Narrativa, y poesía</a:t>
            </a:r>
          </a:p>
        </p:txBody>
      </p:sp>
    </p:spTree>
    <p:extLst>
      <p:ext uri="{BB962C8B-B14F-4D97-AF65-F5344CB8AC3E}">
        <p14:creationId xmlns:p14="http://schemas.microsoft.com/office/powerpoint/2010/main" val="189747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8C49-4EFC-49A7-B65A-0165611C2ED2}"/>
              </a:ext>
            </a:extLst>
          </p:cNvPr>
          <p:cNvSpPr>
            <a:spLocks noGrp="1"/>
          </p:cNvSpPr>
          <p:nvPr>
            <p:ph type="title"/>
          </p:nvPr>
        </p:nvSpPr>
        <p:spPr/>
        <p:txBody>
          <a:bodyPr/>
          <a:lstStyle/>
          <a:p>
            <a:r>
              <a:rPr lang="en-US" dirty="0"/>
              <a:t>Lenguas se hagan visibles</a:t>
            </a:r>
            <a:endParaRPr lang="es-AR" dirty="0"/>
          </a:p>
        </p:txBody>
      </p:sp>
      <p:sp>
        <p:nvSpPr>
          <p:cNvPr id="3" name="Content Placeholder 2">
            <a:extLst>
              <a:ext uri="{FF2B5EF4-FFF2-40B4-BE49-F238E27FC236}">
                <a16:creationId xmlns:a16="http://schemas.microsoft.com/office/drawing/2014/main" id="{470608F0-94AC-490C-83B1-C585BED6C3C1}"/>
              </a:ext>
            </a:extLst>
          </p:cNvPr>
          <p:cNvSpPr>
            <a:spLocks noGrp="1"/>
          </p:cNvSpPr>
          <p:nvPr>
            <p:ph idx="1"/>
          </p:nvPr>
        </p:nvSpPr>
        <p:spPr/>
        <p:txBody>
          <a:bodyPr/>
          <a:lstStyle/>
          <a:p>
            <a:r>
              <a:rPr lang="en-US" dirty="0"/>
              <a:t>Que las calles de todo el continente se vuelvan a </a:t>
            </a:r>
            <a:r>
              <a:rPr lang="en-US" dirty="0" err="1"/>
              <a:t>nombrar</a:t>
            </a:r>
            <a:r>
              <a:rPr lang="en-US" dirty="0"/>
              <a:t> </a:t>
            </a:r>
            <a:r>
              <a:rPr lang="en-US" dirty="0" err="1"/>
              <a:t>en</a:t>
            </a:r>
            <a:r>
              <a:rPr lang="en-US" dirty="0"/>
              <a:t> sus lenguas originarias … que se </a:t>
            </a:r>
            <a:r>
              <a:rPr lang="en-US" dirty="0" err="1"/>
              <a:t>recuerde</a:t>
            </a:r>
            <a:r>
              <a:rPr lang="en-US" dirty="0"/>
              <a:t> a quienes </a:t>
            </a:r>
            <a:r>
              <a:rPr lang="en-US" dirty="0" err="1"/>
              <a:t>poblaron</a:t>
            </a:r>
            <a:r>
              <a:rPr lang="en-US" dirty="0"/>
              <a:t> esos territorios al principio.</a:t>
            </a:r>
          </a:p>
          <a:p>
            <a:r>
              <a:rPr lang="en-US" dirty="0" err="1"/>
              <a:t>Toponimia</a:t>
            </a:r>
            <a:r>
              <a:rPr lang="en-US" dirty="0"/>
              <a:t>, que se </a:t>
            </a:r>
            <a:r>
              <a:rPr lang="en-US" dirty="0" err="1"/>
              <a:t>siga</a:t>
            </a:r>
            <a:r>
              <a:rPr lang="en-US" dirty="0"/>
              <a:t> con conceptos </a:t>
            </a:r>
            <a:r>
              <a:rPr lang="en-US" dirty="0" err="1"/>
              <a:t>sugeridos</a:t>
            </a:r>
            <a:r>
              <a:rPr lang="en-US" dirty="0"/>
              <a:t> desde las comunidades y luego que se de </a:t>
            </a:r>
            <a:r>
              <a:rPr lang="en-US" dirty="0" err="1"/>
              <a:t>paso</a:t>
            </a:r>
            <a:r>
              <a:rPr lang="en-US" dirty="0"/>
              <a:t> a los y las poetas … </a:t>
            </a:r>
            <a:r>
              <a:rPr lang="en-US" dirty="0" err="1"/>
              <a:t>su</a:t>
            </a:r>
            <a:r>
              <a:rPr lang="en-US" dirty="0"/>
              <a:t> poesia </a:t>
            </a:r>
            <a:r>
              <a:rPr lang="en-US" dirty="0" err="1"/>
              <a:t>en</a:t>
            </a:r>
            <a:r>
              <a:rPr lang="en-US" dirty="0"/>
              <a:t> </a:t>
            </a:r>
            <a:r>
              <a:rPr lang="en-US" dirty="0" err="1"/>
              <a:t>cada</a:t>
            </a:r>
            <a:r>
              <a:rPr lang="en-US" dirty="0"/>
              <a:t> estacion de metro y </a:t>
            </a:r>
            <a:r>
              <a:rPr lang="en-US" dirty="0" err="1"/>
              <a:t>en</a:t>
            </a:r>
            <a:r>
              <a:rPr lang="en-US" dirty="0"/>
              <a:t> las </a:t>
            </a:r>
            <a:r>
              <a:rPr lang="en-US" dirty="0" err="1"/>
              <a:t>calles</a:t>
            </a:r>
            <a:endParaRPr lang="en-US" dirty="0"/>
          </a:p>
          <a:p>
            <a:r>
              <a:rPr lang="en-US" dirty="0"/>
              <a:t>Que se encuentran los idiomas </a:t>
            </a:r>
            <a:r>
              <a:rPr lang="en-US" dirty="0" err="1"/>
              <a:t>en</a:t>
            </a:r>
            <a:r>
              <a:rPr lang="en-US" dirty="0"/>
              <a:t> la palabra compartido.</a:t>
            </a:r>
            <a:endParaRPr lang="es-AR" dirty="0"/>
          </a:p>
        </p:txBody>
      </p:sp>
    </p:spTree>
    <p:extLst>
      <p:ext uri="{BB962C8B-B14F-4D97-AF65-F5344CB8AC3E}">
        <p14:creationId xmlns:p14="http://schemas.microsoft.com/office/powerpoint/2010/main" val="2969417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2133600"/>
            <a:ext cx="7179733"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533400" y="609600"/>
            <a:ext cx="4038600" cy="1219200"/>
          </a:xfrm>
          <a:prstGeom prst="ellipse">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t>Paisaje Lingüístico en Mixe. Oaxaca-México.</a:t>
            </a:r>
          </a:p>
        </p:txBody>
      </p:sp>
    </p:spTree>
    <p:extLst>
      <p:ext uri="{BB962C8B-B14F-4D97-AF65-F5344CB8AC3E}">
        <p14:creationId xmlns:p14="http://schemas.microsoft.com/office/powerpoint/2010/main" val="143479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304800"/>
            <a:ext cx="8382000" cy="1219200"/>
          </a:xfrm>
          <a:solidFill>
            <a:schemeClr val="bg2">
              <a:lumMod val="50000"/>
            </a:schemeClr>
          </a:solidFill>
        </p:spPr>
        <p:txBody>
          <a:bodyPr/>
          <a:lstStyle/>
          <a:p>
            <a:pPr>
              <a:defRPr/>
            </a:pPr>
            <a:br>
              <a:rPr lang="es-PE" sz="1200"/>
            </a:br>
            <a:br>
              <a:rPr lang="es-PE" sz="1200"/>
            </a:br>
            <a:br>
              <a:rPr lang="es-PE" sz="1200"/>
            </a:br>
            <a:br>
              <a:rPr lang="es-PE" sz="1200"/>
            </a:br>
            <a:br>
              <a:rPr lang="es-PE" sz="1200"/>
            </a:br>
            <a:br>
              <a:rPr lang="es-PE" sz="1200"/>
            </a:br>
            <a:br>
              <a:rPr lang="es-PE" sz="2000"/>
            </a:br>
            <a:r>
              <a:rPr lang="es-PE" sz="2000"/>
              <a:t>Paredes que hablan (y cantan) Mural Corazón de </a:t>
            </a:r>
            <a:r>
              <a:rPr lang="es-PE" sz="2000" err="1"/>
              <a:t>Carachama</a:t>
            </a:r>
            <a:r>
              <a:rPr lang="es-PE" sz="2000"/>
              <a:t> por Olida Silvano, Silvia </a:t>
            </a:r>
            <a:r>
              <a:rPr lang="es-PE" sz="2000" err="1"/>
              <a:t>Ricopa</a:t>
            </a:r>
            <a:r>
              <a:rPr lang="es-PE" sz="2000"/>
              <a:t> artistas y sabias Shipibo Conibo.</a:t>
            </a:r>
            <a:br>
              <a:rPr lang="es-PE" sz="2000"/>
            </a:br>
            <a:r>
              <a:rPr lang="es-PE" sz="3200">
                <a:latin typeface="+mn-lt"/>
              </a:rPr>
              <a:t> </a:t>
            </a:r>
            <a:br>
              <a:rPr lang="es-PE" sz="3200" b="1">
                <a:latin typeface="+mn-lt"/>
              </a:rPr>
            </a:br>
            <a:r>
              <a:rPr lang="es-PE" sz="1200" err="1"/>
              <a:t>Fotografia</a:t>
            </a:r>
            <a:r>
              <a:rPr lang="es-PE" sz="1200"/>
              <a:t> Olga </a:t>
            </a:r>
            <a:r>
              <a:rPr lang="es-PE" sz="1200" err="1"/>
              <a:t>Osnayo</a:t>
            </a:r>
            <a:r>
              <a:rPr lang="es-PE" sz="1200"/>
              <a:t>  Oliveros </a:t>
            </a:r>
          </a:p>
        </p:txBody>
      </p:sp>
      <p:pic>
        <p:nvPicPr>
          <p:cNvPr id="35843"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193088" cy="5205413"/>
          </a:xfrm>
        </p:spPr>
      </p:pic>
    </p:spTree>
    <p:extLst>
      <p:ext uri="{BB962C8B-B14F-4D97-AF65-F5344CB8AC3E}">
        <p14:creationId xmlns:p14="http://schemas.microsoft.com/office/powerpoint/2010/main" val="4182555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57200"/>
            <a:ext cx="8229600" cy="457200"/>
          </a:xfrm>
          <a:solidFill>
            <a:srgbClr val="002060"/>
          </a:solidFill>
        </p:spPr>
        <p:txBody>
          <a:bodyPr/>
          <a:lstStyle/>
          <a:p>
            <a:r>
              <a:rPr lang="es-PE" sz="3600" b="1">
                <a:latin typeface="Arial Black" pitchFamily="34" charset="0"/>
              </a:rPr>
              <a:t>Murales Shipibos </a:t>
            </a:r>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58081"/>
            <a:ext cx="7543800" cy="5657850"/>
          </a:xfrm>
          <a:ln w="76200">
            <a:solidFill>
              <a:schemeClr val="bg1"/>
            </a:solidFill>
          </a:ln>
        </p:spPr>
      </p:pic>
    </p:spTree>
    <p:extLst>
      <p:ext uri="{BB962C8B-B14F-4D97-AF65-F5344CB8AC3E}">
        <p14:creationId xmlns:p14="http://schemas.microsoft.com/office/powerpoint/2010/main" val="391978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692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5197"/>
            <a:ext cx="9144000" cy="68580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9" y="-95250"/>
            <a:ext cx="4621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347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BD1179F-44F6-43E3-8E03-237408CC4965}"/>
              </a:ext>
            </a:extLst>
          </p:cNvPr>
          <p:cNvSpPr>
            <a:spLocks noGrp="1"/>
          </p:cNvSpPr>
          <p:nvPr>
            <p:ph type="title"/>
          </p:nvPr>
        </p:nvSpPr>
        <p:spPr>
          <a:xfrm>
            <a:off x="457200" y="704088"/>
            <a:ext cx="8229600" cy="1143000"/>
          </a:xfrm>
        </p:spPr>
        <p:txBody>
          <a:bodyPr/>
          <a:lstStyle/>
          <a:p>
            <a:endParaRPr lang="en-US"/>
          </a:p>
        </p:txBody>
      </p:sp>
      <p:pic>
        <p:nvPicPr>
          <p:cNvPr id="6" name="Content Placeholder 5" descr="A picture containing text&#10;&#10;Description automatically generated">
            <a:extLst>
              <a:ext uri="{FF2B5EF4-FFF2-40B4-BE49-F238E27FC236}">
                <a16:creationId xmlns:a16="http://schemas.microsoft.com/office/drawing/2014/main" id="{C2694205-F53F-4ED3-B783-0843B4FE4FA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277" y="838200"/>
            <a:ext cx="3999507" cy="5516563"/>
          </a:xfrm>
        </p:spPr>
      </p:pic>
      <p:pic>
        <p:nvPicPr>
          <p:cNvPr id="4" name="Picture 3">
            <a:extLst>
              <a:ext uri="{FF2B5EF4-FFF2-40B4-BE49-F238E27FC236}">
                <a16:creationId xmlns:a16="http://schemas.microsoft.com/office/drawing/2014/main" id="{EB5593AB-EBA4-4753-A38E-AF25FD9EF7FB}"/>
              </a:ext>
            </a:extLst>
          </p:cNvPr>
          <p:cNvPicPr>
            <a:picLocks noChangeAspect="1"/>
          </p:cNvPicPr>
          <p:nvPr/>
        </p:nvPicPr>
        <p:blipFill>
          <a:blip r:embed="rId3"/>
          <a:stretch>
            <a:fillRect/>
          </a:stretch>
        </p:blipFill>
        <p:spPr>
          <a:xfrm>
            <a:off x="4441065" y="990600"/>
            <a:ext cx="3795260" cy="5364325"/>
          </a:xfrm>
          <a:prstGeom prst="rect">
            <a:avLst/>
          </a:prstGeom>
          <a:noFill/>
        </p:spPr>
      </p:pic>
    </p:spTree>
    <p:extLst>
      <p:ext uri="{BB962C8B-B14F-4D97-AF65-F5344CB8AC3E}">
        <p14:creationId xmlns:p14="http://schemas.microsoft.com/office/powerpoint/2010/main" val="341238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61E0382-8037-403D-8F06-D14A2EB78B1D}"/>
              </a:ext>
            </a:extLst>
          </p:cNvPr>
          <p:cNvSpPr/>
          <p:nvPr/>
        </p:nvSpPr>
        <p:spPr>
          <a:xfrm>
            <a:off x="914400" y="762000"/>
            <a:ext cx="7543800" cy="495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dirty="0"/>
              <a:t>Al menos el 43% de las 6.000 a 7,000 lenguas que se hablan en el mundo están en peligro de extinción. </a:t>
            </a:r>
          </a:p>
          <a:p>
            <a:pPr algn="ctr"/>
            <a:endParaRPr lang="es-AR" sz="2000" dirty="0"/>
          </a:p>
          <a:p>
            <a:pPr algn="ctr"/>
            <a:r>
              <a:rPr lang="es-AR" sz="2000" dirty="0"/>
              <a:t>En América Latina, alrededor de 25 millones de personas tienen como lengua materna una de las alrededor de 500 lenguas originarias que todavía perviven en el continente.</a:t>
            </a:r>
          </a:p>
        </p:txBody>
      </p:sp>
    </p:spTree>
    <p:extLst>
      <p:ext uri="{BB962C8B-B14F-4D97-AF65-F5344CB8AC3E}">
        <p14:creationId xmlns:p14="http://schemas.microsoft.com/office/powerpoint/2010/main" val="2861619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7D4796-AAC1-4EB1-8E43-64C8C4373592}"/>
              </a:ext>
            </a:extLst>
          </p:cNvPr>
          <p:cNvPicPr>
            <a:picLocks noChangeAspect="1"/>
          </p:cNvPicPr>
          <p:nvPr/>
        </p:nvPicPr>
        <p:blipFill>
          <a:blip r:embed="rId2"/>
          <a:stretch>
            <a:fillRect/>
          </a:stretch>
        </p:blipFill>
        <p:spPr>
          <a:xfrm>
            <a:off x="2148051" y="0"/>
            <a:ext cx="4847897" cy="6858000"/>
          </a:xfrm>
          <a:prstGeom prst="rect">
            <a:avLst/>
          </a:prstGeom>
        </p:spPr>
      </p:pic>
    </p:spTree>
    <p:extLst>
      <p:ext uri="{BB962C8B-B14F-4D97-AF65-F5344CB8AC3E}">
        <p14:creationId xmlns:p14="http://schemas.microsoft.com/office/powerpoint/2010/main" val="375313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AFC28-A973-4850-B2DC-61905D3B0363}"/>
              </a:ext>
            </a:extLst>
          </p:cNvPr>
          <p:cNvPicPr>
            <a:picLocks noChangeAspect="1"/>
          </p:cNvPicPr>
          <p:nvPr/>
        </p:nvPicPr>
        <p:blipFill>
          <a:blip r:embed="rId2"/>
          <a:stretch>
            <a:fillRect/>
          </a:stretch>
        </p:blipFill>
        <p:spPr>
          <a:xfrm>
            <a:off x="1932384" y="0"/>
            <a:ext cx="5279231" cy="6858000"/>
          </a:xfrm>
          <a:prstGeom prst="rect">
            <a:avLst/>
          </a:prstGeom>
        </p:spPr>
      </p:pic>
    </p:spTree>
    <p:extLst>
      <p:ext uri="{BB962C8B-B14F-4D97-AF65-F5344CB8AC3E}">
        <p14:creationId xmlns:p14="http://schemas.microsoft.com/office/powerpoint/2010/main" val="1865687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93A72B5-9188-4669-BCEB-45503AC57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992"/>
            <a:ext cx="9144000" cy="5840016"/>
          </a:xfrm>
          <a:prstGeom prst="rect">
            <a:avLst/>
          </a:prstGeom>
        </p:spPr>
      </p:pic>
    </p:spTree>
    <p:extLst>
      <p:ext uri="{BB962C8B-B14F-4D97-AF65-F5344CB8AC3E}">
        <p14:creationId xmlns:p14="http://schemas.microsoft.com/office/powerpoint/2010/main" val="37013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miryam\Downloads\accion poetica               577827_353130078127033_461060769_n.jpg"/>
          <p:cNvPicPr/>
          <p:nvPr/>
        </p:nvPicPr>
        <p:blipFill>
          <a:blip r:embed="rId2" cstate="print"/>
          <a:srcRect/>
          <a:stretch>
            <a:fillRect/>
          </a:stretch>
        </p:blipFill>
        <p:spPr bwMode="auto">
          <a:xfrm>
            <a:off x="533400" y="381000"/>
            <a:ext cx="5638800" cy="3383280"/>
          </a:xfrm>
          <a:prstGeom prst="rect">
            <a:avLst/>
          </a:prstGeom>
          <a:ln w="88900" cap="sq" cmpd="thickThin">
            <a:solidFill>
              <a:srgbClr val="000000"/>
            </a:solidFill>
            <a:prstDash val="solid"/>
            <a:miter lim="800000"/>
          </a:ln>
          <a:effectLst>
            <a:innerShdw blurRad="76200">
              <a:srgbClr val="000000"/>
            </a:innerShdw>
          </a:effectLst>
        </p:spPr>
      </p:pic>
      <p:pic>
        <p:nvPicPr>
          <p:cNvPr id="5" name="2 Imagen" descr="Accion POetica 4.jpg"/>
          <p:cNvPicPr/>
          <p:nvPr/>
        </p:nvPicPr>
        <p:blipFill rotWithShape="1">
          <a:blip r:embed="rId3" cstate="print"/>
          <a:srcRect t="11678" b="12289"/>
          <a:stretch/>
        </p:blipFill>
        <p:spPr bwMode="auto">
          <a:xfrm>
            <a:off x="2971800" y="3124200"/>
            <a:ext cx="5715000" cy="3429000"/>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9903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puno senaletica 2.JPG"/>
          <p:cNvPicPr>
            <a:picLocks noGrp="1" noChangeAspect="1"/>
          </p:cNvPicPr>
          <p:nvPr>
            <p:ph idx="1"/>
          </p:nvPr>
        </p:nvPicPr>
        <p:blipFill>
          <a:blip r:embed="rId3" cstate="print"/>
          <a:stretch>
            <a:fillRect/>
          </a:stretch>
        </p:blipFill>
        <p:spPr>
          <a:xfrm>
            <a:off x="661987" y="962025"/>
            <a:ext cx="3810000" cy="25431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4 Imagen" descr="puno senaletica 4.JPG"/>
          <p:cNvPicPr>
            <a:picLocks noChangeAspect="1"/>
          </p:cNvPicPr>
          <p:nvPr/>
        </p:nvPicPr>
        <p:blipFill>
          <a:blip r:embed="rId4" cstate="print"/>
          <a:stretch>
            <a:fillRect/>
          </a:stretch>
        </p:blipFill>
        <p:spPr>
          <a:xfrm>
            <a:off x="4876800" y="962025"/>
            <a:ext cx="3733800" cy="25431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5 Imagen" descr="puno senaletica 5.JPG"/>
          <p:cNvPicPr>
            <a:picLocks noChangeAspect="1"/>
          </p:cNvPicPr>
          <p:nvPr/>
        </p:nvPicPr>
        <p:blipFill>
          <a:blip r:embed="rId5" cstate="print"/>
          <a:stretch>
            <a:fillRect/>
          </a:stretch>
        </p:blipFill>
        <p:spPr>
          <a:xfrm>
            <a:off x="661987" y="3824287"/>
            <a:ext cx="3810000" cy="26527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6 Imagen" descr="puno senaletica 6.JPG"/>
          <p:cNvPicPr>
            <a:picLocks noChangeAspect="1"/>
          </p:cNvPicPr>
          <p:nvPr/>
        </p:nvPicPr>
        <p:blipFill>
          <a:blip r:embed="rId6" cstate="print"/>
          <a:stretch>
            <a:fillRect/>
          </a:stretch>
        </p:blipFill>
        <p:spPr>
          <a:xfrm>
            <a:off x="4876800" y="3800474"/>
            <a:ext cx="3733800" cy="26765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ángulo 1"/>
          <p:cNvSpPr/>
          <p:nvPr/>
        </p:nvSpPr>
        <p:spPr>
          <a:xfrm>
            <a:off x="152400" y="110551"/>
            <a:ext cx="8762999" cy="523220"/>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PUNOMANTA Mayor’s Office (Peru)</a:t>
            </a:r>
            <a:endParaRPr lang="es-PE"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C27D7-39BF-4813-88A0-9C65DCB17808}"/>
              </a:ext>
            </a:extLst>
          </p:cNvPr>
          <p:cNvPicPr>
            <a:picLocks noChangeAspect="1"/>
          </p:cNvPicPr>
          <p:nvPr/>
        </p:nvPicPr>
        <p:blipFill>
          <a:blip r:embed="rId2"/>
          <a:stretch>
            <a:fillRect/>
          </a:stretch>
        </p:blipFill>
        <p:spPr>
          <a:xfrm>
            <a:off x="2146697" y="0"/>
            <a:ext cx="4850606" cy="6858000"/>
          </a:xfrm>
          <a:prstGeom prst="rect">
            <a:avLst/>
          </a:prstGeom>
        </p:spPr>
      </p:pic>
    </p:spTree>
    <p:extLst>
      <p:ext uri="{BB962C8B-B14F-4D97-AF65-F5344CB8AC3E}">
        <p14:creationId xmlns:p14="http://schemas.microsoft.com/office/powerpoint/2010/main" val="3328235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8A1EC-6A46-4AF7-B903-92F13C14E90E}"/>
              </a:ext>
            </a:extLst>
          </p:cNvPr>
          <p:cNvPicPr>
            <a:picLocks noChangeAspect="1"/>
          </p:cNvPicPr>
          <p:nvPr/>
        </p:nvPicPr>
        <p:blipFill>
          <a:blip r:embed="rId2"/>
          <a:stretch>
            <a:fillRect/>
          </a:stretch>
        </p:blipFill>
        <p:spPr>
          <a:xfrm>
            <a:off x="-153543" y="228600"/>
            <a:ext cx="9451085" cy="6400799"/>
          </a:xfrm>
          <a:prstGeom prst="rect">
            <a:avLst/>
          </a:prstGeom>
        </p:spPr>
      </p:pic>
    </p:spTree>
    <p:extLst>
      <p:ext uri="{BB962C8B-B14F-4D97-AF65-F5344CB8AC3E}">
        <p14:creationId xmlns:p14="http://schemas.microsoft.com/office/powerpoint/2010/main" val="4139308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lumMod val="95000"/>
              <a:lumOff val="5000"/>
            </a:schemeClr>
          </a:solidFill>
        </p:spPr>
        <p:txBody>
          <a:bodyPr/>
          <a:lstStyle/>
          <a:p>
            <a:r>
              <a:rPr lang="es-PE" sz="2800" dirty="0">
                <a:effectLst/>
              </a:rPr>
              <a:t>Miryam Yataco </a:t>
            </a:r>
            <a:r>
              <a:rPr lang="es-PE" dirty="0"/>
              <a:t>– </a:t>
            </a:r>
            <a:r>
              <a:rPr lang="es-PE" sz="2000" dirty="0">
                <a:effectLst/>
              </a:rPr>
              <a:t>my2119@nyu.edu</a:t>
            </a:r>
          </a:p>
        </p:txBody>
      </p:sp>
      <p:sp>
        <p:nvSpPr>
          <p:cNvPr id="3" name="2 Marcador de texto"/>
          <p:cNvSpPr>
            <a:spLocks noGrp="1"/>
          </p:cNvSpPr>
          <p:nvPr>
            <p:ph type="body" idx="1"/>
          </p:nvPr>
        </p:nvSpPr>
        <p:spPr>
          <a:solidFill>
            <a:srgbClr val="0070C0"/>
          </a:solidFill>
        </p:spPr>
        <p:txBody>
          <a:bodyPr/>
          <a:lstStyle/>
          <a:p>
            <a:endParaRPr lang="es-PE" b="1" dirty="0">
              <a:solidFill>
                <a:schemeClr val="bg1"/>
              </a:solidFill>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810000"/>
            <a:ext cx="2793492" cy="1444752"/>
          </a:xfrm>
          <a:prstGeom prst="rect">
            <a:avLst/>
          </a:prstGeom>
        </p:spPr>
      </p:pic>
    </p:spTree>
    <p:extLst>
      <p:ext uri="{BB962C8B-B14F-4D97-AF65-F5344CB8AC3E}">
        <p14:creationId xmlns:p14="http://schemas.microsoft.com/office/powerpoint/2010/main" val="96443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50BDAB-3A14-4C10-99E3-57133BF1C0E4}"/>
              </a:ext>
            </a:extLst>
          </p:cNvPr>
          <p:cNvSpPr/>
          <p:nvPr/>
        </p:nvSpPr>
        <p:spPr>
          <a:xfrm>
            <a:off x="609600" y="685800"/>
            <a:ext cx="8153400" cy="5334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Lenguas Indigena </a:t>
            </a:r>
          </a:p>
          <a:p>
            <a:pPr algn="ctr"/>
            <a:endParaRPr lang="en-US" sz="2000" dirty="0"/>
          </a:p>
          <a:p>
            <a:r>
              <a:rPr lang="es-AR" sz="2000" dirty="0"/>
              <a:t>Repositorio VIVO de conocimientos, sabiduría, y poderes de comunidades que por una serie de razones históricas .. asumimos “no escritas”. </a:t>
            </a:r>
          </a:p>
          <a:p>
            <a:endParaRPr lang="es-AR" sz="2000" dirty="0"/>
          </a:p>
          <a:p>
            <a:r>
              <a:rPr lang="es-AR" sz="2000" dirty="0"/>
              <a:t>Por lo tanto el valor de ORALIDAD es fundamental en estas culturas.</a:t>
            </a:r>
          </a:p>
          <a:p>
            <a:r>
              <a:rPr lang="es-AR" sz="2000" dirty="0"/>
              <a:t> </a:t>
            </a:r>
          </a:p>
          <a:p>
            <a:pPr algn="ctr"/>
            <a:r>
              <a:rPr lang="en-US" dirty="0"/>
              <a:t> </a:t>
            </a:r>
            <a:endParaRPr lang="es-AR" dirty="0"/>
          </a:p>
        </p:txBody>
      </p:sp>
    </p:spTree>
    <p:extLst>
      <p:ext uri="{BB962C8B-B14F-4D97-AF65-F5344CB8AC3E}">
        <p14:creationId xmlns:p14="http://schemas.microsoft.com/office/powerpoint/2010/main" val="385068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8CF74-F8EE-4B8D-A271-27BED2609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834" y="0"/>
            <a:ext cx="4936331" cy="6858000"/>
          </a:xfrm>
          <a:prstGeom prst="rect">
            <a:avLst/>
          </a:prstGeom>
        </p:spPr>
      </p:pic>
    </p:spTree>
    <p:extLst>
      <p:ext uri="{BB962C8B-B14F-4D97-AF65-F5344CB8AC3E}">
        <p14:creationId xmlns:p14="http://schemas.microsoft.com/office/powerpoint/2010/main" val="179874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DFC9-4B73-4F95-9E2F-F16B09AB8FF7}"/>
              </a:ext>
            </a:extLst>
          </p:cNvPr>
          <p:cNvSpPr>
            <a:spLocks noGrp="1"/>
          </p:cNvSpPr>
          <p:nvPr>
            <p:ph type="title"/>
          </p:nvPr>
        </p:nvSpPr>
        <p:spPr>
          <a:xfrm>
            <a:off x="457200" y="381000"/>
            <a:ext cx="8229600" cy="1466850"/>
          </a:xfrm>
          <a:solidFill>
            <a:schemeClr val="bg1">
              <a:lumMod val="75000"/>
              <a:lumOff val="25000"/>
            </a:schemeClr>
          </a:solidFill>
        </p:spPr>
        <p:txBody>
          <a:bodyPr/>
          <a:lstStyle/>
          <a:p>
            <a:r>
              <a:rPr lang="en-US" dirty="0"/>
              <a:t>Situacion entre las lenguas Indigenas </a:t>
            </a:r>
            <a:r>
              <a:rPr lang="es-PE" dirty="0"/>
              <a:t>en</a:t>
            </a:r>
            <a:r>
              <a:rPr lang="en-US" dirty="0"/>
              <a:t> el continente</a:t>
            </a:r>
            <a:endParaRPr lang="es-AR" dirty="0"/>
          </a:p>
        </p:txBody>
      </p:sp>
      <p:sp>
        <p:nvSpPr>
          <p:cNvPr id="3" name="Content Placeholder 2">
            <a:extLst>
              <a:ext uri="{FF2B5EF4-FFF2-40B4-BE49-F238E27FC236}">
                <a16:creationId xmlns:a16="http://schemas.microsoft.com/office/drawing/2014/main" id="{CC195B98-7788-45F6-962B-17B5E3C57B90}"/>
              </a:ext>
            </a:extLst>
          </p:cNvPr>
          <p:cNvSpPr>
            <a:spLocks noGrp="1"/>
          </p:cNvSpPr>
          <p:nvPr>
            <p:ph idx="1"/>
          </p:nvPr>
        </p:nvSpPr>
        <p:spPr>
          <a:xfrm>
            <a:off x="457200" y="2057400"/>
            <a:ext cx="8229600" cy="4495800"/>
          </a:xfrm>
        </p:spPr>
        <p:txBody>
          <a:bodyPr/>
          <a:lstStyle/>
          <a:p>
            <a:r>
              <a:rPr lang="en-US" dirty="0"/>
              <a:t>Hegemonía Linguistica. </a:t>
            </a:r>
          </a:p>
          <a:p>
            <a:r>
              <a:rPr lang="es-PE" dirty="0"/>
              <a:t>Estructuras</a:t>
            </a:r>
            <a:r>
              <a:rPr lang="en-US" dirty="0"/>
              <a:t> oficiales </a:t>
            </a:r>
            <a:r>
              <a:rPr lang="es-PE" dirty="0"/>
              <a:t>construidas</a:t>
            </a:r>
            <a:r>
              <a:rPr lang="en-US" dirty="0"/>
              <a:t> sobre el monolinguismo del castellano y casi petrificadas </a:t>
            </a:r>
            <a:r>
              <a:rPr lang="es-PE" dirty="0"/>
              <a:t>en</a:t>
            </a:r>
            <a:r>
              <a:rPr lang="en-US" dirty="0"/>
              <a:t> las </a:t>
            </a:r>
            <a:r>
              <a:rPr lang="es-MX" dirty="0"/>
              <a:t>instituciones</a:t>
            </a:r>
            <a:r>
              <a:rPr lang="en-US" dirty="0"/>
              <a:t> de los diversos </a:t>
            </a:r>
            <a:r>
              <a:rPr lang="es-MX" dirty="0"/>
              <a:t>estados</a:t>
            </a:r>
            <a:r>
              <a:rPr lang="en-US" dirty="0"/>
              <a:t> </a:t>
            </a:r>
            <a:r>
              <a:rPr lang="es-MX" dirty="0"/>
              <a:t>en</a:t>
            </a:r>
            <a:r>
              <a:rPr lang="en-US" dirty="0"/>
              <a:t> America Latina</a:t>
            </a:r>
          </a:p>
          <a:p>
            <a:r>
              <a:rPr lang="es-419" dirty="0"/>
              <a:t>Relaciones</a:t>
            </a:r>
            <a:r>
              <a:rPr lang="en-US" dirty="0"/>
              <a:t> asimẽtricas entre las lenguas y el español, caracterizadas por una inequidad inmensa.</a:t>
            </a:r>
          </a:p>
          <a:p>
            <a:r>
              <a:rPr lang="en-US" dirty="0"/>
              <a:t>Percepciones simplificadas de los bilinguismos indigenas. Diglosia, y hormas monolingues para crear tipologías de los </a:t>
            </a:r>
            <a:r>
              <a:rPr lang="en-US" dirty="0" err="1"/>
              <a:t>bilinguismos</a:t>
            </a:r>
            <a:r>
              <a:rPr lang="en-US" dirty="0"/>
              <a:t> </a:t>
            </a:r>
            <a:r>
              <a:rPr lang="en-US" dirty="0" err="1"/>
              <a:t>en</a:t>
            </a:r>
            <a:r>
              <a:rPr lang="en-US" dirty="0"/>
              <a:t> lenguas indigenas </a:t>
            </a:r>
            <a:r>
              <a:rPr lang="en-US" dirty="0" err="1"/>
              <a:t>como</a:t>
            </a:r>
            <a:r>
              <a:rPr lang="en-US" dirty="0"/>
              <a:t> </a:t>
            </a:r>
            <a:r>
              <a:rPr lang="en-US" dirty="0" err="1"/>
              <a:t>fenomenos</a:t>
            </a:r>
            <a:r>
              <a:rPr lang="en-US" dirty="0"/>
              <a:t> “</a:t>
            </a:r>
            <a:r>
              <a:rPr lang="en-US" dirty="0" err="1"/>
              <a:t>estables</a:t>
            </a:r>
            <a:r>
              <a:rPr lang="en-US" dirty="0"/>
              <a:t>”, conceptos </a:t>
            </a:r>
            <a:r>
              <a:rPr lang="en-US" dirty="0" err="1"/>
              <a:t>reduccionistas</a:t>
            </a:r>
            <a:r>
              <a:rPr lang="en-US" dirty="0"/>
              <a:t>. </a:t>
            </a:r>
          </a:p>
          <a:p>
            <a:endParaRPr lang="en-US" dirty="0"/>
          </a:p>
          <a:p>
            <a:endParaRPr lang="es-AR" dirty="0"/>
          </a:p>
        </p:txBody>
      </p:sp>
    </p:spTree>
    <p:extLst>
      <p:ext uri="{BB962C8B-B14F-4D97-AF65-F5344CB8AC3E}">
        <p14:creationId xmlns:p14="http://schemas.microsoft.com/office/powerpoint/2010/main" val="173210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8B7A7-6356-4D58-A250-8D256DB2F70E}"/>
              </a:ext>
            </a:extLst>
          </p:cNvPr>
          <p:cNvSpPr/>
          <p:nvPr/>
        </p:nvSpPr>
        <p:spPr>
          <a:xfrm>
            <a:off x="1257300" y="381000"/>
            <a:ext cx="6629400" cy="6324600"/>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Legislaciones vinculantes a reconocimiento de lenguas originarias que aparecen en varios países</a:t>
            </a:r>
          </a:p>
          <a:p>
            <a:pPr algn="ctr"/>
            <a:r>
              <a:rPr lang="es-PE" dirty="0"/>
              <a:t>De América Latina en los últimos años.</a:t>
            </a:r>
          </a:p>
          <a:p>
            <a:pPr algn="ctr"/>
            <a:endParaRPr lang="es-PE" dirty="0"/>
          </a:p>
          <a:p>
            <a:pPr algn="ctr"/>
            <a:endParaRPr lang="es-PE" dirty="0"/>
          </a:p>
          <a:p>
            <a:pPr algn="ctr"/>
            <a:endParaRPr lang="es-PE" dirty="0"/>
          </a:p>
          <a:p>
            <a:pPr algn="ctr"/>
            <a:r>
              <a:rPr lang="es-PE" dirty="0"/>
              <a:t>Visión de los estados sobre el tema</a:t>
            </a:r>
          </a:p>
          <a:p>
            <a:pPr algn="ctr"/>
            <a:endParaRPr lang="es-PE" dirty="0"/>
          </a:p>
          <a:p>
            <a:pPr algn="ctr"/>
            <a:r>
              <a:rPr lang="es-PE" dirty="0"/>
              <a:t>Empieza con una mirada externa (criterios discutibles,</a:t>
            </a:r>
          </a:p>
          <a:p>
            <a:pPr algn="ctr"/>
            <a:r>
              <a:rPr lang="es-PE" dirty="0"/>
              <a:t>a veces extemporáneos, n/ presencia urbana)</a:t>
            </a:r>
          </a:p>
          <a:p>
            <a:pPr algn="ctr"/>
            <a:endParaRPr lang="es-PE" dirty="0"/>
          </a:p>
          <a:p>
            <a:pPr algn="ctr"/>
            <a:endParaRPr lang="es-PE" dirty="0"/>
          </a:p>
          <a:p>
            <a:pPr algn="ctr"/>
            <a:endParaRPr lang="es-PE" dirty="0"/>
          </a:p>
          <a:p>
            <a:pPr algn="ctr"/>
            <a:r>
              <a:rPr lang="es-PE" dirty="0"/>
              <a:t>Mary Louise Pratt “Ojos Imperiales” (</a:t>
            </a:r>
            <a:r>
              <a:rPr lang="en-US" dirty="0"/>
              <a:t>Imperial Eyes: Studies in Travel Writing and Transculturation).</a:t>
            </a:r>
          </a:p>
          <a:p>
            <a:pPr algn="ctr"/>
            <a:endParaRPr lang="es-PE" dirty="0"/>
          </a:p>
          <a:p>
            <a:pPr algn="ctr"/>
            <a:r>
              <a:rPr lang="es-PE" dirty="0"/>
              <a:t>Virginia Zavala “El estado sigue anclado en políticas compensatorias y remediales con relación al quechua” </a:t>
            </a:r>
          </a:p>
          <a:p>
            <a:pPr algn="ctr"/>
            <a:r>
              <a:rPr lang="es-PE" dirty="0"/>
              <a:t>“existe un intenso movimiento de activistas que están desestabilizando aquella ideología que establecía que el quechua sólo era para contextos rurales y tradicionales”.</a:t>
            </a:r>
          </a:p>
          <a:p>
            <a:pPr algn="ctr"/>
            <a:endParaRPr lang="es-PE" dirty="0"/>
          </a:p>
          <a:p>
            <a:pPr algn="ctr"/>
            <a:endParaRPr lang="es-PE" dirty="0"/>
          </a:p>
        </p:txBody>
      </p:sp>
    </p:spTree>
    <p:extLst>
      <p:ext uri="{BB962C8B-B14F-4D97-AF65-F5344CB8AC3E}">
        <p14:creationId xmlns:p14="http://schemas.microsoft.com/office/powerpoint/2010/main" val="51774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324C-A7AF-4BEF-BE1C-9488C97D7F31}"/>
              </a:ext>
            </a:extLst>
          </p:cNvPr>
          <p:cNvSpPr>
            <a:spLocks noGrp="1"/>
          </p:cNvSpPr>
          <p:nvPr>
            <p:ph type="title"/>
          </p:nvPr>
        </p:nvSpPr>
        <p:spPr>
          <a:xfrm>
            <a:off x="457200" y="228600"/>
            <a:ext cx="8229600" cy="1219200"/>
          </a:xfrm>
          <a:solidFill>
            <a:schemeClr val="bg1">
              <a:lumMod val="75000"/>
              <a:lumOff val="25000"/>
            </a:schemeClr>
          </a:solidFill>
        </p:spPr>
        <p:txBody>
          <a:bodyPr/>
          <a:lstStyle/>
          <a:p>
            <a:r>
              <a:rPr lang="es-PE" b="1" dirty="0"/>
              <a:t>Pérdida </a:t>
            </a:r>
            <a:r>
              <a:rPr lang="en-US" dirty="0"/>
              <a:t>de lenguas </a:t>
            </a:r>
            <a:endParaRPr lang="es-AR" dirty="0"/>
          </a:p>
        </p:txBody>
      </p:sp>
      <p:sp>
        <p:nvSpPr>
          <p:cNvPr id="3" name="Content Placeholder 2">
            <a:extLst>
              <a:ext uri="{FF2B5EF4-FFF2-40B4-BE49-F238E27FC236}">
                <a16:creationId xmlns:a16="http://schemas.microsoft.com/office/drawing/2014/main" id="{395EBEF8-040E-48B0-B43C-33F7B866D019}"/>
              </a:ext>
            </a:extLst>
          </p:cNvPr>
          <p:cNvSpPr>
            <a:spLocks noGrp="1"/>
          </p:cNvSpPr>
          <p:nvPr>
            <p:ph idx="1"/>
          </p:nvPr>
        </p:nvSpPr>
        <p:spPr>
          <a:xfrm>
            <a:off x="457200" y="1935163"/>
            <a:ext cx="8229600" cy="4694237"/>
          </a:xfrm>
        </p:spPr>
        <p:txBody>
          <a:bodyPr/>
          <a:lstStyle/>
          <a:p>
            <a:r>
              <a:rPr lang="en-US" dirty="0"/>
              <a:t>Factor   Humano </a:t>
            </a:r>
          </a:p>
          <a:p>
            <a:endParaRPr lang="en-US" dirty="0"/>
          </a:p>
          <a:p>
            <a:r>
              <a:rPr lang="es-PE" dirty="0"/>
              <a:t>Incidencia</a:t>
            </a:r>
            <a:r>
              <a:rPr lang="en-US" dirty="0"/>
              <a:t> e impacto </a:t>
            </a:r>
            <a:r>
              <a:rPr lang="es-PE" dirty="0"/>
              <a:t>en</a:t>
            </a:r>
            <a:r>
              <a:rPr lang="en-US" dirty="0"/>
              <a:t> las comunidades de hablantes</a:t>
            </a:r>
          </a:p>
          <a:p>
            <a:r>
              <a:rPr lang="en-US" sz="1800" dirty="0"/>
              <a:t>Haberse visto obligado a desistir, a abandoner su lengua y a NO TRANSMITIR la lengua como patrimonio familiar a sus hijos. </a:t>
            </a:r>
          </a:p>
          <a:p>
            <a:pPr marL="0" indent="0">
              <a:buNone/>
            </a:pPr>
            <a:endParaRPr lang="en-US" dirty="0"/>
          </a:p>
          <a:p>
            <a:r>
              <a:rPr lang="en-US" dirty="0"/>
              <a:t> ¿Cual ha sido el efecto </a:t>
            </a:r>
            <a:r>
              <a:rPr lang="es-PE" dirty="0"/>
              <a:t>en</a:t>
            </a:r>
            <a:r>
              <a:rPr lang="en-US" dirty="0"/>
              <a:t> los hablantes, cuando hablar una lengua ha sido y de muchas manera continua siendo simbolo de atraso?. Se produce la verguenza. En mis entrevistas he escuchado describir este fenomeno como ingresar en un </a:t>
            </a:r>
            <a:r>
              <a:rPr lang="en-US" dirty="0">
                <a:solidFill>
                  <a:srgbClr val="FF0000"/>
                </a:solidFill>
                <a:highlight>
                  <a:srgbClr val="FFFF00"/>
                </a:highlight>
              </a:rPr>
              <a:t>estados de guerra</a:t>
            </a:r>
            <a:r>
              <a:rPr lang="en-US" dirty="0"/>
              <a:t>. </a:t>
            </a:r>
          </a:p>
        </p:txBody>
      </p:sp>
    </p:spTree>
    <p:extLst>
      <p:ext uri="{BB962C8B-B14F-4D97-AF65-F5344CB8AC3E}">
        <p14:creationId xmlns:p14="http://schemas.microsoft.com/office/powerpoint/2010/main" val="3479378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6F2C8D-C19F-4F95-99FD-9F1266ADB418}"/>
              </a:ext>
            </a:extLst>
          </p:cNvPr>
          <p:cNvSpPr>
            <a:spLocks noGrp="1"/>
          </p:cNvSpPr>
          <p:nvPr>
            <p:ph idx="1"/>
          </p:nvPr>
        </p:nvSpPr>
        <p:spPr>
          <a:xfrm>
            <a:off x="0" y="0"/>
            <a:ext cx="9296400" cy="6705600"/>
          </a:xfrm>
          <a:solidFill>
            <a:schemeClr val="bg2">
              <a:lumMod val="50000"/>
            </a:schemeClr>
          </a:solidFill>
        </p:spPr>
        <p:txBody>
          <a:bodyPr/>
          <a:lstStyle/>
          <a:p>
            <a:endParaRPr lang="es-PE" dirty="0"/>
          </a:p>
          <a:p>
            <a:r>
              <a:rPr lang="es-PE" dirty="0"/>
              <a:t>Lenguas lastimadas, lenguas que están heridas por la desvalorización y la violencia cognitiva y lingüística</a:t>
            </a:r>
          </a:p>
          <a:p>
            <a:r>
              <a:rPr lang="es-PE" dirty="0"/>
              <a:t>Comunidades de hablantes están lastimadas,</a:t>
            </a:r>
          </a:p>
          <a:p>
            <a:r>
              <a:rPr lang="es-PE" dirty="0"/>
              <a:t>Hay heridas profundas</a:t>
            </a:r>
          </a:p>
          <a:p>
            <a:r>
              <a:rPr lang="es-PE" dirty="0"/>
              <a:t>Cicatrices    </a:t>
            </a:r>
          </a:p>
          <a:p>
            <a:r>
              <a:rPr lang="es-AR" dirty="0"/>
              <a:t>Heridas que necesitan procesos de curación</a:t>
            </a:r>
          </a:p>
          <a:p>
            <a:r>
              <a:rPr lang="es-AR" dirty="0"/>
              <a:t>Dar crédito a los procesos de Resistencia desde las comunidades. </a:t>
            </a:r>
          </a:p>
          <a:p>
            <a:r>
              <a:rPr lang="es-AR" dirty="0"/>
              <a:t>Lenguas de la America Indigena se encuentren y relaciones de igual a igual con las lenguas del privilegio discursivo. </a:t>
            </a:r>
          </a:p>
          <a:p>
            <a:r>
              <a:rPr lang="es-AR" dirty="0"/>
              <a:t>La recuperación del idioma debe ser también un proceso colectivo y dialogante</a:t>
            </a:r>
            <a:endParaRPr lang="es-PE" dirty="0"/>
          </a:p>
          <a:p>
            <a:r>
              <a:rPr lang="es-AR" dirty="0"/>
              <a:t>Para no a su vez no ser cómplice, ni socio de la aniquilación de lo que queda de nuestras lenguas </a:t>
            </a:r>
            <a:endParaRPr lang="es-PE" dirty="0"/>
          </a:p>
          <a:p>
            <a:endParaRPr lang="es-PE" dirty="0"/>
          </a:p>
        </p:txBody>
      </p:sp>
    </p:spTree>
    <p:extLst>
      <p:ext uri="{BB962C8B-B14F-4D97-AF65-F5344CB8AC3E}">
        <p14:creationId xmlns:p14="http://schemas.microsoft.com/office/powerpoint/2010/main" val="47755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1070</Words>
  <Application>Microsoft Office PowerPoint</Application>
  <PresentationFormat>Presentación en pantalla (4:3)</PresentationFormat>
  <Paragraphs>97</Paragraphs>
  <Slides>37</Slides>
  <Notes>1</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37</vt:i4>
      </vt:variant>
    </vt:vector>
  </HeadingPairs>
  <TitlesOfParts>
    <vt:vector size="46" baseType="lpstr">
      <vt:lpstr>Arial</vt:lpstr>
      <vt:lpstr>Arial Black</vt:lpstr>
      <vt:lpstr>Calibri</vt:lpstr>
      <vt:lpstr>Constantia</vt:lpstr>
      <vt:lpstr>Times New Roman</vt:lpstr>
      <vt:lpstr>Wingdings 2</vt:lpstr>
      <vt:lpstr>Flow</vt:lpstr>
      <vt:lpstr>2_Flow</vt:lpstr>
      <vt:lpstr>3_Flow</vt:lpstr>
      <vt:lpstr>Presentación de PowerPoint</vt:lpstr>
      <vt:lpstr>Presentación de PowerPoint</vt:lpstr>
      <vt:lpstr>Presentación de PowerPoint</vt:lpstr>
      <vt:lpstr>Presentación de PowerPoint</vt:lpstr>
      <vt:lpstr>Presentación de PowerPoint</vt:lpstr>
      <vt:lpstr>Situacion entre las lenguas Indigenas en el continente</vt:lpstr>
      <vt:lpstr>Presentación de PowerPoint</vt:lpstr>
      <vt:lpstr>Pérdida de lenguas </vt:lpstr>
      <vt:lpstr>Presentación de PowerPoint</vt:lpstr>
      <vt:lpstr>Presentación de PowerPoint</vt:lpstr>
      <vt:lpstr>Presentación de PowerPoint</vt:lpstr>
      <vt:lpstr>Presentación de PowerPoint</vt:lpstr>
      <vt:lpstr>Presentación de PowerPoint</vt:lpstr>
      <vt:lpstr>Resignificación de la comunicacion </vt:lpstr>
      <vt:lpstr>Presentación de PowerPoint</vt:lpstr>
      <vt:lpstr>Presentación de PowerPoint</vt:lpstr>
      <vt:lpstr>Presentación de PowerPoint</vt:lpstr>
      <vt:lpstr>Presentación de PowerPoint</vt:lpstr>
      <vt:lpstr>                               LENGUA </vt:lpstr>
      <vt:lpstr>Presentación de PowerPoint</vt:lpstr>
      <vt:lpstr>Presentación de PowerPoint</vt:lpstr>
      <vt:lpstr>Presentación de PowerPoint</vt:lpstr>
      <vt:lpstr>Lenguas se hagan visibles</vt:lpstr>
      <vt:lpstr>Presentación de PowerPoint</vt:lpstr>
      <vt:lpstr>       Paredes que hablan (y cantan) Mural Corazón de Carachama por Olida Silvano, Silvia Ricopa artistas y sabias Shipibo Conibo.   Fotografia Olga Osnayo  Oliveros </vt:lpstr>
      <vt:lpstr>Murales Shipibos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Miryam Yataco – my2119@nyu.edu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Miryam Yataco</dc:creator>
  <cp:lastModifiedBy>Usuario </cp:lastModifiedBy>
  <cp:revision>46</cp:revision>
  <dcterms:created xsi:type="dcterms:W3CDTF">2020-02-23T19:18:44Z</dcterms:created>
  <dcterms:modified xsi:type="dcterms:W3CDTF">2020-02-25T18:33:00Z</dcterms:modified>
</cp:coreProperties>
</file>