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0" r:id="rId6"/>
    <p:sldId id="271" r:id="rId7"/>
    <p:sldId id="260" r:id="rId8"/>
    <p:sldId id="261" r:id="rId9"/>
    <p:sldId id="262" r:id="rId10"/>
    <p:sldId id="263" r:id="rId11"/>
    <p:sldId id="267" r:id="rId12"/>
    <p:sldId id="268" r:id="rId13"/>
    <p:sldId id="275" r:id="rId14"/>
    <p:sldId id="276" r:id="rId15"/>
    <p:sldId id="274" r:id="rId16"/>
    <p:sldId id="269" r:id="rId17"/>
    <p:sldId id="272" r:id="rId1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 Linotype"/>
        <a:ea typeface="Palatino Linotype"/>
        <a:cs typeface="Palatino Linotype"/>
        <a:sym typeface="Palatino Linotyp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5E5"/>
          </a:solidFill>
        </a:fill>
      </a:tcStyle>
    </a:wholeTbl>
    <a:band2H>
      <a:tcTxStyle/>
      <a:tcStyle>
        <a:tcBdr/>
        <a:fill>
          <a:solidFill>
            <a:srgbClr val="E9EBF2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D8CB"/>
          </a:solidFill>
        </a:fill>
      </a:tcStyle>
    </a:wholeTbl>
    <a:band2H>
      <a:tcTxStyle/>
      <a:tcStyle>
        <a:tcBdr/>
        <a:fill>
          <a:solidFill>
            <a:srgbClr val="FAECE7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7D8"/>
          </a:solidFill>
        </a:fill>
      </a:tcStyle>
    </a:wholeTbl>
    <a:band2H>
      <a:tcTxStyle/>
      <a:tcStyle>
        <a:tcBdr/>
        <a:fill>
          <a:solidFill>
            <a:srgbClr val="EBECED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1" autoAdjust="0"/>
    <p:restoredTop sz="94660"/>
  </p:normalViewPr>
  <p:slideViewPr>
    <p:cSldViewPr snapToGrid="0">
      <p:cViewPr varScale="1">
        <p:scale>
          <a:sx n="61" d="100"/>
          <a:sy n="61" d="100"/>
        </p:scale>
        <p:origin x="12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2009 Study on lessons learned and challenges to achieve the right of indigenous peoples to education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609601"/>
            <a:ext cx="7772400" cy="42672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1371600"/>
            <a:ext cx="7772401" cy="25050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t>Текст заголовка</a:t>
            </a:r>
          </a:p>
        </p:txBody>
      </p:sp>
      <p:sp>
        <p:nvSpPr>
          <p:cNvPr id="3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4068762"/>
            <a:ext cx="7772401" cy="113188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Oval 8"/>
          <p:cNvSpPr/>
          <p:nvPr/>
        </p:nvSpPr>
        <p:spPr>
          <a:xfrm>
            <a:off x="4296728" y="3924300"/>
            <a:ext cx="84773" cy="84772"/>
          </a:xfrm>
          <a:prstGeom prst="ellipse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</a:lvl1pPr>
            <a:lvl2pPr marL="0" indent="457200" algn="ctr">
              <a:buSzTx/>
              <a:buFontTx/>
              <a:buNone/>
            </a:lvl2pPr>
            <a:lvl3pPr marL="0" indent="914400" algn="ctr">
              <a:buSzTx/>
              <a:buFontTx/>
              <a:buNone/>
            </a:lvl3pPr>
            <a:lvl4pPr marL="0" indent="1371600" algn="ctr">
              <a:buSzTx/>
              <a:buFontTx/>
              <a:buNone/>
            </a:lvl4pPr>
            <a:lvl5pPr marL="0" indent="1828800" algn="ctr">
              <a:buSzTx/>
              <a:buFont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buSzTx/>
              <a:buFontTx/>
              <a:buNone/>
            </a:pPr>
            <a:endParaRPr/>
          </a:p>
        </p:txBody>
      </p:sp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907087" y="266700"/>
            <a:ext cx="3008314" cy="20955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>
                <a:effectLst>
                  <a:outerShdw blurRad="50800" dist="25400" dir="540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907087" y="2438400"/>
            <a:ext cx="3008314" cy="3687763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25000"/>
              </a:lnSpc>
              <a:spcBef>
                <a:spcPts val="3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8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79575" y="228600"/>
            <a:ext cx="5711825" cy="8953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t>Текст заголовка</a:t>
            </a:r>
          </a:p>
        </p:txBody>
      </p:sp>
      <p:sp>
        <p:nvSpPr>
          <p:cNvPr id="88" name="Picture Placeholder 2"/>
          <p:cNvSpPr>
            <a:spLocks noGrp="1"/>
          </p:cNvSpPr>
          <p:nvPr>
            <p:ph type="pic" idx="13"/>
          </p:nvPr>
        </p:nvSpPr>
        <p:spPr>
          <a:xfrm>
            <a:off x="1508125" y="1143000"/>
            <a:ext cx="6054725" cy="4541045"/>
          </a:xfrm>
          <a:prstGeom prst="rect">
            <a:avLst/>
          </a:prstGeom>
          <a:ln w="76200">
            <a:solidFill>
              <a:srgbClr val="FFFFFF"/>
            </a:solidFill>
            <a:round/>
          </a:ln>
          <a:effectLst>
            <a:outerShdw blurRad="88900" dist="50800" dir="5400000" rotWithShape="0">
              <a:srgbClr val="000000">
                <a:alpha val="25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79575" y="5810250"/>
            <a:ext cx="5711825" cy="533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FontTx/>
              <a:buNone/>
              <a:defRPr sz="1600"/>
            </a:lvl1pPr>
            <a:lvl2pPr marL="0" indent="457200" algn="ctr">
              <a:spcBef>
                <a:spcPts val="300"/>
              </a:spcBef>
              <a:buSzTx/>
              <a:buFontTx/>
              <a:buNone/>
              <a:defRPr sz="1600"/>
            </a:lvl2pPr>
            <a:lvl3pPr marL="0" indent="914400" algn="ctr">
              <a:spcBef>
                <a:spcPts val="300"/>
              </a:spcBef>
              <a:buSzTx/>
              <a:buFontTx/>
              <a:buNone/>
              <a:defRPr sz="1600"/>
            </a:lvl3pPr>
            <a:lvl4pPr marL="0" indent="1371600" algn="ctr">
              <a:spcBef>
                <a:spcPts val="300"/>
              </a:spcBef>
              <a:buSzTx/>
              <a:buFontTx/>
              <a:buNone/>
              <a:defRPr sz="1600"/>
            </a:lvl4pPr>
            <a:lvl5pPr marL="0" indent="1828800" algn="ctr">
              <a:spcBef>
                <a:spcPts val="300"/>
              </a:spcBef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FF"/>
            </a:gs>
            <a:gs pos="76000">
              <a:srgbClr val="F3F3F3"/>
            </a:gs>
            <a:gs pos="92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/>
          <p:nvPr/>
        </p:nvSpPr>
        <p:spPr>
          <a:xfrm>
            <a:off x="8457759" y="6499383"/>
            <a:ext cx="84773" cy="84773"/>
          </a:xfrm>
          <a:prstGeom prst="ellipse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Oval 7"/>
          <p:cNvSpPr/>
          <p:nvPr/>
        </p:nvSpPr>
        <p:spPr>
          <a:xfrm>
            <a:off x="569118" y="6499383"/>
            <a:ext cx="84773" cy="84773"/>
          </a:xfrm>
          <a:prstGeom prst="ellipse">
            <a:avLst/>
          </a:prstGeom>
          <a:solidFill>
            <a:srgbClr val="80808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43277" y="6416230"/>
            <a:ext cx="236485" cy="245365"/>
          </a:xfrm>
          <a:prstGeom prst="rect">
            <a:avLst/>
          </a:prstGeom>
          <a:ln w="12700">
            <a:miter lim="400000"/>
          </a:ln>
        </p:spPr>
        <p:txBody>
          <a:bodyPr wrap="none" lIns="27432" tIns="27432" rIns="27432" bIns="27432" anchor="ctr">
            <a:spAutoFit/>
          </a:bodyPr>
          <a:lstStyle>
            <a:lvl1pPr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ts val="5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F5897"/>
          </a:solidFill>
          <a:effectLst>
            <a:outerShdw blurRad="63500" dist="38100" dir="5400000" rotWithShape="0">
              <a:srgbClr val="000000">
                <a:alpha val="25000"/>
              </a:srgbClr>
            </a:outerShdw>
          </a:effectLst>
          <a:uFillTx/>
          <a:latin typeface="Palatino Linotype"/>
          <a:ea typeface="Palatino Linotype"/>
          <a:cs typeface="Palatino Linotype"/>
          <a:sym typeface="Palatino Linotype"/>
        </a:defRPr>
      </a:lvl1pPr>
      <a:lvl2pPr marL="0" marR="0" indent="0" algn="ctr" defTabSz="914400" rtl="0" latinLnBrk="0">
        <a:lnSpc>
          <a:spcPts val="5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F5897"/>
          </a:solidFill>
          <a:effectLst>
            <a:outerShdw blurRad="63500" dist="38100" dir="5400000" rotWithShape="0">
              <a:srgbClr val="000000">
                <a:alpha val="25000"/>
              </a:srgbClr>
            </a:outerShdw>
          </a:effectLst>
          <a:uFillTx/>
          <a:latin typeface="Palatino Linotype"/>
          <a:ea typeface="Palatino Linotype"/>
          <a:cs typeface="Palatino Linotype"/>
          <a:sym typeface="Palatino Linotype"/>
        </a:defRPr>
      </a:lvl2pPr>
      <a:lvl3pPr marL="0" marR="0" indent="0" algn="ctr" defTabSz="914400" rtl="0" latinLnBrk="0">
        <a:lnSpc>
          <a:spcPts val="5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F5897"/>
          </a:solidFill>
          <a:effectLst>
            <a:outerShdw blurRad="63500" dist="38100" dir="5400000" rotWithShape="0">
              <a:srgbClr val="000000">
                <a:alpha val="25000"/>
              </a:srgbClr>
            </a:outerShdw>
          </a:effectLst>
          <a:uFillTx/>
          <a:latin typeface="Palatino Linotype"/>
          <a:ea typeface="Palatino Linotype"/>
          <a:cs typeface="Palatino Linotype"/>
          <a:sym typeface="Palatino Linotype"/>
        </a:defRPr>
      </a:lvl3pPr>
      <a:lvl4pPr marL="0" marR="0" indent="0" algn="ctr" defTabSz="914400" rtl="0" latinLnBrk="0">
        <a:lnSpc>
          <a:spcPts val="5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F5897"/>
          </a:solidFill>
          <a:effectLst>
            <a:outerShdw blurRad="63500" dist="38100" dir="5400000" rotWithShape="0">
              <a:srgbClr val="000000">
                <a:alpha val="25000"/>
              </a:srgbClr>
            </a:outerShdw>
          </a:effectLst>
          <a:uFillTx/>
          <a:latin typeface="Palatino Linotype"/>
          <a:ea typeface="Palatino Linotype"/>
          <a:cs typeface="Palatino Linotype"/>
          <a:sym typeface="Palatino Linotype"/>
        </a:defRPr>
      </a:lvl4pPr>
      <a:lvl5pPr marL="0" marR="0" indent="0" algn="ctr" defTabSz="914400" rtl="0" latinLnBrk="0">
        <a:lnSpc>
          <a:spcPts val="5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F5897"/>
          </a:solidFill>
          <a:effectLst>
            <a:outerShdw blurRad="63500" dist="38100" dir="5400000" rotWithShape="0">
              <a:srgbClr val="000000">
                <a:alpha val="25000"/>
              </a:srgbClr>
            </a:outerShdw>
          </a:effectLst>
          <a:uFillTx/>
          <a:latin typeface="Palatino Linotype"/>
          <a:ea typeface="Palatino Linotype"/>
          <a:cs typeface="Palatino Linotype"/>
          <a:sym typeface="Palatino Linotype"/>
        </a:defRPr>
      </a:lvl5pPr>
      <a:lvl6pPr marL="0" marR="0" indent="0" algn="ctr" defTabSz="914400" rtl="0" latinLnBrk="0">
        <a:lnSpc>
          <a:spcPts val="5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F5897"/>
          </a:solidFill>
          <a:effectLst>
            <a:outerShdw blurRad="63500" dist="38100" dir="5400000" rotWithShape="0">
              <a:srgbClr val="000000">
                <a:alpha val="25000"/>
              </a:srgbClr>
            </a:outerShdw>
          </a:effectLst>
          <a:uFillTx/>
          <a:latin typeface="Palatino Linotype"/>
          <a:ea typeface="Palatino Linotype"/>
          <a:cs typeface="Palatino Linotype"/>
          <a:sym typeface="Palatino Linotype"/>
        </a:defRPr>
      </a:lvl6pPr>
      <a:lvl7pPr marL="0" marR="0" indent="0" algn="ctr" defTabSz="914400" rtl="0" latinLnBrk="0">
        <a:lnSpc>
          <a:spcPts val="5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F5897"/>
          </a:solidFill>
          <a:effectLst>
            <a:outerShdw blurRad="63500" dist="38100" dir="5400000" rotWithShape="0">
              <a:srgbClr val="000000">
                <a:alpha val="25000"/>
              </a:srgbClr>
            </a:outerShdw>
          </a:effectLst>
          <a:uFillTx/>
          <a:latin typeface="Palatino Linotype"/>
          <a:ea typeface="Palatino Linotype"/>
          <a:cs typeface="Palatino Linotype"/>
          <a:sym typeface="Palatino Linotype"/>
        </a:defRPr>
      </a:lvl7pPr>
      <a:lvl8pPr marL="0" marR="0" indent="0" algn="ctr" defTabSz="914400" rtl="0" latinLnBrk="0">
        <a:lnSpc>
          <a:spcPts val="5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F5897"/>
          </a:solidFill>
          <a:effectLst>
            <a:outerShdw blurRad="63500" dist="38100" dir="5400000" rotWithShape="0">
              <a:srgbClr val="000000">
                <a:alpha val="25000"/>
              </a:srgbClr>
            </a:outerShdw>
          </a:effectLst>
          <a:uFillTx/>
          <a:latin typeface="Palatino Linotype"/>
          <a:ea typeface="Palatino Linotype"/>
          <a:cs typeface="Palatino Linotype"/>
          <a:sym typeface="Palatino Linotype"/>
        </a:defRPr>
      </a:lvl8pPr>
      <a:lvl9pPr marL="0" marR="0" indent="0" algn="ctr" defTabSz="914400" rtl="0" latinLnBrk="0">
        <a:lnSpc>
          <a:spcPts val="5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2F5897"/>
          </a:solidFill>
          <a:effectLst>
            <a:outerShdw blurRad="63500" dist="38100" dir="5400000" rotWithShape="0">
              <a:srgbClr val="000000">
                <a:alpha val="25000"/>
              </a:srgbClr>
            </a:outerShdw>
          </a:effectLst>
          <a:uFillTx/>
          <a:latin typeface="Palatino Linotype"/>
          <a:ea typeface="Palatino Linotype"/>
          <a:cs typeface="Palatino Linotype"/>
          <a:sym typeface="Palatino Linotype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80808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885825" marR="0" indent="-42862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o"/>
        <a:tabLst/>
        <a:defRPr sz="2400" b="0" i="0" u="none" strike="noStrike" cap="none" spc="0" baseline="0">
          <a:solidFill>
            <a:srgbClr val="80808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573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80808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7145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o"/>
        <a:tabLst/>
        <a:defRPr sz="2400" b="0" i="0" u="none" strike="noStrike" cap="none" spc="0" baseline="0">
          <a:solidFill>
            <a:srgbClr val="80808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717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80808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628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o"/>
        <a:tabLst/>
        <a:defRPr sz="2400" b="0" i="0" u="none" strike="noStrike" cap="none" spc="0" baseline="0">
          <a:solidFill>
            <a:srgbClr val="80808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0861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80808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5433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o"/>
        <a:tabLst/>
        <a:defRPr sz="2400" b="0" i="0" u="none" strike="noStrike" cap="none" spc="0" baseline="0">
          <a:solidFill>
            <a:srgbClr val="80808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40005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80808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>
            <a:spLocks noGrp="1"/>
          </p:cNvSpPr>
          <p:nvPr>
            <p:ph type="title"/>
          </p:nvPr>
        </p:nvSpPr>
        <p:spPr>
          <a:xfrm>
            <a:off x="457200" y="840826"/>
            <a:ext cx="8229600" cy="502394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(Indigenous) Language as a Human Right</a:t>
            </a:r>
            <a:br>
              <a:rPr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sz="3000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Kristen Carpenter and Alexey </a:t>
            </a:r>
            <a:r>
              <a:rPr sz="3000" dirty="0" smtClean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Tsykarev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en-US" sz="3000" dirty="0" smtClean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</a:b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Mexico City 2020</a:t>
            </a:r>
            <a:r>
              <a:rPr sz="3000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/>
            </a:r>
            <a:br>
              <a:rPr sz="3000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</a:br>
            <a:endParaRPr sz="3000" dirty="0">
              <a:solidFill>
                <a:schemeClr val="tx2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00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">
            <a:solidFill>
              <a:srgbClr val="46568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defRPr>
            </a:pPr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>
            <a:spLocks noGrp="1"/>
          </p:cNvSpPr>
          <p:nvPr>
            <p:ph type="title"/>
          </p:nvPr>
        </p:nvSpPr>
        <p:spPr>
          <a:xfrm>
            <a:off x="136634" y="378373"/>
            <a:ext cx="9007366" cy="99060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dirty="0">
                <a:solidFill>
                  <a:schemeClr val="bg2"/>
                </a:solidFill>
                <a:latin typeface="Century Gothic" panose="020B0502020202020204" pitchFamily="34" charset="0"/>
              </a:rPr>
              <a:t>EMRIP Studies </a:t>
            </a:r>
            <a:r>
              <a:rPr lang="en-US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Language &amp; Culture</a:t>
            </a:r>
            <a:endParaRPr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  <a:defRPr sz="2200" i="1"/>
            </a:pPr>
            <a:r>
              <a:rPr dirty="0">
                <a:solidFill>
                  <a:schemeClr val="tx2">
                    <a:lumMod val="50000"/>
                  </a:schemeClr>
                </a:solidFill>
              </a:rPr>
              <a:t>Recommend </a:t>
            </a:r>
            <a:r>
              <a:rPr dirty="0" smtClean="0">
                <a:solidFill>
                  <a:schemeClr val="tx2">
                    <a:lumMod val="50000"/>
                  </a:schemeClr>
                </a:solidFill>
              </a:rPr>
              <a:t>States</a:t>
            </a:r>
          </a:p>
          <a:p>
            <a:pPr>
              <a:lnSpc>
                <a:spcPct val="90000"/>
              </a:lnSpc>
              <a:defRPr sz="2200" u="sng"/>
            </a:pPr>
            <a:r>
              <a:rPr dirty="0" smtClean="0">
                <a:solidFill>
                  <a:schemeClr val="tx2">
                    <a:lumMod val="50000"/>
                  </a:schemeClr>
                </a:solidFill>
              </a:rPr>
              <a:t>Promote all indigenous languages</a:t>
            </a:r>
          </a:p>
          <a:p>
            <a:pPr>
              <a:lnSpc>
                <a:spcPct val="90000"/>
              </a:lnSpc>
              <a:defRPr sz="2200" u="sng"/>
            </a:pPr>
            <a:r>
              <a:rPr dirty="0" smtClean="0">
                <a:solidFill>
                  <a:schemeClr val="tx2">
                    <a:lumMod val="50000"/>
                  </a:schemeClr>
                </a:solidFill>
              </a:rPr>
              <a:t>Provide sufficient funding</a:t>
            </a:r>
            <a:r>
              <a:rPr u="none" dirty="0" smtClean="0">
                <a:solidFill>
                  <a:schemeClr val="tx2">
                    <a:lumMod val="50000"/>
                  </a:schemeClr>
                </a:solidFill>
              </a:rPr>
              <a:t> to support teaching methods, literacy materials and orthographies in the pupil’s own langua</a:t>
            </a:r>
            <a:r>
              <a:rPr lang="en-US" u="none" dirty="0" smtClean="0">
                <a:solidFill>
                  <a:schemeClr val="tx2">
                    <a:lumMod val="50000"/>
                  </a:schemeClr>
                </a:solidFill>
              </a:rPr>
              <a:t>ges</a:t>
            </a:r>
            <a:endParaRPr u="none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defRPr sz="2200" u="sng"/>
            </a:pPr>
            <a:r>
              <a:rPr dirty="0" smtClean="0">
                <a:solidFill>
                  <a:schemeClr val="tx2">
                    <a:lumMod val="50000"/>
                  </a:schemeClr>
                </a:solidFill>
              </a:rPr>
              <a:t>Enact national law and policy frameworks</a:t>
            </a:r>
            <a:r>
              <a:rPr u="none" dirty="0" smtClean="0">
                <a:solidFill>
                  <a:schemeClr val="tx2">
                    <a:lumMod val="50000"/>
                  </a:schemeClr>
                </a:solidFill>
              </a:rPr>
              <a:t> to support traditional &amp; formal education … with the aim of developing and implementing appropriate </a:t>
            </a:r>
            <a:r>
              <a:rPr u="none" dirty="0" err="1" smtClean="0">
                <a:solidFill>
                  <a:schemeClr val="tx2">
                    <a:lumMod val="50000"/>
                  </a:schemeClr>
                </a:solidFill>
              </a:rPr>
              <a:t>programmes</a:t>
            </a:r>
            <a:r>
              <a:rPr u="none" dirty="0" smtClean="0">
                <a:solidFill>
                  <a:schemeClr val="tx2">
                    <a:lumMod val="50000"/>
                  </a:schemeClr>
                </a:solidFill>
              </a:rPr>
              <a:t> and activities for and by indigenous peoples. </a:t>
            </a:r>
          </a:p>
          <a:p>
            <a:pPr>
              <a:lnSpc>
                <a:spcPct val="90000"/>
              </a:lnSpc>
              <a:defRPr sz="2200" u="sng"/>
            </a:pPr>
            <a:r>
              <a:rPr dirty="0" smtClean="0">
                <a:solidFill>
                  <a:schemeClr val="tx2">
                    <a:lumMod val="50000"/>
                  </a:schemeClr>
                </a:solidFill>
              </a:rPr>
              <a:t>Obtain indigenous peoples’ free, prior &amp; informed consent </a:t>
            </a:r>
            <a:r>
              <a:rPr u="none" dirty="0" smtClean="0">
                <a:solidFill>
                  <a:schemeClr val="tx2">
                    <a:lumMod val="50000"/>
                  </a:schemeClr>
                </a:solidFill>
              </a:rPr>
              <a:t>when developing &amp; implementing laws and policies related to indigenous peoples languages &amp; culture</a:t>
            </a:r>
            <a:endParaRPr u="non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9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">
            <a:solidFill>
              <a:srgbClr val="46568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21" y="325820"/>
            <a:ext cx="8229600" cy="969579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(3) Indigenous Perspectives: U.S. example</a:t>
            </a:r>
            <a:endParaRPr lang="en-US" sz="3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4151" y="5741276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54" y="1466194"/>
            <a:ext cx="6762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">
            <a:solidFill>
              <a:srgbClr val="46568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defRPr>
            </a:pPr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536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05" y="57838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U.S. (National) Laws &amp; (Indigenous) Contexts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52449" y="1327680"/>
            <a:ext cx="4377559" cy="526681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Removal 1830s </a:t>
            </a:r>
            <a:r>
              <a:rPr lang="en-US" sz="2000" dirty="0" smtClean="0">
                <a:sym typeface="Wingdings" panose="05000000000000000000" pitchFamily="2" charset="2"/>
              </a:rPr>
              <a:t> ?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Assimilation 1850s-1934</a:t>
            </a:r>
          </a:p>
          <a:p>
            <a:r>
              <a:rPr lang="en-US" sz="2000" dirty="0" smtClean="0"/>
              <a:t>Boarding Schools </a:t>
            </a:r>
            <a:r>
              <a:rPr lang="en-US" sz="2000" dirty="0" smtClean="0">
                <a:sym typeface="Wingdings" panose="05000000000000000000" pitchFamily="2" charset="2"/>
              </a:rPr>
              <a:t> 1970s</a:t>
            </a:r>
            <a:endParaRPr lang="en-US" sz="2000" dirty="0" smtClean="0"/>
          </a:p>
          <a:p>
            <a:r>
              <a:rPr lang="en-US" sz="2000" dirty="0"/>
              <a:t>Voting Rights Act 1965</a:t>
            </a:r>
          </a:p>
          <a:p>
            <a:r>
              <a:rPr lang="en-US" sz="2000" dirty="0" smtClean="0"/>
              <a:t>Indian Self-Determination &amp; Education Act 1974</a:t>
            </a:r>
          </a:p>
          <a:p>
            <a:r>
              <a:rPr lang="en-US" sz="2000" dirty="0" smtClean="0"/>
              <a:t>Native American Language Act 1990 &amp; 1992</a:t>
            </a:r>
          </a:p>
          <a:p>
            <a:r>
              <a:rPr lang="en-US" sz="2000" b="1" dirty="0" smtClean="0"/>
              <a:t>Esther </a:t>
            </a:r>
            <a:r>
              <a:rPr lang="en-US" sz="2000" b="1" dirty="0"/>
              <a:t>Martinez Native American Languages Preservation Act of </a:t>
            </a:r>
            <a:r>
              <a:rPr lang="en-US" sz="2000" b="1" dirty="0" smtClean="0"/>
              <a:t>2006-2020</a:t>
            </a:r>
          </a:p>
          <a:p>
            <a:r>
              <a:rPr lang="en-US" sz="2000" dirty="0" smtClean="0"/>
              <a:t>Every Student Succeeds 2015</a:t>
            </a:r>
          </a:p>
          <a:p>
            <a:r>
              <a:rPr lang="en-US" sz="2000" dirty="0" smtClean="0"/>
              <a:t>Immigration Issues 2020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930008" y="1327680"/>
            <a:ext cx="3607600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Wampanoag Tribe </a:t>
            </a:r>
            <a:endParaRPr lang="en-US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Native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Palatino Linotype"/>
              </a:rPr>
              <a:t>Hawaiians 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>
              <a:latin typeface="Century Gothic" panose="020B0502020202020204" pitchFamily="34" charset="0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Palatino Linotype"/>
              </a:rPr>
              <a:t>Cherokee Nation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>
              <a:latin typeface="Century Gothic" panose="020B0502020202020204" pitchFamily="34" charset="0"/>
            </a:endParaRP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Palatino Linotype"/>
              </a:rPr>
              <a:t>Navajo Nation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Palatino Linotype"/>
            </a:endParaRPr>
          </a:p>
        </p:txBody>
      </p:sp>
      <p:pic>
        <p:nvPicPr>
          <p:cNvPr id="2052" name="Picture 4" descr="https://i0.wp.com/www.theonefeather.com/wp-content/uploads/2018/03/NKA-Science-Fair-2-fourth-grade-e1521813620251.jpg?zoom=1.5&amp;resize=600%2C403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210" y="3492757"/>
            <a:ext cx="3514395" cy="236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105" y="5987014"/>
            <a:ext cx="829650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ROBOT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: A fourth grade team from New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Kituwah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Academy poses with their science fair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project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">
            <a:solidFill>
              <a:srgbClr val="46568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defRPr>
            </a:pPr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8693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title"/>
          </p:nvPr>
        </p:nvSpPr>
        <p:spPr>
          <a:xfrm>
            <a:off x="478221" y="325820"/>
            <a:ext cx="8229601" cy="96958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Russia</a:t>
            </a:r>
          </a:p>
        </p:txBody>
      </p:sp>
      <p:pic>
        <p:nvPicPr>
          <p:cNvPr id="145" name="217v03911-2.jpg" descr="217v03911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895" y="1397248"/>
            <a:ext cx="7390210" cy="49268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6533370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uss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Russia - history and today</a:t>
            </a:r>
          </a:p>
        </p:txBody>
      </p:sp>
      <p:sp>
        <p:nvSpPr>
          <p:cNvPr id="148" name="Основной текст"/>
          <p:cNvSpPr txBox="1">
            <a:spLocks noGrp="1"/>
          </p:cNvSpPr>
          <p:nvPr>
            <p:ph type="body" sz="half" idx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rPr dirty="0"/>
              <a:t>XVI Century Colonization of Siberia</a:t>
            </a:r>
          </a:p>
          <a:p>
            <a:pPr>
              <a:defRPr sz="2000"/>
            </a:pPr>
            <a:r>
              <a:rPr dirty="0"/>
              <a:t>1822 Statute on the Governing of Outsiders</a:t>
            </a:r>
          </a:p>
          <a:p>
            <a:pPr>
              <a:defRPr sz="2000"/>
            </a:pPr>
            <a:r>
              <a:rPr dirty="0"/>
              <a:t>Self-Determination under Soviet government 1920s</a:t>
            </a:r>
          </a:p>
          <a:p>
            <a:pPr>
              <a:defRPr sz="2000"/>
            </a:pPr>
            <a:r>
              <a:rPr dirty="0"/>
              <a:t>Russification after WW II</a:t>
            </a:r>
          </a:p>
          <a:p>
            <a:pPr>
              <a:defRPr sz="2000"/>
            </a:pPr>
            <a:r>
              <a:rPr dirty="0"/>
              <a:t>Ethnic renaissance 1980-90s</a:t>
            </a:r>
          </a:p>
          <a:p>
            <a:pPr>
              <a:defRPr sz="2000"/>
            </a:pPr>
            <a:r>
              <a:rPr dirty="0"/>
              <a:t>New Constitution 1993</a:t>
            </a:r>
          </a:p>
          <a:p>
            <a:pPr>
              <a:defRPr sz="2000"/>
            </a:pPr>
            <a:r>
              <a:rPr dirty="0"/>
              <a:t>Amendments to the Federal Law on Education 2017 </a:t>
            </a:r>
          </a:p>
        </p:txBody>
      </p:sp>
      <p:sp>
        <p:nvSpPr>
          <p:cNvPr id="149" name="Основной текст"/>
          <p:cNvSpPr txBox="1"/>
          <p:nvPr/>
        </p:nvSpPr>
        <p:spPr>
          <a:xfrm>
            <a:off x="495300" y="1600200"/>
            <a:ext cx="4038600" cy="2145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900" indent="-342900" defTabSz="914400">
              <a:spcBef>
                <a:spcPts val="500"/>
              </a:spcBef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Even nomadic schools</a:t>
            </a:r>
          </a:p>
          <a:p>
            <a:pPr marL="342900" indent="-342900" defTabSz="914400">
              <a:spcBef>
                <a:spcPts val="500"/>
              </a:spcBef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Livvi</a:t>
            </a:r>
            <a:r>
              <a:rPr dirty="0"/>
              <a:t>-Karelian language nest</a:t>
            </a:r>
          </a:p>
          <a:p>
            <a:pPr marL="342900" indent="-342900" defTabSz="914400">
              <a:spcBef>
                <a:spcPts val="500"/>
              </a:spcBef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Instruction in </a:t>
            </a:r>
            <a:r>
              <a:rPr dirty="0" err="1"/>
              <a:t>Mordovian</a:t>
            </a:r>
            <a:r>
              <a:rPr dirty="0"/>
              <a:t> elementary schools</a:t>
            </a:r>
          </a:p>
          <a:p>
            <a:pPr marL="342900" indent="-342900" defTabSz="914400">
              <a:spcBef>
                <a:spcPts val="500"/>
              </a:spcBef>
              <a:buSzPct val="100000"/>
              <a:buFont typeface="Arial"/>
              <a:buChar char="•"/>
              <a:defRPr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Evenk script</a:t>
            </a:r>
          </a:p>
        </p:txBody>
      </p:sp>
      <p:pic>
        <p:nvPicPr>
          <p:cNvPr id="150" name="JUŠIN MAKAR + MUAMO + TUATTO.jpg" descr="JUŠIN MAKAR + MUAMO + TUATT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3512780"/>
            <a:ext cx="4038601" cy="26960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0225303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Human Rights Lessons For the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Decade (internal)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7269"/>
            <a:ext cx="8229600" cy="432889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</a:rPr>
              <a:t>Assert indigenous peoples’ own visions of language rights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</a:rPr>
              <a:t>History – How did we get here?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</a:rPr>
              <a:t>Present -- Status of the language and its instruction?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</a:rPr>
              <a:t>Regional differences; urban-rural divide?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</a:rPr>
              <a:t>Future -- Fluency? Other goals?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</a:rPr>
              <a:t>Media, politics, science etc.?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</a:rPr>
              <a:t>Research, technological and scientific advancement that benefits IPs?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</a:rPr>
              <a:t>Language appropriation versus access?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</a:rPr>
              <a:t>Youth participation, pride, culture?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</a:rPr>
              <a:t>Rights &amp; responsibilities: It’s up to us! Speak indigenous languages!! </a:t>
            </a: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</a:rPr>
              <a:t>Develop infrastructure &amp; commitment</a:t>
            </a:r>
            <a:endParaRPr lang="en-US" sz="25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3515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71" y="438641"/>
            <a:ext cx="9066998" cy="80130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8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Human Rights Lessons </a:t>
            </a:r>
            <a:r>
              <a:rPr lang="en-US" sz="38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sz="38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38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For </a:t>
            </a:r>
            <a:r>
              <a:rPr lang="en-US" sz="38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the </a:t>
            </a:r>
            <a:r>
              <a:rPr lang="en-US" sz="38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Decade (external)</a:t>
            </a:r>
            <a:endParaRPr lang="en-US" sz="38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1408386"/>
            <a:ext cx="8452418" cy="5281172"/>
          </a:xfrm>
        </p:spPr>
        <p:txBody>
          <a:bodyPr>
            <a:normAutofit fontScale="77500" lnSpcReduction="20000"/>
          </a:bodyPr>
          <a:lstStyle/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</a:rPr>
              <a:t>Emphasize standard setting language of the instruments (e.g., ICCPR, ILO 169, Declaration)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5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</a:rPr>
              <a:t>Identify specific challenges to human rights (e.g., policies sounding in national security or cultural unity </a:t>
            </a: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 respond with </a:t>
            </a:r>
            <a:r>
              <a:rPr lang="en-US" sz="2500" dirty="0" err="1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plurilingual</a:t>
            </a: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realities, intercultural peacemaking, individual and collective </a:t>
            </a: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dignities, and right to life)</a:t>
            </a:r>
            <a:endParaRPr lang="en-US" sz="25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5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</a:rPr>
              <a:t>Develop a model of implementation including and transcending “enforcement”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</a:rPr>
              <a:t>National 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</a:rPr>
              <a:t>ction Plans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500" dirty="0">
                <a:solidFill>
                  <a:schemeClr val="bg2">
                    <a:lumMod val="50000"/>
                  </a:schemeClr>
                </a:solidFill>
              </a:rPr>
              <a:t>Participation of IPs &amp; </a:t>
            </a: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</a:rPr>
              <a:t>FPIC; dialogue &amp; diplomacy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</a:rPr>
              <a:t>Holistic approach to rights</a:t>
            </a:r>
            <a:endParaRPr lang="en-US" sz="2500" dirty="0">
              <a:solidFill>
                <a:schemeClr val="bg2">
                  <a:lumMod val="50000"/>
                </a:schemeClr>
              </a:solidFill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</a:rPr>
              <a:t>Remedial: State apology &amp; funding 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</a:rPr>
              <a:t>at least commensurate with destruction </a:t>
            </a: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</a:rPr>
              <a:t>efforts</a:t>
            </a:r>
            <a:endParaRPr lang="en-US" sz="2500" dirty="0">
              <a:solidFill>
                <a:schemeClr val="bg2">
                  <a:lumMod val="50000"/>
                </a:schemeClr>
              </a:solidFill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</a:rPr>
              <a:t>Ongoing: Legislation (baseline standards) + mutual agreement (indigenous contexts)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5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">
            <a:solidFill>
              <a:srgbClr val="46568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defRPr>
            </a:pPr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055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896"/>
            <a:ext cx="8229600" cy="825500"/>
          </a:xfrm>
        </p:spPr>
        <p:txBody>
          <a:bodyPr>
            <a:normAutofit fontScale="90000"/>
          </a:bodyPr>
          <a:lstStyle/>
          <a:p>
            <a:r>
              <a:rPr lang="en-US" sz="50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In the spirit of our relatives</a:t>
            </a:r>
            <a:endParaRPr lang="en-US" sz="5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196" y="1374296"/>
            <a:ext cx="4428359" cy="22141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Placeholder 2" descr="Picture Placeholder 2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/>
          </a:blip>
          <a:srcRect l="12528" r="12528"/>
          <a:stretch>
            <a:fillRect/>
          </a:stretch>
        </p:blipFill>
        <p:spPr>
          <a:xfrm>
            <a:off x="4316725" y="2481386"/>
            <a:ext cx="3722375" cy="2791782"/>
          </a:xfrm>
          <a:prstGeom prst="rect">
            <a:avLst/>
          </a:prstGeom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41900"/>
          </a:xfrm>
        </p:spPr>
        <p:txBody>
          <a:bodyPr>
            <a:normAutofit fontScale="82500" lnSpcReduction="20000"/>
          </a:bodyPr>
          <a:lstStyle/>
          <a:p>
            <a:endParaRPr lang="en-US" sz="5000" dirty="0" smtClean="0"/>
          </a:p>
          <a:p>
            <a:endParaRPr lang="en-US" sz="5000" dirty="0"/>
          </a:p>
          <a:p>
            <a:endParaRPr lang="en-US" sz="5000" dirty="0" smtClean="0"/>
          </a:p>
          <a:p>
            <a:endParaRPr lang="en-US" sz="5000" dirty="0"/>
          </a:p>
          <a:p>
            <a:endParaRPr lang="en-US" sz="5000" dirty="0" smtClean="0"/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US" sz="5000" dirty="0"/>
          </a:p>
          <a:p>
            <a:pPr marL="0" indent="0">
              <a:buNone/>
            </a:pPr>
            <a:r>
              <a:rPr lang="en-US" sz="5000" dirty="0" smtClean="0"/>
              <a:t>So that all may speak and live freely in the future</a:t>
            </a:r>
            <a:endParaRPr lang="en-US" sz="50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">
            <a:solidFill>
              <a:srgbClr val="46568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defRPr>
            </a:pPr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683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5942" y="1525970"/>
            <a:ext cx="7612116" cy="3806059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">
            <a:solidFill>
              <a:srgbClr val="46568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defRPr>
            </a:pPr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" name="Title 1"/>
          <p:cNvSpPr txBox="1">
            <a:spLocks noGrp="1"/>
          </p:cNvSpPr>
          <p:nvPr>
            <p:ph type="title"/>
          </p:nvPr>
        </p:nvSpPr>
        <p:spPr>
          <a:xfrm>
            <a:off x="302391" y="5416807"/>
            <a:ext cx="8692056" cy="895350"/>
          </a:xfrm>
          <a:prstGeom prst="rect">
            <a:avLst/>
          </a:prstGeom>
        </p:spPr>
        <p:txBody>
          <a:bodyPr>
            <a:noAutofit/>
          </a:bodyPr>
          <a:lstStyle>
            <a:lvl1pPr defTabSz="886968">
              <a:lnSpc>
                <a:spcPct val="100000"/>
              </a:lnSpc>
              <a:defRPr sz="2716">
                <a:effectLst>
                  <a:outerShdw blurRad="61595" dist="36957" dir="540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algn="l"/>
            <a:r>
              <a:rPr lang="en-US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“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It is unacceptable for any government agency to have persons in custody sign documents in a language that they clearly do not understand.”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en-US" sz="1800" dirty="0" smtClean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		</a:t>
            </a:r>
            <a:r>
              <a:rPr lang="en-US" sz="1800" i="1" dirty="0" smtClean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--Attorney for Nery 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Gilberto Caal Cuz, </a:t>
            </a:r>
            <a:r>
              <a:rPr lang="en-US" sz="1800" i="1" dirty="0" err="1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Jakelin’s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 father </a:t>
            </a:r>
            <a:endParaRPr sz="1800" i="1" dirty="0">
              <a:solidFill>
                <a:schemeClr val="tx2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95" y="421755"/>
            <a:ext cx="817704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Jakelin Caal </a:t>
            </a:r>
            <a:r>
              <a:rPr lang="en-U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Maquin (</a:t>
            </a:r>
            <a:r>
              <a:rPr lang="en-US" sz="2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Kekhi</a:t>
            </a:r>
            <a:r>
              <a:rPr lang="en-U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Maya), </a:t>
            </a:r>
            <a:r>
              <a:rPr lang="en-U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age 7, died on 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Dec 8, </a:t>
            </a:r>
            <a:r>
              <a:rPr lang="en-U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2019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 custody of U.S. border </a:t>
            </a:r>
            <a:r>
              <a:rPr lang="en-U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authorities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Palatino Linotyp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If my language dies tomorrow…"/>
          <p:cNvSpPr txBox="1">
            <a:spLocks noGrp="1"/>
          </p:cNvSpPr>
          <p:nvPr>
            <p:ph type="title"/>
          </p:nvPr>
        </p:nvSpPr>
        <p:spPr>
          <a:xfrm>
            <a:off x="78992" y="5631084"/>
            <a:ext cx="8976108" cy="8953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41247">
              <a:defRPr sz="2576">
                <a:effectLst>
                  <a:outerShdw blurRad="58420" dist="35052" dir="5400000" rotWithShape="0">
                    <a:srgbClr val="000000">
                      <a:alpha val="25000"/>
                    </a:srgbClr>
                  </a:outerShdw>
                </a:effectLst>
              </a:defRP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“</a:t>
            </a:r>
            <a:r>
              <a:rPr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If my language dies tomorrow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then I am ready to die today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“</a:t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(quoting the </a:t>
            </a:r>
            <a:r>
              <a:rPr lang="en-US" sz="2576" dirty="0" smtClean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Avar poet </a:t>
            </a:r>
            <a:r>
              <a:rPr lang="en-US" sz="2576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Rasul</a:t>
            </a:r>
            <a:r>
              <a:rPr lang="en-US" sz="2576" dirty="0" smtClean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576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Gamzatov</a:t>
            </a:r>
            <a:r>
              <a:rPr lang="en-US" sz="2576" dirty="0" smtClean="0"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)</a:t>
            </a:r>
            <a:endParaRPr dirty="0">
              <a:solidFill>
                <a:schemeClr val="tx2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07" name="Picture Placeholder 2" descr="Picture Placeholder 2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2528" r="12528"/>
          <a:stretch>
            <a:fillRect/>
          </a:stretch>
        </p:blipFill>
        <p:spPr>
          <a:xfrm>
            <a:off x="1653923" y="1225250"/>
            <a:ext cx="5608725" cy="4206545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1908" y="379632"/>
            <a:ext cx="861710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Udmurt scholar Albert </a:t>
            </a:r>
            <a:r>
              <a:rPr lang="en-US" dirty="0" err="1" smtClean="0">
                <a:latin typeface="Century Gothic" panose="020B0502020202020204" pitchFamily="34" charset="0"/>
              </a:rPr>
              <a:t>Razin</a:t>
            </a:r>
            <a:r>
              <a:rPr lang="en-US" dirty="0" smtClean="0">
                <a:latin typeface="Century Gothic" panose="020B0502020202020204" pitchFamily="34" charset="0"/>
              </a:rPr>
              <a:t> died </a:t>
            </a:r>
            <a:r>
              <a:rPr lang="en-US" dirty="0">
                <a:latin typeface="Century Gothic" panose="020B0502020202020204" pitchFamily="34" charset="0"/>
              </a:rPr>
              <a:t>on September </a:t>
            </a:r>
            <a:r>
              <a:rPr lang="en-US" dirty="0" smtClean="0">
                <a:latin typeface="Century Gothic" panose="020B0502020202020204" pitchFamily="34" charset="0"/>
              </a:rPr>
              <a:t>10, 2019</a:t>
            </a:r>
          </a:p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protesting of Russia’s policies on indigenous, ethnic, and minority languages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">
            <a:solidFill>
              <a:srgbClr val="46568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2478" y="372221"/>
            <a:ext cx="4885776" cy="135689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">
            <a:solidFill>
              <a:srgbClr val="46568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defRPr>
            </a:pPr>
            <a:endParaRPr/>
          </a:p>
        </p:txBody>
      </p:sp>
      <p:sp>
        <p:nvSpPr>
          <p:cNvPr id="111" name="TextBox 1"/>
          <p:cNvSpPr txBox="1"/>
          <p:nvPr/>
        </p:nvSpPr>
        <p:spPr>
          <a:xfrm>
            <a:off x="2740984" y="1626232"/>
            <a:ext cx="4137270" cy="950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r">
              <a:defRPr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/>
              <a:t>Indigenous languages matter </a:t>
            </a:r>
          </a:p>
          <a:p>
            <a:pPr algn="r">
              <a:defRPr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/>
              <a:t>for development, peace, governance and reconciliation</a:t>
            </a:r>
          </a:p>
        </p:txBody>
      </p:sp>
      <p:sp>
        <p:nvSpPr>
          <p:cNvPr id="112" name="IYIL reflects &quot;a human rights-based approach and an accompanying legal framework… and a paradigm which encourages both capacity-building and environmental sustainability&quot;…"/>
          <p:cNvSpPr txBox="1">
            <a:spLocks noGrp="1"/>
          </p:cNvSpPr>
          <p:nvPr>
            <p:ph type="body" sz="half" idx="4294967295"/>
          </p:nvPr>
        </p:nvSpPr>
        <p:spPr>
          <a:xfrm>
            <a:off x="696589" y="2690808"/>
            <a:ext cx="7795770" cy="3205495"/>
          </a:xfrm>
          <a:prstGeom prst="rect">
            <a:avLst/>
          </a:prstGeom>
        </p:spPr>
        <p:txBody>
          <a:bodyPr/>
          <a:lstStyle/>
          <a:p>
            <a:pPr marL="301752" indent="-301752" defTabSz="804672">
              <a:spcBef>
                <a:spcPts val="400"/>
              </a:spcBef>
              <a:defRPr sz="1936"/>
            </a:pPr>
            <a:r>
              <a:rPr dirty="0">
                <a:solidFill>
                  <a:schemeClr val="tx2">
                    <a:lumMod val="50000"/>
                  </a:schemeClr>
                </a:solidFill>
              </a:rPr>
              <a:t>IYIL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undertook</a:t>
            </a:r>
            <a:r>
              <a:rPr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"a human rights-based </a:t>
            </a:r>
            <a:r>
              <a:rPr dirty="0" smtClean="0">
                <a:solidFill>
                  <a:schemeClr val="tx2">
                    <a:lumMod val="50000"/>
                  </a:schemeClr>
                </a:solidFill>
              </a:rPr>
              <a:t>approach"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to indigenous languages in which</a:t>
            </a:r>
          </a:p>
          <a:p>
            <a:pPr marL="0" indent="0" defTabSz="804672">
              <a:spcBef>
                <a:spcPts val="400"/>
              </a:spcBef>
              <a:buNone/>
              <a:defRPr sz="1936"/>
            </a:pPr>
            <a:endParaRPr dirty="0">
              <a:solidFill>
                <a:schemeClr val="tx2">
                  <a:lumMod val="50000"/>
                </a:schemeClr>
              </a:solidFill>
            </a:endParaRPr>
          </a:p>
          <a:p>
            <a:pPr marL="301752" indent="-301752" defTabSz="804672">
              <a:spcBef>
                <a:spcPts val="400"/>
              </a:spcBef>
              <a:defRPr sz="1936"/>
            </a:pPr>
            <a:r>
              <a:rPr dirty="0">
                <a:solidFill>
                  <a:schemeClr val="tx2">
                    <a:lumMod val="50000"/>
                  </a:schemeClr>
                </a:solidFill>
              </a:rPr>
              <a:t>"A person’s freedom to use one’s chosen language is a prerequisite to freedom of thought, freedom of opinion and expression, access to education and information, employment and other values enshrined in the Universal Declaration of Human Rights"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5168"/>
            <a:ext cx="9004300" cy="113008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sz="4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Among scholars </a:t>
            </a:r>
            <a:b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of both law and linguistics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5249"/>
            <a:ext cx="8229600" cy="47609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A human rights approach to indigenous language use, revitalization, and transmission has been criticized even by sympathetic voices (not to mention unsympathetic ones)</a:t>
            </a:r>
            <a:endParaRPr lang="en-US" sz="2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54341"/>
              </p:ext>
            </p:extLst>
          </p:nvPr>
        </p:nvGraphicFramePr>
        <p:xfrm>
          <a:off x="1439917" y="2984062"/>
          <a:ext cx="6096000" cy="320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23757185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6172097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Law critiques: problems of efficacy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Linguistics</a:t>
                      </a:r>
                      <a:r>
                        <a:rPr lang="en-US" baseline="0" dirty="0" smtClean="0"/>
                        <a:t> critiques: problems of fit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400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Legal instruments are non-specific with respect to language rights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Language</a:t>
                      </a:r>
                      <a:r>
                        <a:rPr lang="en-US" baseline="0" dirty="0" smtClean="0"/>
                        <a:t> rights have been poorly enforced in courts and tribunals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Language needs are not universal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(wide difference between individuals being discriminated against </a:t>
                      </a:r>
                      <a:r>
                        <a:rPr lang="en-US" baseline="0" dirty="0" err="1" smtClean="0"/>
                        <a:t>bc</a:t>
                      </a:r>
                      <a:r>
                        <a:rPr lang="en-US" baseline="0" dirty="0" smtClean="0"/>
                        <a:t> they don’t speak a majority language and individuals who seek to revitalize a dormant language)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(how can any legal system accommodate this range?)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Language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use is not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question of (legal) rights but (social) attitudes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“Anyone can learn a language” but they need motivation or incentive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Traditionally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linguists work on preservation and analysis, not use, revitalization, and transmission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(some indigenous programs defy accepted linguistics methodologies)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(community norms do not align with research standards &amp; values)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29903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">
            <a:solidFill>
              <a:srgbClr val="46568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defRPr>
            </a:pPr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848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Our view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These critiques from law and linguistics misapprehend three things: (1) what the international instruments actually say (2) what it means to “implement” human rights and (3) the situation of indigenous peoples’ languages from the perspective of self-determination</a:t>
            </a: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And that we need to articulate (indigenous) human rights approaches for #IDIL2022-2032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">
            <a:solidFill>
              <a:srgbClr val="46568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defRPr>
            </a:pPr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6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1"/>
          <p:cNvSpPr txBox="1">
            <a:spLocks noGrp="1"/>
          </p:cNvSpPr>
          <p:nvPr>
            <p:ph type="title"/>
          </p:nvPr>
        </p:nvSpPr>
        <p:spPr>
          <a:xfrm>
            <a:off x="457200" y="292099"/>
            <a:ext cx="8318939" cy="7219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pPr>
              <a:lnSpc>
                <a:spcPct val="100000"/>
              </a:lnSpc>
            </a:pP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(1) What the instruments say &amp; mean</a:t>
            </a:r>
            <a:endParaRPr sz="3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445500" cy="4906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smtClean="0">
                <a:solidFill>
                  <a:schemeClr val="tx2">
                    <a:lumMod val="50000"/>
                  </a:schemeClr>
                </a:solidFill>
              </a:rPr>
              <a:t>Principles 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&amp; Standards</a:t>
            </a:r>
          </a:p>
          <a:p>
            <a:pPr marL="742950" lvl="1" indent="-285750">
              <a:spcBef>
                <a:spcPts val="300"/>
              </a:spcBef>
              <a:buFont typeface="Courier New"/>
              <a:defRPr sz="1600"/>
            </a:pPr>
            <a:r>
              <a:rPr dirty="0">
                <a:solidFill>
                  <a:schemeClr val="tx2">
                    <a:lumMod val="50000"/>
                  </a:schemeClr>
                </a:solidFill>
              </a:rPr>
              <a:t>ICCPR</a:t>
            </a:r>
          </a:p>
          <a:p>
            <a:pPr marL="742950" lvl="1" indent="-285750">
              <a:spcBef>
                <a:spcPts val="300"/>
              </a:spcBef>
              <a:buFont typeface="Courier New"/>
              <a:defRPr sz="1600"/>
            </a:pPr>
            <a:r>
              <a:rPr dirty="0">
                <a:solidFill>
                  <a:schemeClr val="tx2">
                    <a:lumMod val="50000"/>
                  </a:schemeClr>
                </a:solidFill>
              </a:rPr>
              <a:t>ILO 169 </a:t>
            </a:r>
          </a:p>
          <a:p>
            <a:pPr marL="742950" lvl="1" indent="-285750">
              <a:spcBef>
                <a:spcPts val="300"/>
              </a:spcBef>
              <a:buFont typeface="Courier New"/>
              <a:defRPr sz="1600"/>
            </a:pPr>
            <a:r>
              <a:rPr dirty="0">
                <a:solidFill>
                  <a:schemeClr val="tx2">
                    <a:lumMod val="50000"/>
                  </a:schemeClr>
                </a:solidFill>
              </a:rPr>
              <a:t>Declaration on the Rights of Indigenous Peoples</a:t>
            </a:r>
          </a:p>
          <a:p>
            <a:r>
              <a:rPr dirty="0">
                <a:solidFill>
                  <a:schemeClr val="tx2">
                    <a:lumMod val="50000"/>
                  </a:schemeClr>
                </a:solidFill>
              </a:rPr>
              <a:t>Remedial &amp; ongoing </a:t>
            </a:r>
            <a:r>
              <a:rPr dirty="0" smtClean="0">
                <a:solidFill>
                  <a:schemeClr val="tx2">
                    <a:lumMod val="50000"/>
                  </a:schemeClr>
                </a:solidFill>
              </a:rPr>
              <a:t>nature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Account for states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’ roles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in language loss &amp;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promote future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language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rights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Individual &amp; Collective Rights</a:t>
            </a:r>
          </a:p>
          <a:p>
            <a:pPr lvl="1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Not just individual access to majority language but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collective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survival of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peoples</a:t>
            </a:r>
          </a:p>
          <a:p>
            <a:pPr lvl="1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Linkage between language and other rights – life, health, child welfare, participation, land, culture, religion, development, treaties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Self-Determination</a:t>
            </a:r>
          </a:p>
          <a:p>
            <a:pPr lvl="1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States have human rights obligations in this realm</a:t>
            </a:r>
          </a:p>
          <a:p>
            <a:pPr lvl="1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That can only be fulfilled by working with indigenous peoples as leaders and partners</a:t>
            </a:r>
          </a:p>
        </p:txBody>
      </p:sp>
      <p:sp>
        <p:nvSpPr>
          <p:cNvPr id="116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">
            <a:solidFill>
              <a:srgbClr val="46568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The right to revitalize, use, develop, and transmit</a:t>
            </a:r>
            <a:endParaRPr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rPr dirty="0"/>
              <a:t>Article 13</a:t>
            </a:r>
          </a:p>
          <a:p>
            <a:pPr>
              <a:defRPr sz="2200"/>
            </a:pPr>
            <a:r>
              <a:rPr dirty="0"/>
              <a:t>Indigenous peoples have the right </a:t>
            </a:r>
            <a:r>
              <a:rPr lang="en-US" dirty="0" smtClean="0"/>
              <a:t>"</a:t>
            </a:r>
            <a:r>
              <a:rPr dirty="0" smtClean="0"/>
              <a:t>to </a:t>
            </a:r>
            <a:r>
              <a:rPr dirty="0"/>
              <a:t>revitalize, use, develop and </a:t>
            </a:r>
            <a:r>
              <a:rPr dirty="0" smtClean="0"/>
              <a:t>transmit</a:t>
            </a:r>
            <a:r>
              <a:rPr lang="en-US" dirty="0" smtClean="0"/>
              <a:t>"</a:t>
            </a:r>
            <a:r>
              <a:rPr dirty="0" smtClean="0"/>
              <a:t> </a:t>
            </a:r>
            <a:r>
              <a:rPr dirty="0"/>
              <a:t>to future generations their histories, languages, oral traditions, philosophies, writing systems and literatures…</a:t>
            </a:r>
          </a:p>
          <a:p>
            <a:pPr>
              <a:defRPr sz="2200"/>
            </a:pPr>
            <a:r>
              <a:rPr dirty="0"/>
              <a:t>States shall take effective measures to ensure that this right is protected</a:t>
            </a:r>
          </a:p>
        </p:txBody>
      </p:sp>
      <p:pic>
        <p:nvPicPr>
          <p:cNvPr id="12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0949" y="1794448"/>
            <a:ext cx="3275390" cy="4039648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">
            <a:solidFill>
              <a:srgbClr val="46568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heorizing Implemen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(2) </a:t>
            </a:r>
            <a:r>
              <a:rPr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Theorizing </a:t>
            </a:r>
            <a:r>
              <a:rPr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Implementation</a:t>
            </a:r>
          </a:p>
        </p:txBody>
      </p:sp>
      <p:sp>
        <p:nvSpPr>
          <p:cNvPr id="124" name="Implementing human rights is not only about legal enforcement in state-systems…"/>
          <p:cNvSpPr txBox="1">
            <a:spLocks noGrp="1"/>
          </p:cNvSpPr>
          <p:nvPr>
            <p:ph type="body" sz="half" idx="1"/>
          </p:nvPr>
        </p:nvSpPr>
        <p:spPr>
          <a:xfrm>
            <a:off x="4246179" y="1681655"/>
            <a:ext cx="4440621" cy="444450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defRPr sz="2000"/>
            </a:pPr>
            <a:r>
              <a:rPr dirty="0" smtClean="0">
                <a:solidFill>
                  <a:schemeClr val="tx1"/>
                </a:solidFill>
              </a:rPr>
              <a:t>I</a:t>
            </a:r>
            <a:r>
              <a:rPr dirty="0" smtClean="0">
                <a:solidFill>
                  <a:schemeClr val="tx2">
                    <a:lumMod val="50000"/>
                  </a:schemeClr>
                </a:solidFill>
              </a:rPr>
              <a:t>mplementing 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human rights is not </a:t>
            </a:r>
            <a:r>
              <a:rPr i="1" dirty="0">
                <a:solidFill>
                  <a:schemeClr val="tx2">
                    <a:lumMod val="50000"/>
                  </a:schemeClr>
                </a:solidFill>
              </a:rPr>
              <a:t>only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 about legal enforcement in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courts or other tribunals</a:t>
            </a:r>
          </a:p>
          <a:p>
            <a:pPr marL="0" indent="0">
              <a:spcBef>
                <a:spcPts val="0"/>
              </a:spcBef>
              <a:buNone/>
              <a:defRPr sz="2000"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 sz="2000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But also societal changes, awareness, cooperation, dialogue, and healing</a:t>
            </a:r>
          </a:p>
          <a:p>
            <a:pPr marL="0" indent="0">
              <a:spcBef>
                <a:spcPts val="0"/>
              </a:spcBef>
              <a:buNone/>
              <a:defRPr sz="2000"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 sz="2000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Models: Pass laws to articulate baseline standards (comply with Declaration) with provision for m</a:t>
            </a:r>
            <a:r>
              <a:rPr dirty="0" smtClean="0">
                <a:solidFill>
                  <a:schemeClr val="tx2">
                    <a:lumMod val="50000"/>
                  </a:schemeClr>
                </a:solidFill>
              </a:rPr>
              <a:t>utual 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agreement </a:t>
            </a:r>
            <a:r>
              <a:rPr dirty="0" smtClean="0">
                <a:solidFill>
                  <a:schemeClr val="tx2">
                    <a:lumMod val="50000"/>
                  </a:schemeClr>
                </a:solidFill>
              </a:rPr>
              <a:t>between 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indigenous peoples and states to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contextualize their situations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5" name="Processed-press-release-1024x713.jpg" descr="Processed-press-release-1024x7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690" y="2144110"/>
            <a:ext cx="3754554" cy="261425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">
            <a:solidFill>
              <a:srgbClr val="465683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defRPr>
            </a:pPr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0000FF"/>
      </a:hlink>
      <a:folHlink>
        <a:srgbClr val="FF00FF"/>
      </a:folHlink>
    </a:clrScheme>
    <a:fontScheme name="Исполнительна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8575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8575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0000FF"/>
      </a:hlink>
      <a:folHlink>
        <a:srgbClr val="FF00FF"/>
      </a:folHlink>
    </a:clrScheme>
    <a:fontScheme name="Исполнительна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8575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8575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1119</Words>
  <Application>Microsoft Office PowerPoint</Application>
  <PresentationFormat>On-screen Show (4:3)</PresentationFormat>
  <Paragraphs>130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Candara</vt:lpstr>
      <vt:lpstr>Century Gothic</vt:lpstr>
      <vt:lpstr>Courier New</vt:lpstr>
      <vt:lpstr>Palatino Linotype</vt:lpstr>
      <vt:lpstr>Wingdings</vt:lpstr>
      <vt:lpstr>Исполнительная</vt:lpstr>
      <vt:lpstr>(Indigenous) Language as a Human Right  Kristen Carpenter and Alexey Tsykarev Mexico City 2020 </vt:lpstr>
      <vt:lpstr> “It is unacceptable for any government agency to have persons in custody sign documents in a language that they clearly do not understand.”    --Attorney for Nery Gilberto Caal Cuz, Jakelin’s father </vt:lpstr>
      <vt:lpstr>“If my language dies tomorrow then I am ready to die today“ (quoting the Avar poet Rasul Gamzatov)</vt:lpstr>
      <vt:lpstr>PowerPoint Presentation</vt:lpstr>
      <vt:lpstr>  Among scholars  of both law and linguistics</vt:lpstr>
      <vt:lpstr>Our view</vt:lpstr>
      <vt:lpstr>(1) What the instruments say &amp; mean</vt:lpstr>
      <vt:lpstr>The right to revitalize, use, develop, and transmit</vt:lpstr>
      <vt:lpstr>(2) Theorizing Implementation</vt:lpstr>
      <vt:lpstr>EMRIP Studies Language &amp; Culture</vt:lpstr>
      <vt:lpstr>(3) Indigenous Perspectives: U.S. example</vt:lpstr>
      <vt:lpstr>U.S. (National) Laws &amp; (Indigenous) Contexts</vt:lpstr>
      <vt:lpstr>Russia</vt:lpstr>
      <vt:lpstr>Russia - history and today</vt:lpstr>
      <vt:lpstr>Human Rights Lessons For the Decade (internal)</vt:lpstr>
      <vt:lpstr>Human Rights Lessons  For the Decade (external)</vt:lpstr>
      <vt:lpstr>In the spirit of our relatives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(Indigenous) Language as a Human Right  Kristen Carpenter and Alexey Tsykarev</dc:title>
  <dc:creator>Kristen Carpenter</dc:creator>
  <cp:lastModifiedBy>Kristen Carpenter</cp:lastModifiedBy>
  <cp:revision>39</cp:revision>
  <dcterms:modified xsi:type="dcterms:W3CDTF">2020-02-26T14:12:32Z</dcterms:modified>
</cp:coreProperties>
</file>