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7" r:id="rId1"/>
  </p:sldMasterIdLst>
  <p:sldIdLst>
    <p:sldId id="280" r:id="rId2"/>
    <p:sldId id="256" r:id="rId3"/>
    <p:sldId id="273" r:id="rId4"/>
    <p:sldId id="272" r:id="rId5"/>
    <p:sldId id="258" r:id="rId6"/>
    <p:sldId id="259" r:id="rId7"/>
    <p:sldId id="274" r:id="rId8"/>
    <p:sldId id="281" r:id="rId9"/>
    <p:sldId id="275" r:id="rId10"/>
    <p:sldId id="276" r:id="rId11"/>
    <p:sldId id="277" r:id="rId12"/>
    <p:sldId id="278" r:id="rId13"/>
    <p:sldId id="268" r:id="rId14"/>
    <p:sldId id="27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109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2/24/2020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‹Nº›</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769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784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152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251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DFA1846-DA80-1C48-A609-854EA85C59AD}" type="datetimeFigureOut">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668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753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534695" y="2824269"/>
            <a:ext cx="4608576"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454792" y="2821491"/>
            <a:ext cx="4608576"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431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419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7047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0DF5E60-9974-AC48-9591-99C2BB44B7CF}" type="datetimeFigureOut">
              <a:rPr lang="en-US" smtClean="0"/>
              <a:pPr/>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821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18C79C5D-2A6F-F04D-97DA-BEF2467B64E4}" type="datetimeFigureOut">
              <a:rPr lang="en-US" smtClean="0"/>
              <a:pPr/>
              <a:t>2/24/2020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530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9B482E8-6E0E-1B4F-B1FD-C69DB9E858D9}" type="datetimeFigureOut">
              <a:rPr lang="en-US" smtClean="0"/>
              <a:pPr/>
              <a:t>2/24/2020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‹Nº›</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69871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C:\Documents and Settings\Administrador\Escritorio\cin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descr="C:\Documents and Settings\Administrador\Escritorio\cin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7288"/>
            <a:ext cx="12192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7 Rectángulo"/>
          <p:cNvSpPr>
            <a:spLocks noChangeArrowheads="1"/>
          </p:cNvSpPr>
          <p:nvPr/>
        </p:nvSpPr>
        <p:spPr bwMode="auto">
          <a:xfrm>
            <a:off x="857251" y="671514"/>
            <a:ext cx="1066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r>
              <a:rPr lang="es-GT" altLang="es-GT" sz="4000"/>
              <a:t> </a:t>
            </a:r>
          </a:p>
        </p:txBody>
      </p:sp>
      <p:pic>
        <p:nvPicPr>
          <p:cNvPr id="5125" name="5 Imagen" descr="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1" y="1484313"/>
            <a:ext cx="22987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Cuadro de texto 2"/>
          <p:cNvSpPr txBox="1">
            <a:spLocks noChangeArrowheads="1"/>
          </p:cNvSpPr>
          <p:nvPr/>
        </p:nvSpPr>
        <p:spPr bwMode="auto">
          <a:xfrm>
            <a:off x="2832100" y="3284539"/>
            <a:ext cx="7681384" cy="1800225"/>
          </a:xfrm>
          <a:prstGeom prst="rect">
            <a:avLst/>
          </a:prstGeom>
          <a:solidFill>
            <a:srgbClr val="FFFFFF"/>
          </a:solidFill>
          <a:ln w="9525">
            <a:solidFill>
              <a:srgbClr val="000000"/>
            </a:solidFill>
            <a:miter lim="800000"/>
            <a:headEnd/>
            <a:tailEnd/>
          </a:ln>
        </p:spPr>
        <p:txBody>
          <a:bodyPr/>
          <a:lstStyle/>
          <a:p>
            <a:pPr algn="just" eaLnBrk="1" hangingPunct="1">
              <a:lnSpc>
                <a:spcPct val="107000"/>
              </a:lnSpc>
              <a:spcAft>
                <a:spcPts val="800"/>
              </a:spcAft>
              <a:defRPr/>
            </a:pPr>
            <a:r>
              <a:rPr lang="es-GT" altLang="es-GT" sz="2000" b="1" dirty="0">
                <a:solidFill>
                  <a:schemeClr val="tx2">
                    <a:lumMod val="60000"/>
                    <a:lumOff val="40000"/>
                  </a:schemeClr>
                </a:solidFill>
                <a:latin typeface="Arial" charset="0"/>
                <a:ea typeface="Calibri" pitchFamily="34" charset="0"/>
                <a:cs typeface="Times New Roman" pitchFamily="18" charset="0"/>
              </a:rPr>
              <a:t>IX, I’XB’ALAM, JAGUAR,   REPRESENTA: TAB’AL, SIGNIFICA LA FUERZA Y LA INTELIGENCIA DEL JAGUAR, LA ENERGIA FEMENINA, LA MADRE TIERRA, LA MESA DEL AJQ’IJ, LA CONCIENCIA INDIVIDUAL.</a:t>
            </a:r>
            <a:endParaRPr lang="es-GT" altLang="es-GT" sz="2000" b="1" dirty="0">
              <a:solidFill>
                <a:schemeClr val="tx2">
                  <a:lumMod val="60000"/>
                  <a:lumOff val="40000"/>
                </a:schemeClr>
              </a:solidFill>
              <a:latin typeface="Calibri" pitchFamily="34" charset="0"/>
              <a:ea typeface="Calibri" pitchFamily="34" charset="0"/>
              <a:cs typeface="Times New Roman" pitchFamily="18" charset="0"/>
            </a:endParaRPr>
          </a:p>
        </p:txBody>
      </p:sp>
      <p:sp>
        <p:nvSpPr>
          <p:cNvPr id="5127" name="1 CuadroTexto"/>
          <p:cNvSpPr txBox="1">
            <a:spLocks noChangeArrowheads="1"/>
          </p:cNvSpPr>
          <p:nvPr/>
        </p:nvSpPr>
        <p:spPr bwMode="auto">
          <a:xfrm>
            <a:off x="1488017" y="1916114"/>
            <a:ext cx="2783416"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s-GT" altLang="es-GT" sz="3200"/>
              <a:t>   </a:t>
            </a:r>
            <a:r>
              <a:rPr lang="es-GT" altLang="es-GT" sz="3200" b="1">
                <a:solidFill>
                  <a:srgbClr val="FF0000"/>
                </a:solidFill>
              </a:rPr>
              <a:t>WINAQ</a:t>
            </a:r>
          </a:p>
        </p:txBody>
      </p:sp>
      <p:sp>
        <p:nvSpPr>
          <p:cNvPr id="5128" name="8 CuadroTexto"/>
          <p:cNvSpPr txBox="1">
            <a:spLocks noChangeArrowheads="1"/>
          </p:cNvSpPr>
          <p:nvPr/>
        </p:nvSpPr>
        <p:spPr bwMode="auto">
          <a:xfrm>
            <a:off x="7823200" y="1844675"/>
            <a:ext cx="278553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s-GT" altLang="es-GT" sz="3200"/>
              <a:t>  </a:t>
            </a:r>
            <a:r>
              <a:rPr lang="es-GT" altLang="es-GT" sz="3200" b="1">
                <a:solidFill>
                  <a:srgbClr val="00B050"/>
                </a:solidFill>
              </a:rPr>
              <a:t>XI’L OJ</a:t>
            </a:r>
          </a:p>
        </p:txBody>
      </p:sp>
      <p:sp>
        <p:nvSpPr>
          <p:cNvPr id="5129" name="11 CuadroTexto"/>
          <p:cNvSpPr txBox="1">
            <a:spLocks noChangeArrowheads="1"/>
          </p:cNvSpPr>
          <p:nvPr/>
        </p:nvSpPr>
        <p:spPr bwMode="auto">
          <a:xfrm>
            <a:off x="3600452" y="5445126"/>
            <a:ext cx="575944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s-GT" altLang="es-GT"/>
              <a:t>NAN WINAQ</a:t>
            </a:r>
          </a:p>
          <a:p>
            <a:pPr algn="ctr"/>
            <a:r>
              <a:rPr lang="es-GT" altLang="es-GT"/>
              <a:t>MARÍA SALOMÉ</a:t>
            </a:r>
            <a:endParaRPr lang="es-ES" altLang="es-GT"/>
          </a:p>
        </p:txBody>
      </p:sp>
    </p:spTree>
    <p:extLst>
      <p:ext uri="{BB962C8B-B14F-4D97-AF65-F5344CB8AC3E}">
        <p14:creationId xmlns:p14="http://schemas.microsoft.com/office/powerpoint/2010/main" val="6413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1817" y="708338"/>
            <a:ext cx="9520158" cy="4584879"/>
          </a:xfrm>
        </p:spPr>
        <p:txBody>
          <a:bodyPr>
            <a:normAutofit lnSpcReduction="10000"/>
          </a:bodyPr>
          <a:lstStyle/>
          <a:p>
            <a:pPr algn="just">
              <a:lnSpc>
                <a:spcPct val="150000"/>
              </a:lnSpc>
            </a:pPr>
            <a:r>
              <a:rPr lang="es-GT" b="1" dirty="0">
                <a:solidFill>
                  <a:srgbClr val="0070C0"/>
                </a:solidFill>
              </a:rPr>
              <a:t>Según el sociolingüistas   (Carrión, 1991)  </a:t>
            </a:r>
            <a:r>
              <a:rPr lang="es-GT" b="1" i="1" dirty="0">
                <a:solidFill>
                  <a:srgbClr val="0070C0"/>
                </a:solidFill>
              </a:rPr>
              <a:t>“Un idioma se compara con un vehículo… a través del cual circula el pensamiento humano, la experiencia y la interacción social…tiene una dimensión individual, en el sentido de que son sujetos aislados quienes conducen efectivamente las unidades individuales y las desplazan allí hasta donde quieren llegar, pero es  social, porque depende de la sociedad en muchos de sus aspectos; cada unidad individual pertenece a un tipo o marca que posee básicamente las mismas características, se fabrica mediante un trabajo social, y debe  circular dentro de ciertas rutas laboradas socialmente de antemano”  lo anterior  permite visualizar  el gran poder de la lengua de formar al modelo de cultura y sociedad predeterminada.</a:t>
            </a:r>
            <a:endParaRPr lang="es-GT" b="1" dirty="0">
              <a:solidFill>
                <a:srgbClr val="0070C0"/>
              </a:solidFill>
            </a:endParaRPr>
          </a:p>
          <a:p>
            <a:endParaRPr lang="es-GT" dirty="0"/>
          </a:p>
        </p:txBody>
      </p:sp>
    </p:spTree>
    <p:extLst>
      <p:ext uri="{BB962C8B-B14F-4D97-AF65-F5344CB8AC3E}">
        <p14:creationId xmlns:p14="http://schemas.microsoft.com/office/powerpoint/2010/main" val="18248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34696" y="244700"/>
            <a:ext cx="9520158" cy="2601531"/>
          </a:xfrm>
        </p:spPr>
        <p:txBody>
          <a:bodyPr>
            <a:normAutofit fontScale="85000" lnSpcReduction="20000"/>
          </a:bodyPr>
          <a:lstStyle/>
          <a:p>
            <a:pPr algn="just"/>
            <a:r>
              <a:rPr lang="es-GT" sz="3200" b="1" dirty="0">
                <a:solidFill>
                  <a:srgbClr val="0070C0"/>
                </a:solidFill>
              </a:rPr>
              <a:t>(</a:t>
            </a:r>
            <a:r>
              <a:rPr lang="es-GT" sz="3200" b="1" dirty="0" err="1">
                <a:solidFill>
                  <a:srgbClr val="0070C0"/>
                </a:solidFill>
              </a:rPr>
              <a:t>Urgilés</a:t>
            </a:r>
            <a:r>
              <a:rPr lang="es-GT" sz="3200" b="1" dirty="0">
                <a:solidFill>
                  <a:srgbClr val="0070C0"/>
                </a:solidFill>
              </a:rPr>
              <a:t> Campos, </a:t>
            </a:r>
            <a:r>
              <a:rPr lang="es-GT" sz="3200" b="1" dirty="0" err="1">
                <a:solidFill>
                  <a:srgbClr val="0070C0"/>
                </a:solidFill>
              </a:rPr>
              <a:t>Guilllermo</a:t>
            </a:r>
            <a:r>
              <a:rPr lang="es-GT" sz="3200" b="1" dirty="0">
                <a:solidFill>
                  <a:srgbClr val="0070C0"/>
                </a:solidFill>
              </a:rPr>
              <a:t>, 2016, pág. 5) </a:t>
            </a:r>
            <a:r>
              <a:rPr lang="es-GT" sz="3200" b="1" i="1" dirty="0">
                <a:solidFill>
                  <a:srgbClr val="0070C0"/>
                </a:solidFill>
              </a:rPr>
              <a:t>El lenguaje educativo va más allá de ser un medio para transmitir ciertos datos informativos sobre determinada disciplina académica. El lenguaje “la primordial herramienta del ser humano” (Acero et al., 2001, p. 23), está en función de la comunicación y comunica saberes y también valores. </a:t>
            </a:r>
            <a:endParaRPr lang="es-GT" sz="3200" b="1" dirty="0">
              <a:solidFill>
                <a:srgbClr val="0070C0"/>
              </a:solidFill>
            </a:endParaRPr>
          </a:p>
        </p:txBody>
      </p:sp>
      <p:pic>
        <p:nvPicPr>
          <p:cNvPr id="4" name="Picture 2" descr="C:\Users\Salomé Huinac\Desktop\RANITA FEYA\Doc. septiembre\MERC FOTOS\Modulo Guate\DSC07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79" y="2768955"/>
            <a:ext cx="3155325" cy="330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910" y="2768955"/>
            <a:ext cx="3671887" cy="302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kanul\OneDrive\Desktop\IMG-20151206-WA0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779" y="2929942"/>
            <a:ext cx="3889375" cy="269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17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GT" sz="2400" i="1" dirty="0">
                <a:solidFill>
                  <a:srgbClr val="0070C0"/>
                </a:solidFill>
              </a:rPr>
              <a:t>La educación, mira a dos lados, tiene un carácter tanto teórico, como práctico. Al mismo tiempo que da acceso a la ciencia, al conocimiento y cultura, inculca un estilo de vida o forma de ser. Por  un lado el lenguaje apunta a la realidad, al entorno, a lo físico y, por el otro, apunta a las acciones humanas, a la persona, siendo quizá más importante más importante esta dimensión existencial, vivencial que aquella que se refiere al conocimiento y a la cultura. (Jano Bifronte)</a:t>
            </a:r>
            <a:endParaRPr lang="es-GT" sz="2400" dirty="0">
              <a:solidFill>
                <a:srgbClr val="0070C0"/>
              </a:solidFill>
            </a:endParaRPr>
          </a:p>
        </p:txBody>
      </p:sp>
    </p:spTree>
    <p:extLst>
      <p:ext uri="{BB962C8B-B14F-4D97-AF65-F5344CB8AC3E}">
        <p14:creationId xmlns:p14="http://schemas.microsoft.com/office/powerpoint/2010/main" val="176491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C007A-AFA8-4C85-B1A2-A4A878DBBE44}"/>
              </a:ext>
            </a:extLst>
          </p:cNvPr>
          <p:cNvSpPr>
            <a:spLocks noGrp="1"/>
          </p:cNvSpPr>
          <p:nvPr>
            <p:ph type="title"/>
          </p:nvPr>
        </p:nvSpPr>
        <p:spPr>
          <a:xfrm>
            <a:off x="1534696" y="503584"/>
            <a:ext cx="9520158" cy="675860"/>
          </a:xfrm>
        </p:spPr>
        <p:txBody>
          <a:bodyPr/>
          <a:lstStyle/>
          <a:p>
            <a:r>
              <a:rPr lang="es-GT" dirty="0">
                <a:solidFill>
                  <a:srgbClr val="FF0000"/>
                </a:solidFill>
              </a:rPr>
              <a:t>RESULTADOS </a:t>
            </a:r>
            <a:endParaRPr lang="es-ES" dirty="0">
              <a:solidFill>
                <a:srgbClr val="FF0000"/>
              </a:solidFill>
            </a:endParaRPr>
          </a:p>
        </p:txBody>
      </p:sp>
      <p:sp>
        <p:nvSpPr>
          <p:cNvPr id="3" name="Marcador de contenido 2">
            <a:extLst>
              <a:ext uri="{FF2B5EF4-FFF2-40B4-BE49-F238E27FC236}">
                <a16:creationId xmlns:a16="http://schemas.microsoft.com/office/drawing/2014/main" id="{ECFB6B96-CF21-4B6B-B9AF-8B34C92D1527}"/>
              </a:ext>
            </a:extLst>
          </p:cNvPr>
          <p:cNvSpPr>
            <a:spLocks noGrp="1"/>
          </p:cNvSpPr>
          <p:nvPr>
            <p:ph idx="1"/>
          </p:nvPr>
        </p:nvSpPr>
        <p:spPr>
          <a:xfrm>
            <a:off x="1534696" y="1298714"/>
            <a:ext cx="9520158" cy="4167632"/>
          </a:xfrm>
        </p:spPr>
        <p:txBody>
          <a:bodyPr>
            <a:normAutofit fontScale="70000" lnSpcReduction="20000"/>
          </a:bodyPr>
          <a:lstStyle/>
          <a:p>
            <a:pPr marL="342900" lvl="0" indent="-342900" algn="just">
              <a:lnSpc>
                <a:spcPct val="150000"/>
              </a:lnSpc>
              <a:buFont typeface="Arial" panose="020B0604020202020204" pitchFamily="34" charset="0"/>
              <a:buChar char="-"/>
            </a:pPr>
            <a:r>
              <a:rPr lang="es-MX" sz="2600" dirty="0">
                <a:solidFill>
                  <a:srgbClr val="00B0F0"/>
                </a:solidFill>
                <a:latin typeface="Arial" panose="020B0604020202020204" pitchFamily="34" charset="0"/>
                <a:ea typeface="Calibri" panose="020F0502020204030204" pitchFamily="34" charset="0"/>
                <a:cs typeface="Arial" panose="020B0604020202020204" pitchFamily="34" charset="0"/>
              </a:rPr>
              <a:t>Contextualización lingüística y cultural  contribuye a mejorar el desenvolvimiento de los estudiantes.</a:t>
            </a:r>
            <a:endParaRPr lang="es-ES" sz="2600" dirty="0">
              <a:solidFill>
                <a:srgbClr val="00B0F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s-MX" sz="2600" dirty="0">
                <a:solidFill>
                  <a:srgbClr val="00B0F0"/>
                </a:solidFill>
                <a:latin typeface="Arial" panose="020B0604020202020204" pitchFamily="34" charset="0"/>
                <a:ea typeface="Calibri" panose="020F0502020204030204" pitchFamily="34" charset="0"/>
                <a:cs typeface="Arial" panose="020B0604020202020204" pitchFamily="34" charset="0"/>
              </a:rPr>
              <a:t>La formación de docentes con pertinencia lingüística y cultural para el pueblo maya </a:t>
            </a:r>
            <a:r>
              <a:rPr lang="es-MX" sz="2600" dirty="0" err="1">
                <a:solidFill>
                  <a:srgbClr val="00B0F0"/>
                </a:solidFill>
                <a:latin typeface="Arial" panose="020B0604020202020204" pitchFamily="34" charset="0"/>
                <a:ea typeface="Calibri" panose="020F0502020204030204" pitchFamily="34" charset="0"/>
                <a:cs typeface="Arial" panose="020B0604020202020204" pitchFamily="34" charset="0"/>
              </a:rPr>
              <a:t>K’iche</a:t>
            </a:r>
            <a:r>
              <a:rPr lang="es-MX" sz="2600" dirty="0">
                <a:solidFill>
                  <a:srgbClr val="00B0F0"/>
                </a:solidFill>
                <a:latin typeface="Arial" panose="020B0604020202020204" pitchFamily="34" charset="0"/>
                <a:ea typeface="Calibri" panose="020F0502020204030204" pitchFamily="34" charset="0"/>
                <a:cs typeface="Arial" panose="020B0604020202020204" pitchFamily="34" charset="0"/>
              </a:rPr>
              <a:t>’ ha aumentado el nivel de permanencia de las niñas y niños en el sistema educativo oficial.</a:t>
            </a:r>
            <a:endParaRPr lang="es-ES" sz="2600" dirty="0">
              <a:solidFill>
                <a:srgbClr val="00B0F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r>
              <a:rPr lang="es-MX" sz="2600" dirty="0">
                <a:solidFill>
                  <a:srgbClr val="00B0F0"/>
                </a:solidFill>
                <a:latin typeface="Arial" panose="020B0604020202020204" pitchFamily="34" charset="0"/>
                <a:ea typeface="Calibri" panose="020F0502020204030204" pitchFamily="34" charset="0"/>
                <a:cs typeface="Arial" panose="020B0604020202020204" pitchFamily="34" charset="0"/>
              </a:rPr>
              <a:t>Fortalecimiento del uso del idioma materno en el proceso de enseñanza-aprendizaje  ha roto los paradigmas de </a:t>
            </a:r>
            <a:r>
              <a:rPr lang="es-MX" sz="2600" dirty="0" err="1">
                <a:solidFill>
                  <a:srgbClr val="00B0F0"/>
                </a:solidFill>
                <a:latin typeface="Arial" panose="020B0604020202020204" pitchFamily="34" charset="0"/>
                <a:ea typeface="Calibri" panose="020F0502020204030204" pitchFamily="34" charset="0"/>
                <a:cs typeface="Arial" panose="020B0604020202020204" pitchFamily="34" charset="0"/>
              </a:rPr>
              <a:t>minorización</a:t>
            </a:r>
            <a:r>
              <a:rPr lang="es-MX" sz="2600"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s-MX" sz="2600" dirty="0" err="1">
                <a:solidFill>
                  <a:srgbClr val="00B0F0"/>
                </a:solidFill>
                <a:latin typeface="Arial" panose="020B0604020202020204" pitchFamily="34" charset="0"/>
                <a:ea typeface="Calibri" panose="020F0502020204030204" pitchFamily="34" charset="0"/>
                <a:cs typeface="Arial" panose="020B0604020202020204" pitchFamily="34" charset="0"/>
              </a:rPr>
              <a:t>lingüistica</a:t>
            </a:r>
            <a:r>
              <a:rPr lang="es-MX" sz="2600" dirty="0">
                <a:solidFill>
                  <a:srgbClr val="00B0F0"/>
                </a:solidFill>
                <a:latin typeface="Arial" panose="020B0604020202020204" pitchFamily="34" charset="0"/>
                <a:ea typeface="Calibri" panose="020F0502020204030204" pitchFamily="34" charset="0"/>
                <a:cs typeface="Arial" panose="020B0604020202020204" pitchFamily="34" charset="0"/>
              </a:rPr>
              <a:t> en el país.</a:t>
            </a:r>
            <a:endParaRPr lang="es-ES" sz="2600" dirty="0">
              <a:solidFill>
                <a:srgbClr val="00B0F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Arial" panose="020B0604020202020204" pitchFamily="34" charset="0"/>
              <a:buChar char="-"/>
            </a:pPr>
            <a:r>
              <a:rPr lang="es-MX" sz="2600" dirty="0">
                <a:solidFill>
                  <a:srgbClr val="00B0F0"/>
                </a:solidFill>
                <a:latin typeface="Arial" panose="020B0604020202020204" pitchFamily="34" charset="0"/>
                <a:ea typeface="Calibri" panose="020F0502020204030204" pitchFamily="34" charset="0"/>
                <a:cs typeface="Arial" panose="020B0604020202020204" pitchFamily="34" charset="0"/>
              </a:rPr>
              <a:t>Fortalecimiento de los elementos de la identidad cultural (idioma, vestuario, costumbres, tradiciones, danzas tradicionales, espiritualidad, valores, nombres y toponimias, gastronomía, entre otros)  ha permitido que la población maya </a:t>
            </a:r>
            <a:r>
              <a:rPr lang="es-MX" sz="2600" dirty="0" err="1">
                <a:solidFill>
                  <a:srgbClr val="00B0F0"/>
                </a:solidFill>
                <a:latin typeface="Arial" panose="020B0604020202020204" pitchFamily="34" charset="0"/>
                <a:ea typeface="Calibri" panose="020F0502020204030204" pitchFamily="34" charset="0"/>
                <a:cs typeface="Arial" panose="020B0604020202020204" pitchFamily="34" charset="0"/>
              </a:rPr>
              <a:t>k’iche</a:t>
            </a:r>
            <a:r>
              <a:rPr lang="es-MX" sz="2600" dirty="0">
                <a:solidFill>
                  <a:srgbClr val="00B0F0"/>
                </a:solidFill>
                <a:latin typeface="Arial" panose="020B0604020202020204" pitchFamily="34" charset="0"/>
                <a:ea typeface="Calibri" panose="020F0502020204030204" pitchFamily="34" charset="0"/>
                <a:cs typeface="Arial" panose="020B0604020202020204" pitchFamily="34" charset="0"/>
              </a:rPr>
              <a:t>’ se sienta incluido.</a:t>
            </a:r>
            <a:endParaRPr lang="es-ES" sz="2600" dirty="0">
              <a:solidFill>
                <a:srgbClr val="00B0F0"/>
              </a:solidFill>
              <a:latin typeface="Arial" panose="020B060402020202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199305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solidFill>
                  <a:srgbClr val="00B0F0"/>
                </a:solidFill>
              </a:rPr>
              <a:t>MALTYOX</a:t>
            </a:r>
            <a:endParaRPr lang="es-GT" b="1" dirty="0">
              <a:solidFill>
                <a:srgbClr val="00B0F0"/>
              </a:solidFill>
            </a:endParaRPr>
          </a:p>
        </p:txBody>
      </p:sp>
      <p:pic>
        <p:nvPicPr>
          <p:cNvPr id="4" name="Picture 2" descr="C:\Users\kanul\OneDrive\Desktop\ENB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1380" y="2016124"/>
            <a:ext cx="7199290" cy="403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4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1A84E-6952-4EB1-8EE2-5C8512F5656F}"/>
              </a:ext>
            </a:extLst>
          </p:cNvPr>
          <p:cNvSpPr>
            <a:spLocks noGrp="1"/>
          </p:cNvSpPr>
          <p:nvPr>
            <p:ph type="ctrTitle"/>
          </p:nvPr>
        </p:nvSpPr>
        <p:spPr/>
        <p:txBody>
          <a:bodyPr/>
          <a:lstStyle/>
          <a:p>
            <a:endParaRPr lang="es-ES" dirty="0"/>
          </a:p>
        </p:txBody>
      </p:sp>
      <p:sp>
        <p:nvSpPr>
          <p:cNvPr id="3" name="Subtítulo 2">
            <a:extLst>
              <a:ext uri="{FF2B5EF4-FFF2-40B4-BE49-F238E27FC236}">
                <a16:creationId xmlns:a16="http://schemas.microsoft.com/office/drawing/2014/main" id="{EC3C0E5D-4145-4BDE-ADAB-BBE87DFDE439}"/>
              </a:ext>
            </a:extLst>
          </p:cNvPr>
          <p:cNvSpPr>
            <a:spLocks noGrp="1"/>
          </p:cNvSpPr>
          <p:nvPr>
            <p:ph type="subTitle" idx="1"/>
          </p:nvPr>
        </p:nvSpPr>
        <p:spPr>
          <a:xfrm>
            <a:off x="810001" y="5162847"/>
            <a:ext cx="10572000" cy="1304626"/>
          </a:xfrm>
          <a:ln/>
        </p:spPr>
        <p:style>
          <a:lnRef idx="3">
            <a:schemeClr val="lt1"/>
          </a:lnRef>
          <a:fillRef idx="1">
            <a:schemeClr val="accent3"/>
          </a:fillRef>
          <a:effectRef idx="1">
            <a:schemeClr val="accent3"/>
          </a:effectRef>
          <a:fontRef idx="minor">
            <a:schemeClr val="lt1"/>
          </a:fontRef>
        </p:style>
        <p:txBody>
          <a:bodyPr>
            <a:normAutofit fontScale="47500" lnSpcReduction="20000"/>
          </a:bodyPr>
          <a:lstStyle/>
          <a:p>
            <a:pPr algn="ctr"/>
            <a:r>
              <a:rPr lang="es-GT" sz="4400" b="1" dirty="0">
                <a:solidFill>
                  <a:srgbClr val="002060"/>
                </a:solidFill>
              </a:rPr>
              <a:t>LAS LENGUAS ORIGINARIAS COMO ESTRATEGIA  DE DECOLONIZACIÓN</a:t>
            </a:r>
          </a:p>
          <a:p>
            <a:pPr algn="ctr"/>
            <a:r>
              <a:rPr lang="es-GT" sz="4400" b="1" dirty="0">
                <a:solidFill>
                  <a:srgbClr val="002060"/>
                </a:solidFill>
              </a:rPr>
              <a:t>DE  LA EDUCACIÓN EN LAS POBLACIONES INDIGENAS</a:t>
            </a:r>
          </a:p>
          <a:p>
            <a:pPr algn="ctr"/>
            <a:endParaRPr lang="es-ES" sz="2800" dirty="0"/>
          </a:p>
        </p:txBody>
      </p:sp>
      <p:pic>
        <p:nvPicPr>
          <p:cNvPr id="5" name="Imagen 4">
            <a:extLst>
              <a:ext uri="{FF2B5EF4-FFF2-40B4-BE49-F238E27FC236}">
                <a16:creationId xmlns:a16="http://schemas.microsoft.com/office/drawing/2014/main" id="{F2B5B92F-7AC1-4509-A468-AB8085B11188}"/>
              </a:ext>
            </a:extLst>
          </p:cNvPr>
          <p:cNvPicPr>
            <a:picLocks noChangeAspect="1"/>
          </p:cNvPicPr>
          <p:nvPr/>
        </p:nvPicPr>
        <p:blipFill>
          <a:blip r:embed="rId2"/>
          <a:stretch>
            <a:fillRect/>
          </a:stretch>
        </p:blipFill>
        <p:spPr>
          <a:xfrm>
            <a:off x="794692" y="295423"/>
            <a:ext cx="10572000" cy="4867424"/>
          </a:xfrm>
          <a:prstGeom prst="rect">
            <a:avLst/>
          </a:prstGeom>
        </p:spPr>
      </p:pic>
    </p:spTree>
    <p:extLst>
      <p:ext uri="{BB962C8B-B14F-4D97-AF65-F5344CB8AC3E}">
        <p14:creationId xmlns:p14="http://schemas.microsoft.com/office/powerpoint/2010/main" val="364872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34696" y="875764"/>
            <a:ext cx="9520158" cy="4590582"/>
          </a:xfrm>
        </p:spPr>
        <p:txBody>
          <a:bodyPr/>
          <a:lstStyle/>
          <a:p>
            <a:r>
              <a:rPr lang="es-GT" dirty="0"/>
              <a:t> </a:t>
            </a:r>
            <a:r>
              <a:rPr lang="es-GT" sz="3200" dirty="0"/>
              <a:t>¿</a:t>
            </a:r>
            <a:r>
              <a:rPr lang="es-GT" sz="3200" dirty="0">
                <a:solidFill>
                  <a:srgbClr val="002060"/>
                </a:solidFill>
              </a:rPr>
              <a:t>Qué educación necesitan nuestros pueblos? </a:t>
            </a:r>
          </a:p>
          <a:p>
            <a:endParaRPr lang="es-GT" sz="3200" dirty="0">
              <a:solidFill>
                <a:srgbClr val="002060"/>
              </a:solidFill>
            </a:endParaRPr>
          </a:p>
          <a:p>
            <a:r>
              <a:rPr lang="es-GT" sz="3200" dirty="0">
                <a:solidFill>
                  <a:srgbClr val="002060"/>
                </a:solidFill>
              </a:rPr>
              <a:t>¿Qué  identidad cultural y social  queremos fortalecer? </a:t>
            </a:r>
          </a:p>
          <a:p>
            <a:r>
              <a:rPr lang="es-GT" sz="3200" dirty="0">
                <a:solidFill>
                  <a:srgbClr val="002060"/>
                </a:solidFill>
              </a:rPr>
              <a:t> ¿Qué función tiene el idioma  en la educación de las personas que queremos formar?</a:t>
            </a:r>
          </a:p>
          <a:p>
            <a:endParaRPr lang="es-GT" dirty="0"/>
          </a:p>
        </p:txBody>
      </p:sp>
    </p:spTree>
    <p:extLst>
      <p:ext uri="{BB962C8B-B14F-4D97-AF65-F5344CB8AC3E}">
        <p14:creationId xmlns:p14="http://schemas.microsoft.com/office/powerpoint/2010/main" val="146419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solidFill>
                  <a:srgbClr val="FF0000"/>
                </a:solidFill>
              </a:rPr>
              <a:t>FINES  DE LA EDUCACIÓN</a:t>
            </a:r>
            <a:endParaRPr lang="es-GT" dirty="0">
              <a:solidFill>
                <a:srgbClr val="FF0000"/>
              </a:solidFill>
            </a:endParaRPr>
          </a:p>
        </p:txBody>
      </p:sp>
      <p:sp>
        <p:nvSpPr>
          <p:cNvPr id="3" name="2 Marcador de contenido"/>
          <p:cNvSpPr>
            <a:spLocks noGrp="1"/>
          </p:cNvSpPr>
          <p:nvPr>
            <p:ph idx="1"/>
          </p:nvPr>
        </p:nvSpPr>
        <p:spPr/>
        <p:txBody>
          <a:bodyPr>
            <a:normAutofit fontScale="92500" lnSpcReduction="20000"/>
          </a:bodyPr>
          <a:lstStyle/>
          <a:p>
            <a:pPr marL="0" indent="0" algn="just">
              <a:buNone/>
            </a:pPr>
            <a:r>
              <a:rPr lang="es-ES" sz="2800" dirty="0">
                <a:solidFill>
                  <a:srgbClr val="002060"/>
                </a:solidFill>
              </a:rPr>
              <a:t>4. Formar ciudadanos con conciencia crítica de la realidad guatemalteca en función de su proceso histórico para que asumiéndola participen activa y responsablemente en la búsqueda de soluciones económicas, sociales, políticas, humanas y justas.</a:t>
            </a:r>
          </a:p>
          <a:p>
            <a:pPr marL="0" indent="0">
              <a:buNone/>
            </a:pPr>
            <a:r>
              <a:rPr lang="es-ES" sz="2200" b="1" dirty="0"/>
              <a:t>Ley de Educación Nacional Decreto Legislativo No. 12-91 Vigencia: 12 de enero de 1991</a:t>
            </a:r>
            <a:br>
              <a:rPr lang="es-ES" sz="2800" dirty="0"/>
            </a:br>
            <a:endParaRPr lang="es-GT" sz="2800" dirty="0"/>
          </a:p>
        </p:txBody>
      </p:sp>
    </p:spTree>
    <p:extLst>
      <p:ext uri="{BB962C8B-B14F-4D97-AF65-F5344CB8AC3E}">
        <p14:creationId xmlns:p14="http://schemas.microsoft.com/office/powerpoint/2010/main" val="255170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1C45E078-11EC-4158-A78A-A089060C5291}"/>
              </a:ext>
            </a:extLst>
          </p:cNvPr>
          <p:cNvPicPr>
            <a:picLocks noGrp="1" noChangeAspect="1"/>
          </p:cNvPicPr>
          <p:nvPr>
            <p:ph idx="1"/>
          </p:nvPr>
        </p:nvPicPr>
        <p:blipFill>
          <a:blip r:embed="rId2"/>
          <a:stretch>
            <a:fillRect/>
          </a:stretch>
        </p:blipFill>
        <p:spPr>
          <a:xfrm>
            <a:off x="3013656" y="2756078"/>
            <a:ext cx="6308144" cy="3206839"/>
          </a:xfrm>
        </p:spPr>
      </p:pic>
      <p:sp>
        <p:nvSpPr>
          <p:cNvPr id="5" name="Título 1">
            <a:extLst>
              <a:ext uri="{FF2B5EF4-FFF2-40B4-BE49-F238E27FC236}">
                <a16:creationId xmlns:a16="http://schemas.microsoft.com/office/drawing/2014/main" id="{1A448061-BF3A-4911-9FDF-CA98E2DE3B2D}"/>
              </a:ext>
            </a:extLst>
          </p:cNvPr>
          <p:cNvSpPr txBox="1">
            <a:spLocks/>
          </p:cNvSpPr>
          <p:nvPr/>
        </p:nvSpPr>
        <p:spPr>
          <a:xfrm>
            <a:off x="1468155" y="688825"/>
            <a:ext cx="9520158" cy="9397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ctr"/>
            <a:r>
              <a:rPr lang="es-GT"/>
              <a:t> </a:t>
            </a:r>
            <a:endParaRPr lang="es-ES" dirty="0"/>
          </a:p>
        </p:txBody>
      </p:sp>
      <p:sp>
        <p:nvSpPr>
          <p:cNvPr id="4" name="3 Rectángulo"/>
          <p:cNvSpPr/>
          <p:nvPr/>
        </p:nvSpPr>
        <p:spPr>
          <a:xfrm>
            <a:off x="1725769" y="523294"/>
            <a:ext cx="9813701" cy="2339102"/>
          </a:xfrm>
          <a:prstGeom prst="rect">
            <a:avLst/>
          </a:prstGeom>
        </p:spPr>
        <p:txBody>
          <a:bodyPr wrap="square">
            <a:spAutoFit/>
          </a:bodyPr>
          <a:lstStyle/>
          <a:p>
            <a:r>
              <a:rPr lang="es-GT" sz="2000" dirty="0">
                <a:solidFill>
                  <a:srgbClr val="0070C0"/>
                </a:solidFill>
              </a:rPr>
              <a:t>EDUCACIÓN BILINGÜE INTERCULTURAL COMO ENFOQUE  LINGÜÍSTICO  </a:t>
            </a:r>
          </a:p>
          <a:p>
            <a:endParaRPr lang="es-GT" dirty="0">
              <a:solidFill>
                <a:srgbClr val="0070C0"/>
              </a:solidFill>
            </a:endParaRPr>
          </a:p>
          <a:p>
            <a:r>
              <a:rPr lang="es-GT" b="1" dirty="0">
                <a:solidFill>
                  <a:srgbClr val="0070C0"/>
                </a:solidFill>
              </a:rPr>
              <a:t>EDUCACIÓN BILINGÜE INTERCULTURAL  </a:t>
            </a:r>
          </a:p>
          <a:p>
            <a:endParaRPr lang="es-GT" b="1" dirty="0"/>
          </a:p>
          <a:p>
            <a:pPr algn="just"/>
            <a:r>
              <a:rPr lang="es-GT" b="1" dirty="0">
                <a:solidFill>
                  <a:srgbClr val="FF0000"/>
                </a:solidFill>
              </a:rPr>
              <a:t>Como un   eje  integral que permita generar rutas para enfrentar los desafíos de la modernidad,  pues hablar de  educación es hablar de un ser humano concreto que vive en un determinado tiempo y lugar,  ligado a un determinado paradigma del ser humano, al modo que tiene cada época de enfrentar la vida. </a:t>
            </a:r>
          </a:p>
        </p:txBody>
      </p:sp>
    </p:spTree>
    <p:extLst>
      <p:ext uri="{BB962C8B-B14F-4D97-AF65-F5344CB8AC3E}">
        <p14:creationId xmlns:p14="http://schemas.microsoft.com/office/powerpoint/2010/main" val="92346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0AC615-38EE-4741-BA5E-8821899BF978}"/>
              </a:ext>
            </a:extLst>
          </p:cNvPr>
          <p:cNvSpPr>
            <a:spLocks noGrp="1"/>
          </p:cNvSpPr>
          <p:nvPr>
            <p:ph idx="1"/>
          </p:nvPr>
        </p:nvSpPr>
        <p:spPr>
          <a:xfrm>
            <a:off x="1534696" y="3503054"/>
            <a:ext cx="9520158" cy="2427846"/>
          </a:xfrm>
        </p:spPr>
        <p:txBody>
          <a:bodyPr>
            <a:normAutofit fontScale="85000" lnSpcReduction="10000"/>
          </a:bodyPr>
          <a:lstStyle/>
          <a:p>
            <a:pPr algn="just"/>
            <a:r>
              <a:rPr lang="es-GT" dirty="0"/>
              <a:t> (</a:t>
            </a:r>
            <a:r>
              <a:rPr lang="es-GT" dirty="0" err="1"/>
              <a:t>Urgilés</a:t>
            </a:r>
            <a:r>
              <a:rPr lang="es-GT" dirty="0"/>
              <a:t> Campos, </a:t>
            </a:r>
            <a:r>
              <a:rPr lang="es-GT" dirty="0" err="1"/>
              <a:t>Guilllermo</a:t>
            </a:r>
            <a:r>
              <a:rPr lang="es-GT" dirty="0"/>
              <a:t>, 2016, pág. 4) “[</a:t>
            </a:r>
            <a:r>
              <a:rPr lang="es-GT" i="1" dirty="0"/>
              <a:t>…] </a:t>
            </a:r>
            <a:r>
              <a:rPr lang="es-GT" b="1" i="1" dirty="0">
                <a:solidFill>
                  <a:srgbClr val="002060"/>
                </a:solidFill>
              </a:rPr>
              <a:t>La filosofía ve al lenguaje como una totalidad, y enfrenta asuntos que tienen que ver con el lenguaje en sí, la mente, el pensamiento, problemas conceptuales. En tanto que la lingüística lo ve desde el campo científico y más reducido. La educación lo considera pragmáticamente, se refiere al modo de aprender, su uso y la formación misma de la persona.    El lenguaje tiene un poder transformador, tiene la capacidad de hacer que las cosas sucedan, genera realidades, modifica el curso de los acontecimientos, y al operar estos cambios, como efecto, el ser humano, lenguaje y educación […] construye su mundo y su propia identidad.”</a:t>
            </a:r>
            <a:endParaRPr lang="es-GT" b="1" dirty="0">
              <a:solidFill>
                <a:srgbClr val="002060"/>
              </a:solidFill>
            </a:endParaRPr>
          </a:p>
          <a:p>
            <a:endParaRPr lang="es-ES" dirty="0"/>
          </a:p>
        </p:txBody>
      </p:sp>
      <p:pic>
        <p:nvPicPr>
          <p:cNvPr id="5" name="Imagen 4">
            <a:extLst>
              <a:ext uri="{FF2B5EF4-FFF2-40B4-BE49-F238E27FC236}">
                <a16:creationId xmlns:a16="http://schemas.microsoft.com/office/drawing/2014/main" id="{AC1CEFCD-0688-4E6C-9E15-3A3D1FDB7766}"/>
              </a:ext>
            </a:extLst>
          </p:cNvPr>
          <p:cNvPicPr>
            <a:picLocks noChangeAspect="1"/>
          </p:cNvPicPr>
          <p:nvPr/>
        </p:nvPicPr>
        <p:blipFill>
          <a:blip r:embed="rId2"/>
          <a:stretch>
            <a:fillRect/>
          </a:stretch>
        </p:blipFill>
        <p:spPr>
          <a:xfrm>
            <a:off x="1378226" y="397566"/>
            <a:ext cx="9520158" cy="3015335"/>
          </a:xfrm>
          <a:prstGeom prst="rect">
            <a:avLst/>
          </a:prstGeom>
        </p:spPr>
      </p:pic>
    </p:spTree>
    <p:extLst>
      <p:ext uri="{BB962C8B-B14F-4D97-AF65-F5344CB8AC3E}">
        <p14:creationId xmlns:p14="http://schemas.microsoft.com/office/powerpoint/2010/main" val="165700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34696" y="804520"/>
            <a:ext cx="9520158" cy="689430"/>
          </a:xfrm>
        </p:spPr>
        <p:txBody>
          <a:bodyPr/>
          <a:lstStyle/>
          <a:p>
            <a:pPr algn="ctr"/>
            <a:r>
              <a:rPr lang="es-ES" b="1" dirty="0">
                <a:solidFill>
                  <a:srgbClr val="FF0000"/>
                </a:solidFill>
              </a:rPr>
              <a:t>VALOR DE LA PALABRA</a:t>
            </a:r>
            <a:endParaRPr lang="es-GT" b="1" dirty="0">
              <a:solidFill>
                <a:srgbClr val="FF0000"/>
              </a:solidFill>
            </a:endParaRPr>
          </a:p>
        </p:txBody>
      </p:sp>
      <p:sp>
        <p:nvSpPr>
          <p:cNvPr id="3" name="2 Marcador de contenido"/>
          <p:cNvSpPr>
            <a:spLocks noGrp="1"/>
          </p:cNvSpPr>
          <p:nvPr>
            <p:ph idx="1"/>
          </p:nvPr>
        </p:nvSpPr>
        <p:spPr>
          <a:xfrm>
            <a:off x="1534696" y="1687132"/>
            <a:ext cx="9520158" cy="3779213"/>
          </a:xfrm>
        </p:spPr>
        <p:txBody>
          <a:bodyPr>
            <a:normAutofit/>
          </a:bodyPr>
          <a:lstStyle/>
          <a:p>
            <a:pPr marL="0" indent="0" algn="just">
              <a:lnSpc>
                <a:spcPct val="150000"/>
              </a:lnSpc>
              <a:buNone/>
            </a:pPr>
            <a:r>
              <a:rPr lang="es-ES" b="1" dirty="0">
                <a:solidFill>
                  <a:srgbClr val="00B0F0"/>
                </a:solidFill>
              </a:rPr>
              <a:t> La palabra, en la sociedad maya, como en otras sociedades del mundo, es fundamento de su libertad e instrumento de su interrelación e identidad. Las comunidades mantienen el valor de la verdad en la palabra y la comunican a través de la vida social y la educación de las nuevas generaciones. </a:t>
            </a:r>
          </a:p>
          <a:p>
            <a:pPr marL="0" indent="0" algn="just">
              <a:lnSpc>
                <a:spcPct val="150000"/>
              </a:lnSpc>
              <a:buNone/>
            </a:pPr>
            <a:r>
              <a:rPr lang="es-ES" b="1" dirty="0">
                <a:solidFill>
                  <a:srgbClr val="00B0F0"/>
                </a:solidFill>
              </a:rPr>
              <a:t>El </a:t>
            </a:r>
            <a:r>
              <a:rPr lang="es-ES" b="1" dirty="0" err="1">
                <a:solidFill>
                  <a:srgbClr val="00B0F0"/>
                </a:solidFill>
              </a:rPr>
              <a:t>Popol</a:t>
            </a:r>
            <a:r>
              <a:rPr lang="es-ES" b="1" dirty="0">
                <a:solidFill>
                  <a:srgbClr val="00B0F0"/>
                </a:solidFill>
              </a:rPr>
              <a:t> </a:t>
            </a:r>
            <a:r>
              <a:rPr lang="es-ES" b="1" dirty="0" err="1">
                <a:solidFill>
                  <a:srgbClr val="00B0F0"/>
                </a:solidFill>
              </a:rPr>
              <a:t>Wuj</a:t>
            </a:r>
            <a:r>
              <a:rPr lang="es-ES" b="1" dirty="0">
                <a:solidFill>
                  <a:srgbClr val="00B0F0"/>
                </a:solidFill>
              </a:rPr>
              <a:t> </a:t>
            </a:r>
            <a:r>
              <a:rPr lang="es-ES" b="1" dirty="0" err="1">
                <a:solidFill>
                  <a:srgbClr val="00B0F0"/>
                </a:solidFill>
              </a:rPr>
              <a:t>Popol</a:t>
            </a:r>
            <a:r>
              <a:rPr lang="es-ES" b="1" dirty="0">
                <a:solidFill>
                  <a:srgbClr val="00B0F0"/>
                </a:solidFill>
              </a:rPr>
              <a:t> </a:t>
            </a:r>
            <a:r>
              <a:rPr lang="es-ES" b="1" dirty="0" err="1">
                <a:solidFill>
                  <a:srgbClr val="00B0F0"/>
                </a:solidFill>
              </a:rPr>
              <a:t>Wuj</a:t>
            </a:r>
            <a:r>
              <a:rPr lang="es-ES" b="1" dirty="0">
                <a:solidFill>
                  <a:srgbClr val="00B0F0"/>
                </a:solidFill>
              </a:rPr>
              <a:t> comienza el relato de la historia de la creación del mundo con la expresión, </a:t>
            </a:r>
            <a:r>
              <a:rPr lang="es-ES" b="1" dirty="0" err="1">
                <a:solidFill>
                  <a:srgbClr val="00B0F0"/>
                </a:solidFill>
              </a:rPr>
              <a:t>Popol</a:t>
            </a:r>
            <a:r>
              <a:rPr lang="es-ES" b="1" dirty="0">
                <a:solidFill>
                  <a:srgbClr val="00B0F0"/>
                </a:solidFill>
              </a:rPr>
              <a:t> </a:t>
            </a:r>
            <a:r>
              <a:rPr lang="es-ES" b="1" dirty="0" err="1">
                <a:solidFill>
                  <a:srgbClr val="00B0F0"/>
                </a:solidFill>
              </a:rPr>
              <a:t>Wuj</a:t>
            </a:r>
            <a:r>
              <a:rPr lang="es-ES" b="1" dirty="0">
                <a:solidFill>
                  <a:srgbClr val="00B0F0"/>
                </a:solidFill>
              </a:rPr>
              <a:t> “</a:t>
            </a:r>
            <a:r>
              <a:rPr lang="es-ES" b="1" dirty="0" err="1">
                <a:solidFill>
                  <a:srgbClr val="00B0F0"/>
                </a:solidFill>
              </a:rPr>
              <a:t>Taq</a:t>
            </a:r>
            <a:r>
              <a:rPr lang="es-ES" b="1" dirty="0">
                <a:solidFill>
                  <a:srgbClr val="00B0F0"/>
                </a:solidFill>
              </a:rPr>
              <a:t> </a:t>
            </a:r>
            <a:r>
              <a:rPr lang="es-ES" b="1" dirty="0" err="1">
                <a:solidFill>
                  <a:srgbClr val="00B0F0"/>
                </a:solidFill>
              </a:rPr>
              <a:t>xpe</a:t>
            </a:r>
            <a:r>
              <a:rPr lang="es-ES" b="1" dirty="0">
                <a:solidFill>
                  <a:srgbClr val="00B0F0"/>
                </a:solidFill>
              </a:rPr>
              <a:t> </a:t>
            </a:r>
            <a:r>
              <a:rPr lang="es-ES" b="1" dirty="0" err="1">
                <a:solidFill>
                  <a:srgbClr val="00B0F0"/>
                </a:solidFill>
              </a:rPr>
              <a:t>k’ut</a:t>
            </a:r>
            <a:r>
              <a:rPr lang="es-ES" b="1" dirty="0">
                <a:solidFill>
                  <a:srgbClr val="00B0F0"/>
                </a:solidFill>
              </a:rPr>
              <a:t> </a:t>
            </a:r>
            <a:r>
              <a:rPr lang="es-ES" b="1" dirty="0" err="1">
                <a:solidFill>
                  <a:srgbClr val="00B0F0"/>
                </a:solidFill>
              </a:rPr>
              <a:t>utzij</a:t>
            </a:r>
            <a:r>
              <a:rPr lang="es-ES" b="1" dirty="0">
                <a:solidFill>
                  <a:srgbClr val="00B0F0"/>
                </a:solidFill>
              </a:rPr>
              <a:t> </a:t>
            </a:r>
            <a:r>
              <a:rPr lang="es-ES" b="1" dirty="0" err="1">
                <a:solidFill>
                  <a:srgbClr val="00B0F0"/>
                </a:solidFill>
              </a:rPr>
              <a:t>w’aral</a:t>
            </a:r>
            <a:r>
              <a:rPr lang="es-ES" b="1" dirty="0">
                <a:solidFill>
                  <a:srgbClr val="00B0F0"/>
                </a:solidFill>
              </a:rPr>
              <a:t>: he aquí entonces la palabra”. </a:t>
            </a:r>
            <a:r>
              <a:rPr lang="es-ES" sz="1600" b="1" i="1" dirty="0">
                <a:solidFill>
                  <a:srgbClr val="00B0F0"/>
                </a:solidFill>
              </a:rPr>
              <a:t>Manuel de Jesús Salazar  </a:t>
            </a:r>
            <a:r>
              <a:rPr lang="es-ES" sz="1600" b="1" i="1" dirty="0" err="1">
                <a:solidFill>
                  <a:srgbClr val="00B0F0"/>
                </a:solidFill>
              </a:rPr>
              <a:t>Tesagüic</a:t>
            </a:r>
            <a:r>
              <a:rPr lang="es-ES" sz="1600" b="1" i="1" dirty="0">
                <a:solidFill>
                  <a:srgbClr val="00B0F0"/>
                </a:solidFill>
              </a:rPr>
              <a:t>, Culturas e interculturalidad en </a:t>
            </a:r>
            <a:r>
              <a:rPr lang="es-ES" sz="1600" b="1" i="1" dirty="0" err="1">
                <a:solidFill>
                  <a:srgbClr val="00B0F0"/>
                </a:solidFill>
              </a:rPr>
              <a:t>Gutemala</a:t>
            </a:r>
            <a:r>
              <a:rPr lang="es-ES" sz="1600" b="1" i="1" dirty="0">
                <a:solidFill>
                  <a:srgbClr val="00B0F0"/>
                </a:solidFill>
              </a:rPr>
              <a:t>, </a:t>
            </a:r>
            <a:r>
              <a:rPr lang="es-ES" sz="1600" b="1" i="1" dirty="0" err="1">
                <a:solidFill>
                  <a:srgbClr val="00B0F0"/>
                </a:solidFill>
              </a:rPr>
              <a:t>pag</a:t>
            </a:r>
            <a:r>
              <a:rPr lang="es-ES" sz="1600" b="1" i="1" dirty="0">
                <a:solidFill>
                  <a:srgbClr val="00B0F0"/>
                </a:solidFill>
              </a:rPr>
              <a:t>. 50.</a:t>
            </a:r>
            <a:endParaRPr lang="es-GT" sz="1600" b="1" i="1" dirty="0">
              <a:solidFill>
                <a:srgbClr val="00B0F0"/>
              </a:solidFill>
            </a:endParaRPr>
          </a:p>
        </p:txBody>
      </p:sp>
    </p:spTree>
    <p:extLst>
      <p:ext uri="{BB962C8B-B14F-4D97-AF65-F5344CB8AC3E}">
        <p14:creationId xmlns:p14="http://schemas.microsoft.com/office/powerpoint/2010/main" val="233607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3" descr="C:\Users\Salomé Huinac\Desktop\RANITA FEYA\Doc. septiembre\MERC FOTOS\INAUGURACION\Imagen 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433" y="549275"/>
            <a:ext cx="963339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21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3F3AD0A4-EF2B-4D04-BCE1-E9A016F47EB9}"/>
              </a:ext>
            </a:extLst>
          </p:cNvPr>
          <p:cNvSpPr>
            <a:spLocks noGrp="1"/>
          </p:cNvSpPr>
          <p:nvPr>
            <p:ph idx="1"/>
          </p:nvPr>
        </p:nvSpPr>
        <p:spPr>
          <a:xfrm>
            <a:off x="1534696" y="795130"/>
            <a:ext cx="9520158" cy="4671215"/>
          </a:xfrm>
        </p:spPr>
        <p:txBody>
          <a:bodyPr/>
          <a:lstStyle/>
          <a:p>
            <a:pPr algn="just"/>
            <a:r>
              <a:rPr lang="es-GT" sz="2400" b="1" dirty="0">
                <a:solidFill>
                  <a:srgbClr val="0070C0"/>
                </a:solidFill>
              </a:rPr>
              <a:t>“El idioma es uno de los pilares sobre los cuales se sostiene la cultura, siendo en particular el vehículo de la adquisición y transmisión de la cosmovisión indígena, de sus conocimientos y valores culturales…” </a:t>
            </a:r>
            <a:r>
              <a:rPr lang="es-GT" sz="1600" b="1" dirty="0">
                <a:solidFill>
                  <a:srgbClr val="0070C0"/>
                </a:solidFill>
              </a:rPr>
              <a:t>Acuerdo sobre Identidad y Derechos de los Pueblos Indígenas(1995) </a:t>
            </a:r>
            <a:endParaRPr lang="es-ES" sz="1600" b="1" dirty="0">
              <a:solidFill>
                <a:srgbClr val="0070C0"/>
              </a:solidFill>
            </a:endParaRPr>
          </a:p>
          <a:p>
            <a:endParaRPr lang="es-ES" dirty="0"/>
          </a:p>
        </p:txBody>
      </p:sp>
      <p:pic>
        <p:nvPicPr>
          <p:cNvPr id="3" name="9 Imagen"/>
          <p:cNvPicPr>
            <a:picLocks noChangeAspect="1" noChangeArrowheads="1"/>
          </p:cNvPicPr>
          <p:nvPr/>
        </p:nvPicPr>
        <p:blipFill>
          <a:blip r:embed="rId2">
            <a:extLst>
              <a:ext uri="{28A0092B-C50C-407E-A947-70E740481C1C}">
                <a14:useLocalDpi xmlns:a14="http://schemas.microsoft.com/office/drawing/2010/main" val="0"/>
              </a:ext>
            </a:extLst>
          </a:blip>
          <a:srcRect l="14638" t="8777" r="15344" b="5328"/>
          <a:stretch>
            <a:fillRect/>
          </a:stretch>
        </p:blipFill>
        <p:spPr bwMode="auto">
          <a:xfrm>
            <a:off x="2498502" y="2884868"/>
            <a:ext cx="7212168" cy="328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332573"/>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ería">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446</TotalTime>
  <Words>929</Words>
  <Application>Microsoft Office PowerPoint</Application>
  <PresentationFormat>Panorámica</PresentationFormat>
  <Paragraphs>35</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Palatino Linotype</vt:lpstr>
      <vt:lpstr>Tahoma</vt:lpstr>
      <vt:lpstr>Galería</vt:lpstr>
      <vt:lpstr>Presentación de PowerPoint</vt:lpstr>
      <vt:lpstr>Presentación de PowerPoint</vt:lpstr>
      <vt:lpstr>Presentación de PowerPoint</vt:lpstr>
      <vt:lpstr>FINES  DE LA EDUCACIÓN</vt:lpstr>
      <vt:lpstr>Presentación de PowerPoint</vt:lpstr>
      <vt:lpstr>Presentación de PowerPoint</vt:lpstr>
      <vt:lpstr>VALOR DE LA PALABRA</vt:lpstr>
      <vt:lpstr>Presentación de PowerPoint</vt:lpstr>
      <vt:lpstr>Presentación de PowerPoint</vt:lpstr>
      <vt:lpstr>Presentación de PowerPoint</vt:lpstr>
      <vt:lpstr>Presentación de PowerPoint</vt:lpstr>
      <vt:lpstr>Presentación de PowerPoint</vt:lpstr>
      <vt:lpstr>RESULTADOS </vt:lpstr>
      <vt:lpstr>MALTYOX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Salome Huinac Xiloj</dc:creator>
  <cp:lastModifiedBy>Usuario </cp:lastModifiedBy>
  <cp:revision>54</cp:revision>
  <dcterms:created xsi:type="dcterms:W3CDTF">2017-11-28T15:42:58Z</dcterms:created>
  <dcterms:modified xsi:type="dcterms:W3CDTF">2020-02-25T05:05:32Z</dcterms:modified>
</cp:coreProperties>
</file>