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1"/>
  </p:notesMasterIdLst>
  <p:sldIdLst>
    <p:sldId id="256" r:id="rId5"/>
    <p:sldId id="303" r:id="rId6"/>
    <p:sldId id="305" r:id="rId7"/>
    <p:sldId id="302" r:id="rId8"/>
    <p:sldId id="270" r:id="rId9"/>
    <p:sldId id="286" r:id="rId10"/>
    <p:sldId id="314" r:id="rId11"/>
    <p:sldId id="315" r:id="rId12"/>
    <p:sldId id="309" r:id="rId13"/>
    <p:sldId id="289" r:id="rId14"/>
    <p:sldId id="311" r:id="rId15"/>
    <p:sldId id="306" r:id="rId16"/>
    <p:sldId id="298" r:id="rId17"/>
    <p:sldId id="312" r:id="rId18"/>
    <p:sldId id="313" r:id="rId19"/>
    <p:sldId id="284"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478C"/>
    <a:srgbClr val="F4D9E8"/>
    <a:srgbClr val="D65478"/>
    <a:srgbClr val="E6E6E6"/>
    <a:srgbClr val="E1666B"/>
    <a:srgbClr val="EC7A24"/>
    <a:srgbClr val="ED7340"/>
    <a:srgbClr val="EC7440"/>
    <a:srgbClr val="EC7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76511" autoAdjust="0"/>
  </p:normalViewPr>
  <p:slideViewPr>
    <p:cSldViewPr snapToGrid="0">
      <p:cViewPr varScale="1">
        <p:scale>
          <a:sx n="85" d="100"/>
          <a:sy n="85" d="100"/>
        </p:scale>
        <p:origin x="1548" y="84"/>
      </p:cViewPr>
      <p:guideLst/>
    </p:cSldViewPr>
  </p:slideViewPr>
  <p:notesTextViewPr>
    <p:cViewPr>
      <p:scale>
        <a:sx n="1" d="1"/>
        <a:sy n="1" d="1"/>
      </p:scale>
      <p:origin x="0" y="0"/>
    </p:cViewPr>
  </p:notesTextViewPr>
  <p:notesViewPr>
    <p:cSldViewPr snapToGrid="0">
      <p:cViewPr varScale="1">
        <p:scale>
          <a:sx n="142" d="100"/>
          <a:sy n="142" d="100"/>
        </p:scale>
        <p:origin x="132" y="10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CD1B25-08B3-4B3C-925E-9F9AF1E2F590}" type="datetimeFigureOut">
              <a:rPr lang="en-AU" smtClean="0"/>
              <a:t>26/02/2020</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3447647-B555-4855-98D9-CD940F95ACEA}" type="slidenum">
              <a:rPr lang="en-AU" smtClean="0"/>
              <a:t>‹#›</a:t>
            </a:fld>
            <a:endParaRPr lang="en-AU"/>
          </a:p>
        </p:txBody>
      </p:sp>
    </p:spTree>
    <p:extLst>
      <p:ext uri="{BB962C8B-B14F-4D97-AF65-F5344CB8AC3E}">
        <p14:creationId xmlns:p14="http://schemas.microsoft.com/office/powerpoint/2010/main" val="42057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iatsis.gov.au/IYIL201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kern="1200" dirty="0">
                <a:solidFill>
                  <a:schemeClr val="tx1"/>
                </a:solidFill>
                <a:effectLst/>
                <a:latin typeface="+mn-lt"/>
                <a:ea typeface="+mn-ea"/>
                <a:cs typeface="+mn-cs"/>
              </a:rPr>
              <a:t>Introduction and acknowledgements</a:t>
            </a:r>
          </a:p>
          <a:p>
            <a:pPr lvl="0"/>
            <a:r>
              <a:rPr lang="en-AU" sz="1600" kern="1200" dirty="0">
                <a:solidFill>
                  <a:schemeClr val="tx1"/>
                </a:solidFill>
                <a:effectLst/>
                <a:latin typeface="+mn-lt"/>
                <a:ea typeface="+mn-ea"/>
                <a:cs typeface="+mn-cs"/>
              </a:rPr>
              <a:t>Thank you [chair] for your introduction. </a:t>
            </a:r>
          </a:p>
          <a:p>
            <a:pPr lvl="0"/>
            <a:endParaRPr lang="en-AU" sz="1600" b="1" kern="1200" dirty="0">
              <a:solidFill>
                <a:schemeClr val="tx1"/>
              </a:solidFill>
              <a:effectLst/>
              <a:latin typeface="+mn-lt"/>
              <a:ea typeface="+mn-ea"/>
              <a:cs typeface="+mn-cs"/>
            </a:endParaRPr>
          </a:p>
          <a:p>
            <a:pPr lvl="0"/>
            <a:r>
              <a:rPr lang="en-AU" sz="1600" b="1" kern="1200" dirty="0" err="1">
                <a:solidFill>
                  <a:schemeClr val="tx1"/>
                </a:solidFill>
                <a:effectLst/>
                <a:latin typeface="+mn-lt"/>
                <a:ea typeface="+mn-ea"/>
                <a:cs typeface="+mn-cs"/>
              </a:rPr>
              <a:t>Barayn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Marrung</a:t>
            </a:r>
            <a:endParaRPr lang="en-AU" sz="1600" b="1" kern="1200" dirty="0">
              <a:solidFill>
                <a:schemeClr val="tx1"/>
              </a:solidFill>
              <a:effectLst/>
              <a:latin typeface="+mn-lt"/>
              <a:ea typeface="+mn-ea"/>
              <a:cs typeface="+mn-cs"/>
            </a:endParaRPr>
          </a:p>
          <a:p>
            <a:pPr lvl="0"/>
            <a:r>
              <a:rPr lang="en-AU" sz="1600" b="1" kern="1200" dirty="0" err="1">
                <a:solidFill>
                  <a:schemeClr val="tx1"/>
                </a:solidFill>
                <a:effectLst/>
                <a:latin typeface="+mn-lt"/>
                <a:ea typeface="+mn-ea"/>
                <a:cs typeface="+mn-cs"/>
              </a:rPr>
              <a:t>Miyanggan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dhanang</a:t>
            </a:r>
            <a:r>
              <a:rPr lang="en-AU" sz="1600" b="1" kern="1200" dirty="0">
                <a:solidFill>
                  <a:schemeClr val="tx1"/>
                </a:solidFill>
                <a:effectLst/>
                <a:latin typeface="+mn-lt"/>
                <a:ea typeface="+mn-ea"/>
                <a:cs typeface="+mn-cs"/>
              </a:rPr>
              <a:t>?</a:t>
            </a:r>
            <a:endParaRPr lang="en-AU" sz="1600" kern="1200" dirty="0">
              <a:solidFill>
                <a:schemeClr val="tx1"/>
              </a:solidFill>
              <a:effectLst/>
              <a:latin typeface="+mn-lt"/>
              <a:ea typeface="+mn-ea"/>
              <a:cs typeface="+mn-cs"/>
            </a:endParaRPr>
          </a:p>
          <a:p>
            <a:pPr lvl="0"/>
            <a:r>
              <a:rPr lang="en-AU" sz="1600" b="1" kern="1200" dirty="0" err="1">
                <a:solidFill>
                  <a:schemeClr val="tx1"/>
                </a:solidFill>
                <a:effectLst/>
                <a:latin typeface="+mn-lt"/>
                <a:ea typeface="+mn-ea"/>
                <a:cs typeface="+mn-cs"/>
              </a:rPr>
              <a:t>Dhanggu</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nyuwayi</a:t>
            </a:r>
            <a:r>
              <a:rPr lang="en-AU" sz="1600" b="1" kern="1200" dirty="0">
                <a:solidFill>
                  <a:schemeClr val="tx1"/>
                </a:solidFill>
                <a:effectLst/>
                <a:latin typeface="+mn-lt"/>
                <a:ea typeface="+mn-ea"/>
                <a:cs typeface="+mn-cs"/>
              </a:rPr>
              <a:t> Craig Ritchie, </a:t>
            </a:r>
            <a:r>
              <a:rPr lang="en-AU" sz="1600" b="1" kern="1200" dirty="0" err="1">
                <a:solidFill>
                  <a:schemeClr val="tx1"/>
                </a:solidFill>
                <a:effectLst/>
                <a:latin typeface="+mn-lt"/>
                <a:ea typeface="+mn-ea"/>
                <a:cs typeface="+mn-cs"/>
              </a:rPr>
              <a:t>ngaya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guri</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Dhanggati</a:t>
            </a:r>
            <a:r>
              <a:rPr lang="en-AU" sz="1600" b="1" kern="1200" dirty="0">
                <a:solidFill>
                  <a:schemeClr val="tx1"/>
                </a:solidFill>
                <a:effectLst/>
                <a:latin typeface="+mn-lt"/>
                <a:ea typeface="+mn-ea"/>
                <a:cs typeface="+mn-cs"/>
              </a:rPr>
              <a:t>.</a:t>
            </a:r>
            <a:endParaRPr lang="en-AU" sz="1600" kern="1200" dirty="0">
              <a:solidFill>
                <a:schemeClr val="tx1"/>
              </a:solidFill>
              <a:effectLst/>
              <a:latin typeface="+mn-lt"/>
              <a:ea typeface="+mn-ea"/>
              <a:cs typeface="+mn-cs"/>
            </a:endParaRPr>
          </a:p>
          <a:p>
            <a:pPr lvl="0"/>
            <a:r>
              <a:rPr lang="en-AU" sz="1600" b="1" kern="1200" dirty="0" err="1">
                <a:solidFill>
                  <a:schemeClr val="tx1"/>
                </a:solidFill>
                <a:effectLst/>
                <a:latin typeface="+mn-lt"/>
                <a:ea typeface="+mn-ea"/>
                <a:cs typeface="+mn-cs"/>
              </a:rPr>
              <a:t>Dhanggati</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guthun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barri</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Gimbisiya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watayiya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banduunggakayi</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yalanggurrgu</a:t>
            </a:r>
            <a:r>
              <a:rPr lang="en-AU" sz="1600" b="1" kern="1200" dirty="0">
                <a:solidFill>
                  <a:schemeClr val="tx1"/>
                </a:solidFill>
                <a:effectLst/>
                <a:latin typeface="+mn-lt"/>
                <a:ea typeface="+mn-ea"/>
                <a:cs typeface="+mn-cs"/>
              </a:rPr>
              <a:t>;</a:t>
            </a:r>
            <a:endParaRPr lang="en-AU" sz="1600" kern="1200" dirty="0">
              <a:solidFill>
                <a:schemeClr val="tx1"/>
              </a:solidFill>
              <a:effectLst/>
              <a:latin typeface="+mn-lt"/>
              <a:ea typeface="+mn-ea"/>
              <a:cs typeface="+mn-cs"/>
            </a:endParaRPr>
          </a:p>
          <a:p>
            <a:pPr lvl="0"/>
            <a:r>
              <a:rPr lang="en-AU" sz="1600" b="1" kern="1200" dirty="0" err="1">
                <a:solidFill>
                  <a:schemeClr val="tx1"/>
                </a:solidFill>
                <a:effectLst/>
                <a:latin typeface="+mn-lt"/>
                <a:ea typeface="+mn-ea"/>
                <a:cs typeface="+mn-cs"/>
              </a:rPr>
              <a:t>Ngaya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manhatinan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guthunda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barriya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ngaya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baluwa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garrkung</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ngarran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nganhikurr</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nyinan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barriya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dhithiyndha</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ngun.ngun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barayn</a:t>
            </a:r>
            <a:r>
              <a:rPr lang="en-AU" sz="1600" b="1" kern="1200" dirty="0">
                <a:solidFill>
                  <a:schemeClr val="tx1"/>
                </a:solidFill>
                <a:effectLst/>
                <a:latin typeface="+mn-lt"/>
                <a:ea typeface="+mn-ea"/>
                <a:cs typeface="+mn-cs"/>
              </a:rPr>
              <a:t>, </a:t>
            </a:r>
            <a:r>
              <a:rPr lang="en-AU" sz="1600" b="1" kern="1200" dirty="0" err="1">
                <a:solidFill>
                  <a:schemeClr val="tx1"/>
                </a:solidFill>
                <a:effectLst/>
                <a:latin typeface="+mn-lt"/>
                <a:ea typeface="+mn-ea"/>
                <a:cs typeface="+mn-cs"/>
              </a:rPr>
              <a:t>ngundakang</a:t>
            </a:r>
            <a:r>
              <a:rPr lang="en-AU" sz="1600" b="1" kern="1200" dirty="0">
                <a:solidFill>
                  <a:schemeClr val="tx1"/>
                </a:solidFill>
                <a:effectLst/>
                <a:latin typeface="+mn-lt"/>
                <a:ea typeface="+mn-ea"/>
                <a:cs typeface="+mn-cs"/>
              </a:rPr>
              <a:t>.</a:t>
            </a:r>
            <a:endParaRPr lang="en-AU" sz="1600" kern="1200" dirty="0">
              <a:solidFill>
                <a:schemeClr val="tx1"/>
              </a:solidFill>
              <a:effectLst/>
              <a:latin typeface="+mn-lt"/>
              <a:ea typeface="+mn-ea"/>
              <a:cs typeface="+mn-cs"/>
            </a:endParaRPr>
          </a:p>
          <a:p>
            <a:r>
              <a:rPr lang="en-AU" sz="1600" kern="1200" dirty="0">
                <a:solidFill>
                  <a:schemeClr val="tx1"/>
                </a:solidFill>
                <a:effectLst/>
                <a:latin typeface="+mn-lt"/>
                <a:ea typeface="+mn-ea"/>
                <a:cs typeface="+mn-cs"/>
              </a:rPr>
              <a:t> </a:t>
            </a:r>
          </a:p>
          <a:p>
            <a:pPr lvl="0"/>
            <a:r>
              <a:rPr lang="en-AU" sz="1600" kern="1200" dirty="0">
                <a:solidFill>
                  <a:schemeClr val="tx1"/>
                </a:solidFill>
                <a:effectLst/>
                <a:latin typeface="+mn-lt"/>
                <a:ea typeface="+mn-ea"/>
                <a:cs typeface="+mn-cs"/>
              </a:rPr>
              <a:t>Good morning</a:t>
            </a:r>
          </a:p>
          <a:p>
            <a:pPr lvl="0"/>
            <a:r>
              <a:rPr lang="en-AU" sz="1600" kern="1200" dirty="0">
                <a:solidFill>
                  <a:schemeClr val="tx1"/>
                </a:solidFill>
                <a:effectLst/>
                <a:latin typeface="+mn-lt"/>
                <a:ea typeface="+mn-ea"/>
                <a:cs typeface="+mn-cs"/>
              </a:rPr>
              <a:t>How are you all?</a:t>
            </a:r>
          </a:p>
          <a:p>
            <a:pPr lvl="0"/>
            <a:r>
              <a:rPr lang="en-AU" sz="1600" kern="1200" dirty="0">
                <a:solidFill>
                  <a:schemeClr val="tx1"/>
                </a:solidFill>
                <a:effectLst/>
                <a:latin typeface="+mn-lt"/>
                <a:ea typeface="+mn-ea"/>
                <a:cs typeface="+mn-cs"/>
              </a:rPr>
              <a:t>My name is Craig Ritchie, I am a </a:t>
            </a:r>
            <a:r>
              <a:rPr lang="en-AU" sz="1600" kern="1200" dirty="0" err="1">
                <a:solidFill>
                  <a:schemeClr val="tx1"/>
                </a:solidFill>
                <a:effectLst/>
                <a:latin typeface="+mn-lt"/>
                <a:ea typeface="+mn-ea"/>
                <a:cs typeface="+mn-cs"/>
              </a:rPr>
              <a:t>Dunghutti</a:t>
            </a:r>
            <a:r>
              <a:rPr lang="en-AU" sz="1600" kern="1200" dirty="0">
                <a:solidFill>
                  <a:schemeClr val="tx1"/>
                </a:solidFill>
                <a:effectLst/>
                <a:latin typeface="+mn-lt"/>
                <a:ea typeface="+mn-ea"/>
                <a:cs typeface="+mn-cs"/>
              </a:rPr>
              <a:t> and </a:t>
            </a:r>
          </a:p>
          <a:p>
            <a:pPr lvl="0"/>
            <a:r>
              <a:rPr lang="en-AU" sz="1600" kern="1200" dirty="0" err="1">
                <a:solidFill>
                  <a:schemeClr val="tx1"/>
                </a:solidFill>
                <a:effectLst/>
                <a:latin typeface="+mn-lt"/>
                <a:ea typeface="+mn-ea"/>
                <a:cs typeface="+mn-cs"/>
              </a:rPr>
              <a:t>Dunghutti</a:t>
            </a:r>
            <a:r>
              <a:rPr lang="en-AU" sz="1600" kern="1200" dirty="0">
                <a:solidFill>
                  <a:schemeClr val="tx1"/>
                </a:solidFill>
                <a:effectLst/>
                <a:latin typeface="+mn-lt"/>
                <a:ea typeface="+mn-ea"/>
                <a:cs typeface="+mn-cs"/>
              </a:rPr>
              <a:t> country is near Kempsey from the mountains to the sea.</a:t>
            </a:r>
          </a:p>
          <a:p>
            <a:pPr lvl="0"/>
            <a:r>
              <a:rPr lang="en-AU" sz="1600" kern="1200" dirty="0">
                <a:solidFill>
                  <a:schemeClr val="tx1"/>
                </a:solidFill>
                <a:effectLst/>
                <a:latin typeface="+mn-lt"/>
                <a:ea typeface="+mn-ea"/>
                <a:cs typeface="+mn-cs"/>
              </a:rPr>
              <a:t>I acknowledge the Indigenous people of this country, and pay my respect to elders past, present and future.</a:t>
            </a:r>
          </a:p>
          <a:p>
            <a:pPr lvl="0"/>
            <a:r>
              <a:rPr lang="en-AU" sz="1600" kern="1200" dirty="0">
                <a:solidFill>
                  <a:schemeClr val="tx1"/>
                </a:solidFill>
                <a:effectLst/>
                <a:latin typeface="+mn-lt"/>
                <a:ea typeface="+mn-ea"/>
                <a:cs typeface="+mn-cs"/>
              </a:rPr>
              <a:t>I would also like to acknowledge all Indigenous people here with us today.</a:t>
            </a:r>
          </a:p>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1</a:t>
            </a:fld>
            <a:endParaRPr lang="en-AU"/>
          </a:p>
        </p:txBody>
      </p:sp>
    </p:spTree>
    <p:extLst>
      <p:ext uri="{BB962C8B-B14F-4D97-AF65-F5344CB8AC3E}">
        <p14:creationId xmlns:p14="http://schemas.microsoft.com/office/powerpoint/2010/main" val="4158212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Indigenous language ecology in Australia is complex.</a:t>
            </a:r>
          </a:p>
          <a:p>
            <a:pPr lvl="0"/>
            <a:r>
              <a:rPr lang="en-AU" sz="1200" kern="1200" dirty="0">
                <a:solidFill>
                  <a:schemeClr val="tx1"/>
                </a:solidFill>
                <a:effectLst/>
                <a:latin typeface="+mn-lt"/>
                <a:ea typeface="+mn-ea"/>
                <a:cs typeface="+mn-cs"/>
              </a:rPr>
              <a:t>Some languages are no longer spoken.</a:t>
            </a:r>
          </a:p>
          <a:p>
            <a:pPr lvl="0"/>
            <a:r>
              <a:rPr lang="en-AU" sz="1200" kern="1200" dirty="0">
                <a:solidFill>
                  <a:schemeClr val="tx1"/>
                </a:solidFill>
                <a:effectLst/>
                <a:latin typeface="+mn-lt"/>
                <a:ea typeface="+mn-ea"/>
                <a:cs typeface="+mn-cs"/>
              </a:rPr>
              <a:t>Some languages are spoken at ceremonial events.</a:t>
            </a:r>
          </a:p>
          <a:p>
            <a:pPr lvl="0"/>
            <a:r>
              <a:rPr lang="en-AU" sz="1200" kern="1200" dirty="0">
                <a:solidFill>
                  <a:schemeClr val="tx1"/>
                </a:solidFill>
                <a:effectLst/>
                <a:latin typeface="+mn-lt"/>
                <a:ea typeface="+mn-ea"/>
                <a:cs typeface="+mn-cs"/>
              </a:rPr>
              <a:t>Some languages are spoken often as a language of communication within communities. </a:t>
            </a:r>
          </a:p>
          <a:p>
            <a:pPr lvl="0"/>
            <a:r>
              <a:rPr lang="en-AU" sz="1200" kern="1200" dirty="0">
                <a:solidFill>
                  <a:schemeClr val="tx1"/>
                </a:solidFill>
                <a:effectLst/>
                <a:latin typeface="+mn-lt"/>
                <a:ea typeface="+mn-ea"/>
                <a:cs typeface="+mn-cs"/>
              </a:rPr>
              <a:t>Some communities want their languages taught to non-Indigenous Australians, whilst others may not.</a:t>
            </a:r>
          </a:p>
          <a:p>
            <a:pPr lvl="0"/>
            <a:r>
              <a:rPr lang="en-AU" sz="1200" kern="1200" dirty="0">
                <a:solidFill>
                  <a:schemeClr val="tx1"/>
                </a:solidFill>
                <a:effectLst/>
                <a:latin typeface="+mn-lt"/>
                <a:ea typeface="+mn-ea"/>
                <a:cs typeface="+mn-cs"/>
              </a:rPr>
              <a:t>The strength of languages is often related to geography and history.</a:t>
            </a:r>
          </a:p>
          <a:p>
            <a:pPr lvl="0"/>
            <a:r>
              <a:rPr lang="en-AU" sz="1200" kern="1200" dirty="0">
                <a:solidFill>
                  <a:schemeClr val="tx1"/>
                </a:solidFill>
                <a:effectLst/>
                <a:latin typeface="+mn-lt"/>
                <a:ea typeface="+mn-ea"/>
                <a:cs typeface="+mn-cs"/>
              </a:rPr>
              <a:t>Languages that are sleeping are usually from areas where colonisation first occurred. </a:t>
            </a:r>
          </a:p>
          <a:p>
            <a:pPr lvl="0"/>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10</a:t>
            </a:fld>
            <a:endParaRPr lang="en-AU"/>
          </a:p>
        </p:txBody>
      </p:sp>
    </p:spTree>
    <p:extLst>
      <p:ext uri="{BB962C8B-B14F-4D97-AF65-F5344CB8AC3E}">
        <p14:creationId xmlns:p14="http://schemas.microsoft.com/office/powerpoint/2010/main" val="41588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en-US" sz="1600" b="0" dirty="0">
                <a:solidFill>
                  <a:schemeClr val="tx1"/>
                </a:solidFill>
                <a:latin typeface="Calibri" panose="020F0502020204030204" pitchFamily="34" charset="0"/>
                <a:cs typeface="Calibri" panose="020F0502020204030204" pitchFamily="34" charset="0"/>
              </a:rPr>
              <a:t>While there are around 130 languages with no speakers, close to 30 of these are being revitalised by their communities, drawing on historical materials (many of which are accessed at AIATSIS). While this is a long and difficult process, there have been some notable successes, </a:t>
            </a:r>
            <a:r>
              <a:rPr lang="en-AU" altLang="en-US" sz="1600" b="0" dirty="0" err="1">
                <a:solidFill>
                  <a:schemeClr val="tx1"/>
                </a:solidFill>
                <a:latin typeface="Calibri" panose="020F0502020204030204" pitchFamily="34" charset="0"/>
                <a:cs typeface="Calibri" panose="020F0502020204030204" pitchFamily="34" charset="0"/>
              </a:rPr>
              <a:t>eg</a:t>
            </a:r>
            <a:r>
              <a:rPr lang="en-AU" altLang="en-US" sz="1600" b="0" dirty="0">
                <a:solidFill>
                  <a:schemeClr val="tx1"/>
                </a:solidFill>
                <a:latin typeface="Calibri" panose="020F0502020204030204" pitchFamily="34" charset="0"/>
                <a:cs typeface="Calibri" panose="020F0502020204030204" pitchFamily="34" charset="0"/>
              </a:rPr>
              <a:t> Kaurna (language of Adelaide) where Kaurna people have worked for decades (with linguist support) to re-learn their language, and there are now children being brought up bilingual in Kaurna and English.</a:t>
            </a:r>
          </a:p>
          <a:p>
            <a:pPr eaLnBrk="1" hangingPunct="1"/>
            <a:r>
              <a:rPr lang="en-AU" altLang="en-US" sz="1600" b="0" dirty="0">
                <a:solidFill>
                  <a:schemeClr val="tx1"/>
                </a:solidFill>
                <a:latin typeface="Calibri" panose="020F0502020204030204" pitchFamily="34" charset="0"/>
                <a:cs typeface="Calibri" panose="020F0502020204030204" pitchFamily="34" charset="0"/>
              </a:rPr>
              <a:t>The language revival journey (see slide image) begins with the community, who have to be ready to embark on this activity, with an understanding of the difficulty and time it takes, and also the revisiting of the trauma of cultural loss. </a:t>
            </a:r>
          </a:p>
          <a:p>
            <a:pPr eaLnBrk="1" hangingPunct="1"/>
            <a:r>
              <a:rPr lang="en-AU" altLang="en-US" sz="1600" b="0" dirty="0">
                <a:solidFill>
                  <a:schemeClr val="tx1"/>
                </a:solidFill>
                <a:latin typeface="Calibri" panose="020F0502020204030204" pitchFamily="34" charset="0"/>
                <a:cs typeface="Calibri" panose="020F0502020204030204" pitchFamily="34" charset="0"/>
              </a:rPr>
              <a:t>The journey moves on to analysing historical materials to understand (initially) the sound system of the language and work with the community to develop a suitable writing system. From there it moves on to analysis of the grammar and the development of language learning materials for use by the community. Eventually there will be a need to develop a wide variety of materials, and also to develop the language with new words and expressions for (</a:t>
            </a:r>
            <a:r>
              <a:rPr lang="en-AU" altLang="en-US" sz="1600" b="0" dirty="0" err="1">
                <a:solidFill>
                  <a:schemeClr val="tx1"/>
                </a:solidFill>
                <a:latin typeface="Calibri" panose="020F0502020204030204" pitchFamily="34" charset="0"/>
                <a:cs typeface="Calibri" panose="020F0502020204030204" pitchFamily="34" charset="0"/>
              </a:rPr>
              <a:t>eg</a:t>
            </a:r>
            <a:r>
              <a:rPr lang="en-AU" altLang="en-US" sz="1600" b="0" dirty="0">
                <a:solidFill>
                  <a:schemeClr val="tx1"/>
                </a:solidFill>
                <a:latin typeface="Calibri" panose="020F0502020204030204" pitchFamily="34" charset="0"/>
                <a:cs typeface="Calibri" panose="020F0502020204030204" pitchFamily="34" charset="0"/>
              </a:rPr>
              <a:t>) ‘computer’.</a:t>
            </a:r>
          </a:p>
          <a:p>
            <a:pPr eaLnBrk="1" hangingPunct="1"/>
            <a:r>
              <a:rPr lang="en-AU" altLang="en-US" b="1" dirty="0">
                <a:solidFill>
                  <a:schemeClr val="tx1"/>
                </a:solidFill>
                <a:latin typeface="Calibri" panose="020F0502020204030204" pitchFamily="34" charset="0"/>
                <a:cs typeface="Calibri" panose="020F0502020204030204" pitchFamily="34" charset="0"/>
              </a:rPr>
              <a:t>Change Slide</a:t>
            </a:r>
          </a:p>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11</a:t>
            </a:fld>
            <a:endParaRPr lang="en-AU"/>
          </a:p>
        </p:txBody>
      </p:sp>
    </p:spTree>
    <p:extLst>
      <p:ext uri="{BB962C8B-B14F-4D97-AF65-F5344CB8AC3E}">
        <p14:creationId xmlns:p14="http://schemas.microsoft.com/office/powerpoint/2010/main" val="267022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accent1">
                    <a:lumMod val="50000"/>
                  </a:schemeClr>
                </a:solidFill>
                <a:effectLst/>
                <a:uLnTx/>
                <a:uFillTx/>
                <a:latin typeface="DINOT" panose="020B0504020101020102"/>
              </a:rPr>
              <a:t>Coin: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accent1">
                    <a:lumMod val="50000"/>
                  </a:schemeClr>
                </a:solidFill>
                <a:effectLst/>
                <a:uLnTx/>
                <a:uFillTx/>
                <a:latin typeface="DINOT" panose="020B0504020101020102"/>
              </a:rPr>
              <a:t>The Royal Australian Mint has produced a unique 50 cent coin to commemorate the 2019 International Year of Indigenous Languages. The coin incorporates words for ‘money’ in 14 different Indigenous languages, and symbolically leaves a blank space to represent sleeping languages. The coin has been released for general circulation.</a:t>
            </a:r>
          </a:p>
          <a:p>
            <a:endParaRPr lang="en-AU" sz="1600" dirty="0"/>
          </a:p>
          <a:p>
            <a:pPr lvl="0"/>
            <a:r>
              <a:rPr kumimoji="0" lang="en-AU" sz="1600" b="0" i="0" u="none" strike="noStrike" kern="0" cap="none" spc="0" normalizeH="0" baseline="0" noProof="0" dirty="0">
                <a:ln>
                  <a:noFill/>
                </a:ln>
                <a:solidFill>
                  <a:schemeClr val="accent1">
                    <a:lumMod val="50000"/>
                  </a:schemeClr>
                </a:solidFill>
                <a:effectLst/>
                <a:uLnTx/>
                <a:uFillTx/>
                <a:latin typeface="DINOT" panose="020B0504020101020102"/>
              </a:rPr>
              <a:t>Stamp: </a:t>
            </a:r>
          </a:p>
          <a:p>
            <a:pPr lvl="0"/>
            <a:r>
              <a:rPr kumimoji="0" lang="en-AU" sz="1600" b="0" i="0" u="none" strike="noStrike" kern="0" cap="none" spc="0" normalizeH="0" baseline="0" noProof="0" dirty="0">
                <a:ln>
                  <a:noFill/>
                </a:ln>
                <a:solidFill>
                  <a:schemeClr val="accent1">
                    <a:lumMod val="50000"/>
                  </a:schemeClr>
                </a:solidFill>
                <a:effectLst/>
                <a:uLnTx/>
                <a:uFillTx/>
                <a:latin typeface="DINOT" panose="020B0504020101020102"/>
              </a:rPr>
              <a:t>Australia Post has released </a:t>
            </a:r>
            <a:r>
              <a:rPr lang="en-AU" sz="1600" kern="1200" dirty="0">
                <a:solidFill>
                  <a:schemeClr val="tx1"/>
                </a:solidFill>
                <a:effectLst/>
                <a:latin typeface="+mn-lt"/>
                <a:ea typeface="+mn-ea"/>
                <a:cs typeface="+mn-cs"/>
              </a:rPr>
              <a:t>Australia Post marked International Year of Indigenous Languages 2019 with a commemorative stamp celebrating the more than 250 Indigenous languages in our nation’s history.</a:t>
            </a:r>
          </a:p>
          <a:p>
            <a:pPr lvl="0"/>
            <a:endParaRPr lang="en-AU" sz="1600" b="0" i="0" kern="1200" dirty="0">
              <a:solidFill>
                <a:schemeClr val="tx1"/>
              </a:solidFill>
              <a:effectLst/>
              <a:latin typeface="+mn-lt"/>
              <a:ea typeface="+mn-ea"/>
              <a:cs typeface="+mn-cs"/>
            </a:endParaRPr>
          </a:p>
          <a:p>
            <a:pPr lvl="0"/>
            <a:r>
              <a:rPr lang="en-AU" sz="1600" b="0" i="0" kern="1200" dirty="0">
                <a:solidFill>
                  <a:schemeClr val="tx1"/>
                </a:solidFill>
                <a:effectLst/>
                <a:latin typeface="+mn-lt"/>
                <a:ea typeface="+mn-ea"/>
                <a:cs typeface="+mn-cs"/>
              </a:rPr>
              <a:t>The map featured on the </a:t>
            </a:r>
            <a:r>
              <a:rPr lang="en-AU" sz="1600" b="0" i="0" kern="1200" dirty="0" err="1">
                <a:solidFill>
                  <a:schemeClr val="tx1"/>
                </a:solidFill>
                <a:effectLst/>
                <a:latin typeface="+mn-lt"/>
                <a:ea typeface="+mn-ea"/>
                <a:cs typeface="+mn-cs"/>
              </a:rPr>
              <a:t>sheetlet</a:t>
            </a:r>
            <a:r>
              <a:rPr lang="en-AU" sz="1600" b="0" i="0" kern="1200" dirty="0">
                <a:solidFill>
                  <a:schemeClr val="tx1"/>
                </a:solidFill>
                <a:effectLst/>
                <a:latin typeface="+mn-lt"/>
                <a:ea typeface="+mn-ea"/>
                <a:cs typeface="+mn-cs"/>
              </a:rPr>
              <a:t> pack represents the regions associated with the hundreds of Indigenous language variations, both current and historical, recorded in AUSTLANG, the Australian Indigenous languages database developed and maintained by AIATSIS.</a:t>
            </a:r>
          </a:p>
          <a:p>
            <a:pPr lvl="0"/>
            <a:endParaRPr lang="en-AU"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AUSTLANG: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A database containing information from historical research on Aboriginal and Torres Strait Islander languages and dialects including the many spelling variations, the approximate location of the language and it’s speakers, as well as a link to our Mura catalogue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Each language contains an alpha-numeric code –  for example C15 is the code for Warlpiri, E6 is the code for </a:t>
            </a:r>
            <a:r>
              <a:rPr lang="en-AU" sz="1600" kern="1200" dirty="0" err="1">
                <a:solidFill>
                  <a:schemeClr val="tx1"/>
                </a:solidFill>
                <a:effectLst/>
                <a:latin typeface="+mn-lt"/>
                <a:ea typeface="+mn-ea"/>
                <a:cs typeface="+mn-cs"/>
              </a:rPr>
              <a:t>Dhanggati</a:t>
            </a:r>
            <a:r>
              <a:rPr lang="en-AU" sz="16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The alpha-numeric code is a unique identifier and has been adopted by the United States Library of Congress as well as our own National Library of Australia’s Trove platform. This removes the generic name status of Aboriginal and Torres Strait Islander peoples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latin typeface="+mn-lt"/>
              <a:ea typeface="+mn-ea"/>
              <a:cs typeface="+mn-cs"/>
            </a:endParaRPr>
          </a:p>
          <a:p>
            <a:pPr lvl="0"/>
            <a:r>
              <a:rPr lang="en-AU" sz="1600" b="0" i="0" kern="1200" dirty="0">
                <a:solidFill>
                  <a:schemeClr val="tx1"/>
                </a:solidFill>
                <a:effectLst/>
                <a:latin typeface="+mn-lt"/>
                <a:ea typeface="+mn-ea"/>
                <a:cs typeface="+mn-cs"/>
              </a:rPr>
              <a:t>Foyer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Representatives from </a:t>
            </a:r>
            <a:r>
              <a:rPr lang="en-AU" sz="1600" kern="1200" dirty="0" err="1">
                <a:solidFill>
                  <a:schemeClr val="tx1"/>
                </a:solidFill>
                <a:effectLst/>
                <a:latin typeface="+mn-lt"/>
                <a:ea typeface="+mn-ea"/>
                <a:cs typeface="+mn-cs"/>
              </a:rPr>
              <a:t>Ngunnawal</a:t>
            </a:r>
            <a:r>
              <a:rPr lang="en-AU" sz="1600" kern="1200" dirty="0">
                <a:solidFill>
                  <a:schemeClr val="tx1"/>
                </a:solidFill>
                <a:effectLst/>
                <a:latin typeface="+mn-lt"/>
                <a:ea typeface="+mn-ea"/>
                <a:cs typeface="+mn-cs"/>
              </a:rPr>
              <a:t>, Warlpiri and Meriam communities, and Wangka Maya Pilbara Aboriginal Language Centre gathered at AIATSIS on Friday 13 September, 2019, to launch the exhibition. Community</a:t>
            </a:r>
            <a:r>
              <a:rPr lang="en-AU" sz="1600" kern="1200" baseline="0" dirty="0">
                <a:solidFill>
                  <a:schemeClr val="tx1"/>
                </a:solidFill>
                <a:effectLst/>
                <a:latin typeface="+mn-lt"/>
                <a:ea typeface="+mn-ea"/>
                <a:cs typeface="+mn-cs"/>
              </a:rPr>
              <a:t> </a:t>
            </a:r>
            <a:r>
              <a:rPr lang="en-AU" sz="1600" kern="1200" dirty="0">
                <a:solidFill>
                  <a:schemeClr val="tx1"/>
                </a:solidFill>
                <a:effectLst/>
                <a:latin typeface="+mn-lt"/>
                <a:ea typeface="+mn-ea"/>
                <a:cs typeface="+mn-cs"/>
              </a:rPr>
              <a:t>members from each language group worked in partnership with AIATSIS to develop the exhibition as part of </a:t>
            </a:r>
            <a:r>
              <a:rPr lang="en-AU" sz="1600" u="none" strike="noStrike" kern="1200" dirty="0">
                <a:solidFill>
                  <a:schemeClr val="tx1"/>
                </a:solidFill>
                <a:effectLst/>
                <a:latin typeface="+mn-lt"/>
                <a:ea typeface="+mn-ea"/>
                <a:cs typeface="+mn-cs"/>
                <a:hlinkClick r:id="rId3"/>
              </a:rPr>
              <a:t>2019 International Year of Indigenous Languages activities</a:t>
            </a:r>
            <a:r>
              <a:rPr lang="en-AU" sz="1600" kern="1200" dirty="0">
                <a:solidFill>
                  <a:schemeClr val="tx1"/>
                </a:solidFill>
                <a:effectLst/>
                <a:latin typeface="+mn-lt"/>
                <a:ea typeface="+mn-ea"/>
                <a:cs typeface="+mn-cs"/>
              </a:rPr>
              <a:t>, promoting Indigenous languages throughout Australia. </a:t>
            </a:r>
          </a:p>
          <a:p>
            <a:endParaRPr lang="en-AU" sz="1050" dirty="0"/>
          </a:p>
        </p:txBody>
      </p:sp>
      <p:sp>
        <p:nvSpPr>
          <p:cNvPr id="4" name="Slide Number Placeholder 3"/>
          <p:cNvSpPr>
            <a:spLocks noGrp="1"/>
          </p:cNvSpPr>
          <p:nvPr>
            <p:ph type="sldNum" sz="quarter" idx="10"/>
          </p:nvPr>
        </p:nvSpPr>
        <p:spPr/>
        <p:txBody>
          <a:bodyPr/>
          <a:lstStyle/>
          <a:p>
            <a:fld id="{53447647-B555-4855-98D9-CD940F95ACEA}" type="slidenum">
              <a:rPr lang="en-AU" smtClean="0"/>
              <a:t>12</a:t>
            </a:fld>
            <a:endParaRPr lang="en-AU"/>
          </a:p>
        </p:txBody>
      </p:sp>
    </p:spTree>
    <p:extLst>
      <p:ext uri="{BB962C8B-B14F-4D97-AF65-F5344CB8AC3E}">
        <p14:creationId xmlns:p14="http://schemas.microsoft.com/office/powerpoint/2010/main" val="330105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200000"/>
              </a:lnSpc>
            </a:pPr>
            <a:r>
              <a:rPr lang="en-AU" sz="1600" kern="1200" dirty="0">
                <a:solidFill>
                  <a:schemeClr val="tx1"/>
                </a:solidFill>
                <a:effectLst/>
                <a:latin typeface="+mn-lt"/>
                <a:ea typeface="+mn-ea"/>
                <a:cs typeface="+mn-cs"/>
              </a:rPr>
              <a:t>This year, AIATSIS will release its third in a series of National Indigenous Languages Surveys, which builds off two previous studies in 2005 and 2014. </a:t>
            </a:r>
          </a:p>
          <a:p>
            <a:pPr lvl="0">
              <a:lnSpc>
                <a:spcPct val="200000"/>
              </a:lnSpc>
            </a:pPr>
            <a:r>
              <a:rPr lang="en-AU" sz="1600" kern="1200" dirty="0">
                <a:solidFill>
                  <a:schemeClr val="tx1"/>
                </a:solidFill>
                <a:effectLst/>
                <a:latin typeface="+mn-lt"/>
                <a:ea typeface="+mn-ea"/>
                <a:cs typeface="+mn-cs"/>
              </a:rPr>
              <a:t>The National Indigenous Languages Report (NILR) 2020 establishes baseline data on the current state of Aboriginal and Torres Strait Islander languages.</a:t>
            </a:r>
          </a:p>
          <a:p>
            <a:pPr lvl="0">
              <a:lnSpc>
                <a:spcPct val="200000"/>
              </a:lnSpc>
            </a:pPr>
            <a:r>
              <a:rPr lang="en-AU" sz="1600" kern="1200" dirty="0">
                <a:solidFill>
                  <a:schemeClr val="tx1"/>
                </a:solidFill>
                <a:effectLst/>
                <a:latin typeface="+mn-lt"/>
                <a:ea typeface="+mn-ea"/>
                <a:cs typeface="+mn-cs"/>
              </a:rPr>
              <a:t>It is the source of the figures on language endangerment I have spoken about today.  </a:t>
            </a:r>
          </a:p>
          <a:p>
            <a:pPr lvl="0">
              <a:lnSpc>
                <a:spcPct val="200000"/>
              </a:lnSpc>
            </a:pPr>
            <a:r>
              <a:rPr lang="en-AU" sz="1600" kern="1200" dirty="0">
                <a:solidFill>
                  <a:schemeClr val="tx1"/>
                </a:solidFill>
                <a:effectLst/>
                <a:latin typeface="+mn-lt"/>
                <a:ea typeface="+mn-ea"/>
                <a:cs typeface="+mn-cs"/>
              </a:rPr>
              <a:t>The NILR will demonstrate the benefits of language for improving social and economic outcomes.</a:t>
            </a:r>
          </a:p>
          <a:p>
            <a:pPr lvl="0">
              <a:lnSpc>
                <a:spcPct val="200000"/>
              </a:lnSpc>
            </a:pPr>
            <a:r>
              <a:rPr lang="en-AU" sz="1600" kern="1200" dirty="0">
                <a:solidFill>
                  <a:schemeClr val="tx1"/>
                </a:solidFill>
                <a:effectLst/>
                <a:latin typeface="+mn-lt"/>
                <a:ea typeface="+mn-ea"/>
                <a:cs typeface="+mn-cs"/>
              </a:rPr>
              <a:t>The NILR, alongside extensive community consultations, will provide an important evidence-base for future languages policy.</a:t>
            </a:r>
          </a:p>
          <a:p>
            <a:pPr marL="575981" marR="0" lvl="2" indent="0" defTabSz="287990" eaLnBrk="1" fontAlgn="auto" latinLnBrk="0" hangingPunct="1">
              <a:lnSpc>
                <a:spcPct val="200000"/>
              </a:lnSpc>
              <a:spcBef>
                <a:spcPct val="20000"/>
              </a:spcBef>
              <a:spcAft>
                <a:spcPts val="0"/>
              </a:spcAft>
              <a:buClrTx/>
              <a:buSzTx/>
              <a:buFont typeface="Arial"/>
              <a:buNone/>
              <a:tabLst/>
              <a:defRPr/>
            </a:pPr>
            <a:endParaRPr kumimoji="0" lang="en-AU" sz="2800" b="0" i="0" u="none" strike="noStrike" kern="0" cap="none" spc="0" normalizeH="0" baseline="0" noProof="0" dirty="0">
              <a:ln>
                <a:noFill/>
              </a:ln>
              <a:solidFill>
                <a:schemeClr val="accent1">
                  <a:lumMod val="50000"/>
                </a:schemeClr>
              </a:solidFill>
              <a:effectLst/>
              <a:uLnTx/>
              <a:uFillTx/>
              <a:latin typeface="DINOT" panose="020B0504020101020102"/>
            </a:endParaRPr>
          </a:p>
          <a:p>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13</a:t>
            </a:fld>
            <a:endParaRPr lang="en-AU"/>
          </a:p>
        </p:txBody>
      </p:sp>
    </p:spTree>
    <p:extLst>
      <p:ext uri="{BB962C8B-B14F-4D97-AF65-F5344CB8AC3E}">
        <p14:creationId xmlns:p14="http://schemas.microsoft.com/office/powerpoint/2010/main" val="2151184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kern="1200" dirty="0">
                <a:solidFill>
                  <a:schemeClr val="tx1"/>
                </a:solidFill>
                <a:effectLst/>
                <a:latin typeface="+mn-lt"/>
                <a:ea typeface="+mn-ea"/>
                <a:cs typeface="+mn-cs"/>
              </a:rPr>
              <a:t>Paper and Talk is a workshop designed to support Indigenous people in exploring archives so they can develop language resources to assist in strengthen and revitalise their languages.</a:t>
            </a:r>
          </a:p>
          <a:p>
            <a:pPr lvl="0"/>
            <a:endParaRPr lang="en-AU" sz="1600" kern="1200" dirty="0">
              <a:solidFill>
                <a:schemeClr val="tx1"/>
              </a:solidFill>
              <a:effectLst/>
              <a:latin typeface="+mn-lt"/>
              <a:ea typeface="+mn-ea"/>
              <a:cs typeface="+mn-cs"/>
            </a:endParaRPr>
          </a:p>
          <a:p>
            <a:pPr lvl="0"/>
            <a:r>
              <a:rPr lang="en-AU" sz="1600" kern="1200" dirty="0">
                <a:solidFill>
                  <a:schemeClr val="tx1"/>
                </a:solidFill>
                <a:effectLst/>
                <a:latin typeface="+mn-lt"/>
                <a:ea typeface="+mn-ea"/>
                <a:cs typeface="+mn-cs"/>
              </a:rPr>
              <a:t>Inspired by the US Breath of Life Institute, our Paper and Talk workshop was the result of a collaboration between AIATSIS and Living Languages (formally RNLD).</a:t>
            </a:r>
          </a:p>
          <a:p>
            <a:pPr lvl="0"/>
            <a:endParaRPr lang="en-AU" sz="1600" kern="1200" dirty="0">
              <a:solidFill>
                <a:schemeClr val="tx1"/>
              </a:solidFill>
              <a:effectLst/>
              <a:latin typeface="+mn-lt"/>
              <a:ea typeface="+mn-ea"/>
              <a:cs typeface="+mn-cs"/>
            </a:endParaRPr>
          </a:p>
          <a:p>
            <a:pPr lvl="0"/>
            <a:r>
              <a:rPr lang="en-AU" sz="1600" kern="1200" dirty="0">
                <a:solidFill>
                  <a:schemeClr val="tx1"/>
                </a:solidFill>
                <a:effectLst/>
                <a:latin typeface="+mn-lt"/>
                <a:ea typeface="+mn-ea"/>
                <a:cs typeface="+mn-cs"/>
              </a:rPr>
              <a:t>Across the two week participants received training and learnt practical skills in linguistics. Training involved learning word types and basic morphology, sounds and writing training, and grammatical concepts and terminology.</a:t>
            </a:r>
          </a:p>
          <a:p>
            <a:r>
              <a:rPr lang="en-AU" sz="1600" kern="1200" dirty="0">
                <a:solidFill>
                  <a:schemeClr val="tx1"/>
                </a:solidFill>
                <a:effectLst/>
                <a:latin typeface="+mn-lt"/>
                <a:ea typeface="+mn-ea"/>
                <a:cs typeface="+mn-cs"/>
              </a:rPr>
              <a:t> </a:t>
            </a:r>
          </a:p>
          <a:p>
            <a:r>
              <a:rPr lang="en-AU" sz="1600" dirty="0"/>
              <a:t>The workshop took place</a:t>
            </a:r>
            <a:r>
              <a:rPr lang="en-AU" sz="1600" baseline="0" dirty="0"/>
              <a:t> 1-13 September 2019 in Canberra Australia. </a:t>
            </a:r>
          </a:p>
          <a:p>
            <a:endParaRPr lang="en-AU" sz="1600" baseline="0" dirty="0"/>
          </a:p>
          <a:p>
            <a:r>
              <a:rPr lang="en-AU" sz="1600" baseline="0" dirty="0"/>
              <a:t>3-4 community members were involved from the following language groups:</a:t>
            </a:r>
          </a:p>
          <a:p>
            <a:endParaRPr lang="en-AU" sz="1600" baseline="0" dirty="0"/>
          </a:p>
          <a:p>
            <a:r>
              <a:rPr lang="en-AU" sz="1600" baseline="0" dirty="0" err="1"/>
              <a:t>Ngunnawal</a:t>
            </a:r>
            <a:r>
              <a:rPr lang="en-AU" sz="1600" baseline="0" dirty="0"/>
              <a:t> (ACT)</a:t>
            </a:r>
          </a:p>
          <a:p>
            <a:r>
              <a:rPr lang="en-AU" sz="1600" baseline="0" dirty="0" err="1"/>
              <a:t>Wakka</a:t>
            </a:r>
            <a:r>
              <a:rPr lang="en-AU" sz="1600" baseline="0" dirty="0"/>
              <a:t> </a:t>
            </a:r>
            <a:r>
              <a:rPr lang="en-AU" sz="1600" baseline="0" dirty="0" err="1"/>
              <a:t>Wakka</a:t>
            </a:r>
            <a:r>
              <a:rPr lang="en-AU" sz="1600" baseline="0" dirty="0"/>
              <a:t> (South-East QLD)</a:t>
            </a:r>
          </a:p>
          <a:p>
            <a:r>
              <a:rPr lang="en-AU" sz="1600" baseline="0" dirty="0" err="1"/>
              <a:t>Anaiwan</a:t>
            </a:r>
            <a:r>
              <a:rPr lang="en-AU" sz="1600" baseline="0" dirty="0"/>
              <a:t> (New England Tablelands region in the northeast NSW)</a:t>
            </a:r>
          </a:p>
          <a:p>
            <a:r>
              <a:rPr lang="en-AU" sz="1600" baseline="0" dirty="0"/>
              <a:t>Yorta </a:t>
            </a:r>
            <a:r>
              <a:rPr lang="en-AU" sz="1600" baseline="0" dirty="0" err="1"/>
              <a:t>Yorta</a:t>
            </a:r>
            <a:r>
              <a:rPr lang="en-AU" sz="1600" baseline="0" dirty="0"/>
              <a:t> (VIC)</a:t>
            </a:r>
          </a:p>
          <a:p>
            <a:r>
              <a:rPr lang="en-AU" sz="1600" baseline="0" dirty="0" err="1"/>
              <a:t>Wergaia</a:t>
            </a:r>
            <a:r>
              <a:rPr lang="en-AU" sz="1600" baseline="0" dirty="0"/>
              <a:t> (VIC) </a:t>
            </a:r>
          </a:p>
          <a:p>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14</a:t>
            </a:fld>
            <a:endParaRPr lang="en-AU"/>
          </a:p>
        </p:txBody>
      </p:sp>
    </p:spTree>
    <p:extLst>
      <p:ext uri="{BB962C8B-B14F-4D97-AF65-F5344CB8AC3E}">
        <p14:creationId xmlns:p14="http://schemas.microsoft.com/office/powerpoint/2010/main" val="3736263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kern="1200" dirty="0">
                <a:solidFill>
                  <a:schemeClr val="tx1"/>
                </a:solidFill>
                <a:effectLst/>
                <a:latin typeface="+mn-lt"/>
                <a:ea typeface="+mn-ea"/>
                <a:cs typeface="+mn-cs"/>
              </a:rPr>
              <a:t>The project supports the publication of 21 Aboriginal language dictionaries that are in an advanced stage of development - there are many cases where a good dictionary database has been created for a language, perhaps over decades of work, but a lack of funding has prevented publication from taking place </a:t>
            </a:r>
          </a:p>
          <a:p>
            <a:pPr lvl="0"/>
            <a:endParaRPr lang="en-AU" sz="1600" kern="1200" dirty="0">
              <a:solidFill>
                <a:schemeClr val="tx1"/>
              </a:solidFill>
              <a:effectLst/>
              <a:latin typeface="+mn-lt"/>
              <a:ea typeface="+mn-ea"/>
              <a:cs typeface="+mn-cs"/>
            </a:endParaRPr>
          </a:p>
          <a:p>
            <a:pPr lvl="0"/>
            <a:r>
              <a:rPr lang="en-AU" sz="1600" kern="1200" dirty="0">
                <a:solidFill>
                  <a:schemeClr val="tx1"/>
                </a:solidFill>
                <a:effectLst/>
                <a:latin typeface="+mn-lt"/>
                <a:ea typeface="+mn-ea"/>
                <a:cs typeface="+mn-cs"/>
              </a:rPr>
              <a:t>Over the course of the International Year of Indigenous Languages, 6 dictionaries were published.</a:t>
            </a:r>
          </a:p>
          <a:p>
            <a:pPr lvl="0"/>
            <a:endParaRPr lang="en-AU" sz="1600" kern="1200" dirty="0">
              <a:solidFill>
                <a:schemeClr val="tx1"/>
              </a:solidFill>
              <a:effectLst/>
              <a:latin typeface="+mn-lt"/>
              <a:ea typeface="+mn-ea"/>
              <a:cs typeface="+mn-cs"/>
            </a:endParaRPr>
          </a:p>
          <a:p>
            <a:pPr lvl="0"/>
            <a:r>
              <a:rPr lang="en-AU" sz="1600" kern="1200" dirty="0">
                <a:solidFill>
                  <a:schemeClr val="tx1"/>
                </a:solidFill>
                <a:effectLst/>
                <a:latin typeface="+mn-lt"/>
                <a:ea typeface="+mn-ea"/>
                <a:cs typeface="+mn-cs"/>
              </a:rPr>
              <a:t>Dictionaries play an important role in language preservation and revitalisation, both in schools and communities, and also as a way to share knowledge about languages with non-Indigenous Australians.</a:t>
            </a:r>
          </a:p>
          <a:p>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15</a:t>
            </a:fld>
            <a:endParaRPr lang="en-AU"/>
          </a:p>
        </p:txBody>
      </p:sp>
    </p:spTree>
    <p:extLst>
      <p:ext uri="{BB962C8B-B14F-4D97-AF65-F5344CB8AC3E}">
        <p14:creationId xmlns:p14="http://schemas.microsoft.com/office/powerpoint/2010/main" val="215954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53447647-B555-4855-98D9-CD940F95ACEA}" type="slidenum">
              <a:rPr lang="en-AU" smtClean="0"/>
              <a:t>16</a:t>
            </a:fld>
            <a:endParaRPr lang="en-AU"/>
          </a:p>
        </p:txBody>
      </p:sp>
    </p:spTree>
    <p:extLst>
      <p:ext uri="{BB962C8B-B14F-4D97-AF65-F5344CB8AC3E}">
        <p14:creationId xmlns:p14="http://schemas.microsoft.com/office/powerpoint/2010/main" val="374459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kern="1200" dirty="0">
                <a:solidFill>
                  <a:schemeClr val="tx1"/>
                </a:solidFill>
                <a:effectLst/>
                <a:latin typeface="+mn-lt"/>
                <a:ea typeface="+mn-ea"/>
                <a:cs typeface="+mn-cs"/>
              </a:rPr>
              <a:t>AIATSIS is Australia’s only national organisation to focus solely on the diverse cultures, traditions, languages and stories of Aboriginal people and Torres Strait Islanders.</a:t>
            </a:r>
          </a:p>
          <a:p>
            <a:r>
              <a:rPr lang="en-AU" sz="1600" kern="1200" dirty="0">
                <a:solidFill>
                  <a:schemeClr val="tx1"/>
                </a:solidFill>
                <a:effectLst/>
                <a:latin typeface="+mn-lt"/>
                <a:ea typeface="+mn-ea"/>
                <a:cs typeface="+mn-cs"/>
              </a:rPr>
              <a:t>Our vision is for a world in which Aboriginal and Torres Strait Islander knowledge and cultures are recognised, respected, celebrated and valued </a:t>
            </a:r>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2</a:t>
            </a:fld>
            <a:endParaRPr lang="en-AU"/>
          </a:p>
        </p:txBody>
      </p:sp>
    </p:spTree>
    <p:extLst>
      <p:ext uri="{BB962C8B-B14F-4D97-AF65-F5344CB8AC3E}">
        <p14:creationId xmlns:p14="http://schemas.microsoft.com/office/powerpoint/2010/main" val="114397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kern="1200" dirty="0">
                <a:solidFill>
                  <a:schemeClr val="tx1"/>
                </a:solidFill>
                <a:effectLst/>
                <a:latin typeface="+mn-lt"/>
                <a:ea typeface="+mn-ea"/>
                <a:cs typeface="+mn-cs"/>
              </a:rPr>
              <a:t>We work to achieve this vision though a simple but profound mission:</a:t>
            </a:r>
          </a:p>
          <a:p>
            <a:pPr marL="285750" lvl="0" indent="-285750">
              <a:buFont typeface="Arial" panose="020B0604020202020204" pitchFamily="34" charset="0"/>
              <a:buChar char="•"/>
            </a:pPr>
            <a:r>
              <a:rPr lang="en-AU" sz="1600" kern="1200" dirty="0">
                <a:solidFill>
                  <a:schemeClr val="tx1"/>
                </a:solidFill>
                <a:effectLst/>
                <a:latin typeface="+mn-lt"/>
                <a:ea typeface="+mn-ea"/>
                <a:cs typeface="+mn-cs"/>
              </a:rPr>
              <a:t>To tell the story of Aboriginal and Torres Strait Islander Australia</a:t>
            </a:r>
          </a:p>
          <a:p>
            <a:pPr marL="285750" lvl="0" indent="-285750">
              <a:buFont typeface="Arial" panose="020B0604020202020204" pitchFamily="34" charset="0"/>
              <a:buChar char="•"/>
            </a:pPr>
            <a:r>
              <a:rPr lang="en-AU" sz="1600" kern="1200" dirty="0">
                <a:solidFill>
                  <a:schemeClr val="tx1"/>
                </a:solidFill>
                <a:effectLst/>
                <a:latin typeface="+mn-lt"/>
                <a:ea typeface="+mn-ea"/>
                <a:cs typeface="+mn-cs"/>
              </a:rPr>
              <a:t>To create opportunities for people to encounter, engage and be transformed by those stories</a:t>
            </a:r>
          </a:p>
          <a:p>
            <a:pPr marL="285750" lvl="0" indent="-285750">
              <a:buFont typeface="Arial" panose="020B0604020202020204" pitchFamily="34" charset="0"/>
              <a:buChar char="•"/>
            </a:pPr>
            <a:r>
              <a:rPr lang="en-AU" sz="1600" kern="1200" dirty="0">
                <a:solidFill>
                  <a:schemeClr val="tx1"/>
                </a:solidFill>
                <a:effectLst/>
                <a:latin typeface="+mn-lt"/>
                <a:ea typeface="+mn-ea"/>
                <a:cs typeface="+mn-cs"/>
              </a:rPr>
              <a:t>To facilitate and support Aboriginal and Torres Strait Islander cultural resurgence; and </a:t>
            </a:r>
          </a:p>
          <a:p>
            <a:pPr marL="285750" indent="-285750">
              <a:buFont typeface="Arial" panose="020B0604020202020204" pitchFamily="34" charset="0"/>
              <a:buChar char="•"/>
            </a:pPr>
            <a:r>
              <a:rPr lang="en-AU" sz="1600" kern="1200" dirty="0">
                <a:solidFill>
                  <a:schemeClr val="tx1"/>
                </a:solidFill>
                <a:effectLst/>
                <a:latin typeface="+mn-lt"/>
                <a:ea typeface="+mn-ea"/>
                <a:cs typeface="+mn-cs"/>
              </a:rPr>
              <a:t>To shape the national narrative – the story we tell ourselves about ourselves</a:t>
            </a:r>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3</a:t>
            </a:fld>
            <a:endParaRPr lang="en-AU"/>
          </a:p>
        </p:txBody>
      </p:sp>
    </p:spTree>
    <p:extLst>
      <p:ext uri="{BB962C8B-B14F-4D97-AF65-F5344CB8AC3E}">
        <p14:creationId xmlns:p14="http://schemas.microsoft.com/office/powerpoint/2010/main" val="51173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tx1"/>
                </a:solidFill>
                <a:effectLst/>
                <a:latin typeface="+mn-lt"/>
                <a:ea typeface="+mn-ea"/>
                <a:cs typeface="+mn-cs"/>
              </a:rPr>
              <a:t>Australia’s Indigenous peoples, consisting of Aboriginal peoples and Torres Strait Islander peoples, are highly diverse. Our cultures remain strong and we have many stories to tell.   Our knowledge of the land, our ways of doing business, our science and innovation are all embedded in over 60,000 years of history. </a:t>
            </a:r>
            <a:endParaRPr lang="en-AU" sz="1600" dirty="0"/>
          </a:p>
        </p:txBody>
      </p:sp>
      <p:sp>
        <p:nvSpPr>
          <p:cNvPr id="4" name="Slide Number Placeholder 3"/>
          <p:cNvSpPr>
            <a:spLocks noGrp="1"/>
          </p:cNvSpPr>
          <p:nvPr>
            <p:ph type="sldNum" sz="quarter" idx="10"/>
          </p:nvPr>
        </p:nvSpPr>
        <p:spPr/>
        <p:txBody>
          <a:bodyPr/>
          <a:lstStyle/>
          <a:p>
            <a:fld id="{53447647-B555-4855-98D9-CD940F95ACEA}" type="slidenum">
              <a:rPr lang="en-AU" smtClean="0"/>
              <a:t>4</a:t>
            </a:fld>
            <a:endParaRPr lang="en-AU"/>
          </a:p>
        </p:txBody>
      </p:sp>
    </p:spTree>
    <p:extLst>
      <p:ext uri="{BB962C8B-B14F-4D97-AF65-F5344CB8AC3E}">
        <p14:creationId xmlns:p14="http://schemas.microsoft.com/office/powerpoint/2010/main" val="426386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600" kern="1200" dirty="0">
                <a:solidFill>
                  <a:schemeClr val="tx1"/>
                </a:solidFill>
                <a:effectLst/>
                <a:latin typeface="+mn-lt"/>
                <a:ea typeface="+mn-ea"/>
                <a:cs typeface="+mn-cs"/>
              </a:rPr>
              <a:t>This map conveys effectively the great linguistic and cultural diversity within Indigenous Australia. Over 250 separate language groups were in existence at the time of settlement. Traditionally its AIATSIS’ best-selling publication has been the Aboriginal Australia wall map, which derives from research undertaken in the publication of the Encyclopaedia of Aboriginal Australia. Over its life it has sold more than 60,000 copies.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600" kern="1200" dirty="0">
                <a:solidFill>
                  <a:schemeClr val="tx1"/>
                </a:solidFill>
                <a:effectLst/>
                <a:latin typeface="+mn-lt"/>
                <a:ea typeface="+mn-ea"/>
                <a:cs typeface="+mn-cs"/>
              </a:rPr>
              <a:t>Change Slide</a:t>
            </a:r>
          </a:p>
          <a:p>
            <a:endParaRPr lang="en-AU" dirty="0"/>
          </a:p>
        </p:txBody>
      </p:sp>
      <p:sp>
        <p:nvSpPr>
          <p:cNvPr id="4" name="Slide Number Placeholder 3"/>
          <p:cNvSpPr>
            <a:spLocks noGrp="1"/>
          </p:cNvSpPr>
          <p:nvPr>
            <p:ph type="sldNum" sz="quarter" idx="10"/>
          </p:nvPr>
        </p:nvSpPr>
        <p:spPr/>
        <p:txBody>
          <a:bodyPr/>
          <a:lstStyle/>
          <a:p>
            <a:fld id="{53447647-B555-4855-98D9-CD940F95ACEA}" type="slidenum">
              <a:rPr lang="en-AU" smtClean="0"/>
              <a:t>5</a:t>
            </a:fld>
            <a:endParaRPr lang="en-AU"/>
          </a:p>
        </p:txBody>
      </p:sp>
    </p:spTree>
    <p:extLst>
      <p:ext uri="{BB962C8B-B14F-4D97-AF65-F5344CB8AC3E}">
        <p14:creationId xmlns:p14="http://schemas.microsoft.com/office/powerpoint/2010/main" val="36454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447647-B555-4855-98D9-CD940F95ACEA}" type="slidenum">
              <a:rPr lang="en-AU" smtClean="0"/>
              <a:t>6</a:t>
            </a:fld>
            <a:endParaRPr lang="en-AU"/>
          </a:p>
        </p:txBody>
      </p:sp>
    </p:spTree>
    <p:extLst>
      <p:ext uri="{BB962C8B-B14F-4D97-AF65-F5344CB8AC3E}">
        <p14:creationId xmlns:p14="http://schemas.microsoft.com/office/powerpoint/2010/main" val="306826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447647-B555-4855-98D9-CD940F95ACEA}" type="slidenum">
              <a:rPr lang="en-AU" smtClean="0"/>
              <a:t>7</a:t>
            </a:fld>
            <a:endParaRPr lang="en-AU"/>
          </a:p>
        </p:txBody>
      </p:sp>
    </p:spTree>
    <p:extLst>
      <p:ext uri="{BB962C8B-B14F-4D97-AF65-F5344CB8AC3E}">
        <p14:creationId xmlns:p14="http://schemas.microsoft.com/office/powerpoint/2010/main" val="124446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447647-B555-4855-98D9-CD940F95ACEA}" type="slidenum">
              <a:rPr lang="en-AU" smtClean="0"/>
              <a:t>8</a:t>
            </a:fld>
            <a:endParaRPr lang="en-AU"/>
          </a:p>
        </p:txBody>
      </p:sp>
    </p:spTree>
    <p:extLst>
      <p:ext uri="{BB962C8B-B14F-4D97-AF65-F5344CB8AC3E}">
        <p14:creationId xmlns:p14="http://schemas.microsoft.com/office/powerpoint/2010/main" val="4112418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600" kern="1200" dirty="0">
                <a:solidFill>
                  <a:schemeClr val="tx1"/>
                </a:solidFill>
                <a:effectLst/>
                <a:latin typeface="+mn-lt"/>
                <a:ea typeface="+mn-ea"/>
                <a:cs typeface="+mn-cs"/>
              </a:rPr>
              <a:t>At the time of European colonisation of Australia an estimated 250 Aboriginal and Torres Strait Islander languages were present.</a:t>
            </a:r>
          </a:p>
          <a:p>
            <a:pPr lvl="0"/>
            <a:r>
              <a:rPr lang="en-AU" sz="1600" kern="1200" dirty="0">
                <a:solidFill>
                  <a:schemeClr val="tx1"/>
                </a:solidFill>
                <a:effectLst/>
                <a:latin typeface="+mn-lt"/>
                <a:ea typeface="+mn-ea"/>
                <a:cs typeface="+mn-cs"/>
              </a:rPr>
              <a:t>Today, 120 languages are still spoken.</a:t>
            </a:r>
          </a:p>
          <a:p>
            <a:pPr lvl="0"/>
            <a:r>
              <a:rPr lang="en-AU" sz="1600" kern="1200" dirty="0">
                <a:solidFill>
                  <a:schemeClr val="tx1"/>
                </a:solidFill>
                <a:effectLst/>
                <a:latin typeface="+mn-lt"/>
                <a:ea typeface="+mn-ea"/>
                <a:cs typeface="+mn-cs"/>
              </a:rPr>
              <a:t>13 languages are considered to be spoken ‘strongly’ (by this we mean that most children learn and speak their language)</a:t>
            </a:r>
          </a:p>
          <a:p>
            <a:pPr lvl="0"/>
            <a:r>
              <a:rPr lang="en-AU" sz="1600" kern="1200" dirty="0">
                <a:solidFill>
                  <a:schemeClr val="tx1"/>
                </a:solidFill>
                <a:effectLst/>
                <a:latin typeface="+mn-lt"/>
                <a:ea typeface="+mn-ea"/>
                <a:cs typeface="+mn-cs"/>
              </a:rPr>
              <a:t>About 100 languages have speakers but are not being acquired by children, </a:t>
            </a:r>
          </a:p>
          <a:p>
            <a:pPr lvl="0"/>
            <a:r>
              <a:rPr lang="en-AU" sz="1600" kern="1200" dirty="0">
                <a:solidFill>
                  <a:schemeClr val="tx1"/>
                </a:solidFill>
                <a:effectLst/>
                <a:latin typeface="+mn-lt"/>
                <a:ea typeface="+mn-ea"/>
                <a:cs typeface="+mn-cs"/>
              </a:rPr>
              <a:t>of the 130 with no speakers, around 30 are being revived, or as we like to say ‘reawakening’</a:t>
            </a:r>
          </a:p>
          <a:p>
            <a:endParaRPr lang="en-US" sz="1600" dirty="0"/>
          </a:p>
          <a:p>
            <a:pPr lvl="0"/>
            <a:r>
              <a:rPr lang="en-AU" sz="1600" kern="1200" dirty="0">
                <a:solidFill>
                  <a:schemeClr val="tx1"/>
                </a:solidFill>
                <a:effectLst/>
                <a:latin typeface="+mn-lt"/>
                <a:ea typeface="+mn-ea"/>
                <a:cs typeface="+mn-cs"/>
              </a:rPr>
              <a:t>All languages, even strong ones, are under threat.</a:t>
            </a:r>
          </a:p>
          <a:p>
            <a:pPr lvl="0"/>
            <a:r>
              <a:rPr lang="en-AU" sz="1600" kern="1200" dirty="0">
                <a:solidFill>
                  <a:schemeClr val="tx1"/>
                </a:solidFill>
                <a:effectLst/>
                <a:latin typeface="+mn-lt"/>
                <a:ea typeface="+mn-ea"/>
                <a:cs typeface="+mn-cs"/>
              </a:rPr>
              <a:t> </a:t>
            </a:r>
          </a:p>
          <a:p>
            <a:r>
              <a:rPr lang="en-AU" sz="1600" kern="1200" dirty="0">
                <a:solidFill>
                  <a:schemeClr val="tx1"/>
                </a:solidFill>
                <a:effectLst/>
                <a:latin typeface="+mn-lt"/>
                <a:ea typeface="+mn-ea"/>
                <a:cs typeface="+mn-cs"/>
              </a:rPr>
              <a:t>The impact of colonisation on Australian Indigenous languages has been uneven. </a:t>
            </a:r>
            <a:r>
              <a:rPr lang="en-AU" sz="1600" kern="1200" dirty="0" err="1">
                <a:solidFill>
                  <a:schemeClr val="tx1"/>
                </a:solidFill>
                <a:effectLst/>
                <a:latin typeface="+mn-lt"/>
                <a:ea typeface="+mn-ea"/>
                <a:cs typeface="+mn-cs"/>
              </a:rPr>
              <a:t>Dharawal</a:t>
            </a:r>
            <a:r>
              <a:rPr lang="en-AU" sz="1600" kern="1200" dirty="0">
                <a:solidFill>
                  <a:schemeClr val="tx1"/>
                </a:solidFill>
                <a:effectLst/>
                <a:latin typeface="+mn-lt"/>
                <a:ea typeface="+mn-ea"/>
                <a:cs typeface="+mn-cs"/>
              </a:rPr>
              <a:t>, for example, the language of the south coast of Sydney and below, had 50 speakers in 2014, but they could only speak a few words or sentences. By contrast, Warlpiri, a language of central Australia, has over 1000 speakers, many of whom have full fluency and use the language at all times.</a:t>
            </a:r>
            <a:r>
              <a:rPr lang="en-AU" sz="1600" dirty="0">
                <a:effectLst/>
              </a:rPr>
              <a:t> </a:t>
            </a:r>
            <a:r>
              <a:rPr lang="en-AU" sz="1600" kern="1200" dirty="0">
                <a:solidFill>
                  <a:schemeClr val="tx1"/>
                </a:solidFill>
                <a:effectLst/>
                <a:latin typeface="+mn-lt"/>
                <a:ea typeface="+mn-ea"/>
                <a:cs typeface="+mn-cs"/>
              </a:rPr>
              <a:t>NILS2, 12, 15. </a:t>
            </a:r>
          </a:p>
          <a:p>
            <a:endParaRPr lang="en-US" sz="1600" dirty="0"/>
          </a:p>
          <a:p>
            <a:r>
              <a:rPr lang="en-US" sz="1600" dirty="0"/>
              <a:t>‘strong’ language is one where most children in the community are learning it as a matter of course</a:t>
            </a:r>
          </a:p>
        </p:txBody>
      </p:sp>
      <p:sp>
        <p:nvSpPr>
          <p:cNvPr id="4" name="Slide Number Placeholder 3"/>
          <p:cNvSpPr>
            <a:spLocks noGrp="1"/>
          </p:cNvSpPr>
          <p:nvPr>
            <p:ph type="sldNum" sz="quarter" idx="5"/>
          </p:nvPr>
        </p:nvSpPr>
        <p:spPr/>
        <p:txBody>
          <a:bodyPr/>
          <a:lstStyle/>
          <a:p>
            <a:fld id="{53447647-B555-4855-98D9-CD940F95ACEA}" type="slidenum">
              <a:rPr lang="en-AU" smtClean="0"/>
              <a:t>9</a:t>
            </a:fld>
            <a:endParaRPr lang="en-AU"/>
          </a:p>
        </p:txBody>
      </p:sp>
    </p:spTree>
    <p:extLst>
      <p:ext uri="{BB962C8B-B14F-4D97-AF65-F5344CB8AC3E}">
        <p14:creationId xmlns:p14="http://schemas.microsoft.com/office/powerpoint/2010/main" val="93915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56307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66112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83807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94499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633375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58109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27727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908697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22573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214426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8490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77026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17238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588485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8141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606148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35112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2856626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15036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992374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3787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18781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343554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985227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058919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715889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139804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933660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805156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887200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286020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00A7C1-4D6A-493B-837C-FF61798F69C4}" type="datetimeFigureOut">
              <a:rPr lang="en-AU" smtClean="0"/>
              <a:t>26/02/2020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81714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00A7C1-4D6A-493B-837C-FF61798F69C4}" type="datetimeFigureOut">
              <a:rPr lang="en-AU" smtClean="0"/>
              <a:t>26/02/2020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89695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094257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0A7C1-4D6A-493B-837C-FF61798F69C4}" type="datetimeFigureOut">
              <a:rPr lang="en-AU" smtClean="0"/>
              <a:t>26/02/2020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588973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411115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180648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09440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00A7C1-4D6A-493B-837C-FF61798F69C4}" type="datetimeFigureOut">
              <a:rPr lang="en-AU" smtClean="0"/>
              <a:t>26/02/2020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36910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35998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83555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113405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390143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00A7C1-4D6A-493B-837C-FF61798F69C4}" type="datetimeFigureOut">
              <a:rPr lang="en-AU" smtClean="0"/>
              <a:t>26/02/2020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3662550-30CB-4EB5-9C49-2D0A9198C9BD}" type="slidenum">
              <a:rPr lang="en-AU" smtClean="0"/>
              <a:t>‹#›</a:t>
            </a:fld>
            <a:endParaRPr lang="en-AU"/>
          </a:p>
        </p:txBody>
      </p:sp>
    </p:spTree>
    <p:extLst>
      <p:ext uri="{BB962C8B-B14F-4D97-AF65-F5344CB8AC3E}">
        <p14:creationId xmlns:p14="http://schemas.microsoft.com/office/powerpoint/2010/main" val="21762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906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1599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35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533523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7.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85"/>
            <a:ext cx="12192000" cy="6858000"/>
          </a:xfrm>
          <a:prstGeom prst="rect">
            <a:avLst/>
          </a:prstGeom>
        </p:spPr>
      </p:pic>
    </p:spTree>
    <p:extLst>
      <p:ext uri="{BB962C8B-B14F-4D97-AF65-F5344CB8AC3E}">
        <p14:creationId xmlns:p14="http://schemas.microsoft.com/office/powerpoint/2010/main" val="1422617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pic>
        <p:nvPicPr>
          <p:cNvPr id="2" name="Picture 1"/>
          <p:cNvPicPr>
            <a:picLocks noChangeAspect="1"/>
          </p:cNvPicPr>
          <p:nvPr/>
        </p:nvPicPr>
        <p:blipFill>
          <a:blip r:embed="rId5"/>
          <a:stretch>
            <a:fillRect/>
          </a:stretch>
        </p:blipFill>
        <p:spPr>
          <a:xfrm>
            <a:off x="8541545" y="1724628"/>
            <a:ext cx="3223683" cy="3223683"/>
          </a:xfrm>
          <a:prstGeom prst="rect">
            <a:avLst/>
          </a:prstGeom>
        </p:spPr>
      </p:pic>
      <p:sp>
        <p:nvSpPr>
          <p:cNvPr id="8" name="Rectangle 7"/>
          <p:cNvSpPr/>
          <p:nvPr/>
        </p:nvSpPr>
        <p:spPr>
          <a:xfrm>
            <a:off x="888989" y="457786"/>
            <a:ext cx="5492209"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chemeClr val="accent1">
                    <a:lumMod val="50000"/>
                  </a:schemeClr>
                </a:solidFill>
                <a:effectLst/>
                <a:uLnTx/>
                <a:uFillTx/>
                <a:latin typeface="DINOT"/>
                <a:ea typeface="+mj-ea"/>
                <a:cs typeface="+mj-cs"/>
              </a:rPr>
              <a:t>Language Ecology is Diverse</a:t>
            </a:r>
            <a:endParaRPr kumimoji="0" lang="en-AU" sz="3200" b="0" i="0" u="none" strike="noStrike" kern="0" cap="none" spc="0" normalizeH="0" baseline="0" noProof="0" dirty="0">
              <a:ln>
                <a:noFill/>
              </a:ln>
              <a:solidFill>
                <a:schemeClr val="accent1">
                  <a:lumMod val="50000"/>
                </a:schemeClr>
              </a:solidFill>
              <a:effectLst/>
              <a:uLnTx/>
              <a:uFillTx/>
              <a:latin typeface="DINOT"/>
            </a:endParaRPr>
          </a:p>
        </p:txBody>
      </p:sp>
      <p:sp>
        <p:nvSpPr>
          <p:cNvPr id="10" name="Rectangle 9"/>
          <p:cNvSpPr/>
          <p:nvPr/>
        </p:nvSpPr>
        <p:spPr>
          <a:xfrm>
            <a:off x="1177098" y="1142218"/>
            <a:ext cx="7283996" cy="5336846"/>
          </a:xfrm>
          <a:prstGeom prst="rect">
            <a:avLst/>
          </a:prstGeom>
        </p:spPr>
        <p:txBody>
          <a:bodyPr wrap="square">
            <a:spAutoFit/>
          </a:bodyPr>
          <a:lstStyle/>
          <a:p>
            <a:pPr marR="0" lvl="0" defTabSz="287990" eaLnBrk="1" fontAlgn="auto" latinLnBrk="0" hangingPunct="1">
              <a:lnSpc>
                <a:spcPct val="100000"/>
              </a:lnSpc>
              <a:spcBef>
                <a:spcPct val="20000"/>
              </a:spcBef>
              <a:spcAft>
                <a:spcPts val="0"/>
              </a:spcAft>
              <a:buClrTx/>
              <a:buSzTx/>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Indigenous language ecology in Australia is complex.</a:t>
            </a:r>
          </a:p>
          <a:p>
            <a:pPr marL="285750" marR="0" lvl="0" indent="-285750" defTabSz="28799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Some languages are no longer spoken.</a:t>
            </a:r>
          </a:p>
          <a:p>
            <a:pPr marL="285750" marR="0" lvl="0" indent="-285750" defTabSz="28799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Some languages are spoken at ceremonial events.</a:t>
            </a:r>
          </a:p>
          <a:p>
            <a:pPr marL="285750" marR="0" lvl="0" indent="-285750" defTabSz="28799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Some languages are spoken often as a language of communication within communities. </a:t>
            </a:r>
          </a:p>
          <a:p>
            <a:pPr marL="285750" marR="0" lvl="0" indent="-285750" defTabSz="28799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Some communities want their languages taught to non-Indigenous Australians, whilst others may not.</a:t>
            </a:r>
          </a:p>
          <a:p>
            <a:pPr marR="0" lvl="0" defTabSz="287990" eaLnBrk="1" fontAlgn="auto" latinLnBrk="0" hangingPunct="1">
              <a:lnSpc>
                <a:spcPct val="100000"/>
              </a:lnSpc>
              <a:spcBef>
                <a:spcPct val="20000"/>
              </a:spcBef>
              <a:spcAft>
                <a:spcPts val="0"/>
              </a:spcAft>
              <a:buClrTx/>
              <a:buSzTx/>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The strength of languages is often related to geography and history.</a:t>
            </a:r>
          </a:p>
          <a:p>
            <a:pPr marL="285750" marR="0" lvl="0" indent="-285750" defTabSz="28799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AU" sz="2400" b="0" i="0" u="none" strike="noStrike" kern="0" cap="none" spc="0" normalizeH="0" baseline="0" noProof="0" dirty="0">
                <a:ln>
                  <a:noFill/>
                </a:ln>
                <a:solidFill>
                  <a:schemeClr val="accent1">
                    <a:lumMod val="50000"/>
                  </a:schemeClr>
                </a:solidFill>
                <a:effectLst/>
                <a:uLnTx/>
                <a:uFillTx/>
                <a:latin typeface="DINOT"/>
              </a:rPr>
              <a:t>Languages that are sleeping are usually from areas where colonisation first occurred. </a:t>
            </a:r>
          </a:p>
        </p:txBody>
      </p:sp>
    </p:spTree>
    <p:extLst>
      <p:ext uri="{BB962C8B-B14F-4D97-AF65-F5344CB8AC3E}">
        <p14:creationId xmlns:p14="http://schemas.microsoft.com/office/powerpoint/2010/main" val="43851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D338C-18D6-0D43-8329-067A6A668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591013"/>
            <a:ext cx="9144000" cy="6248400"/>
          </a:xfrm>
          <a:prstGeom prst="rect">
            <a:avLst/>
          </a:prstGeom>
        </p:spPr>
      </p:pic>
      <p:sp>
        <p:nvSpPr>
          <p:cNvPr id="7" name="Rectangle 6">
            <a:extLst>
              <a:ext uri="{FF2B5EF4-FFF2-40B4-BE49-F238E27FC236}">
                <a16:creationId xmlns:a16="http://schemas.microsoft.com/office/drawing/2014/main" id="{8F5D2A07-E0E7-9245-834E-5502215584D8}"/>
              </a:ext>
            </a:extLst>
          </p:cNvPr>
          <p:cNvSpPr/>
          <p:nvPr/>
        </p:nvSpPr>
        <p:spPr>
          <a:xfrm>
            <a:off x="3048000" y="6238"/>
            <a:ext cx="9236927"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chemeClr val="accent1">
                    <a:lumMod val="50000"/>
                  </a:schemeClr>
                </a:solidFill>
                <a:effectLst/>
                <a:uLnTx/>
                <a:uFillTx/>
                <a:latin typeface="DINOT"/>
                <a:ea typeface="+mj-ea"/>
                <a:cs typeface="+mj-cs"/>
              </a:rPr>
              <a:t>The language revival journey</a:t>
            </a:r>
            <a:endParaRPr kumimoji="0" lang="en-AU" sz="3200" b="0" i="0" u="none" strike="noStrike" kern="0" cap="none" spc="0" normalizeH="0" baseline="0" noProof="0" dirty="0">
              <a:ln>
                <a:noFill/>
              </a:ln>
              <a:solidFill>
                <a:schemeClr val="accent1">
                  <a:lumMod val="50000"/>
                </a:schemeClr>
              </a:solidFill>
              <a:effectLst/>
              <a:uLnTx/>
              <a:uFillTx/>
              <a:latin typeface="DINOT"/>
            </a:endParaRPr>
          </a:p>
        </p:txBody>
      </p:sp>
    </p:spTree>
    <p:extLst>
      <p:ext uri="{BB962C8B-B14F-4D97-AF65-F5344CB8AC3E}">
        <p14:creationId xmlns:p14="http://schemas.microsoft.com/office/powerpoint/2010/main" val="239685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pic>
        <p:nvPicPr>
          <p:cNvPr id="9" name="Picture 8"/>
          <p:cNvPicPr>
            <a:picLocks noChangeAspect="1"/>
          </p:cNvPicPr>
          <p:nvPr/>
        </p:nvPicPr>
        <p:blipFill>
          <a:blip r:embed="rId5"/>
          <a:stretch>
            <a:fillRect/>
          </a:stretch>
        </p:blipFill>
        <p:spPr>
          <a:xfrm>
            <a:off x="9229490" y="2292458"/>
            <a:ext cx="2962510" cy="2962510"/>
          </a:xfrm>
          <a:prstGeom prst="rect">
            <a:avLst/>
          </a:prstGeom>
        </p:spPr>
      </p:pic>
      <p:sp>
        <p:nvSpPr>
          <p:cNvPr id="10" name="Rectangle 9"/>
          <p:cNvSpPr/>
          <p:nvPr/>
        </p:nvSpPr>
        <p:spPr>
          <a:xfrm>
            <a:off x="2467196" y="1279356"/>
            <a:ext cx="7466017" cy="6814173"/>
          </a:xfrm>
          <a:prstGeom prst="rect">
            <a:avLst/>
          </a:prstGeom>
        </p:spPr>
        <p:txBody>
          <a:bodyPr wrap="square">
            <a:spAutoFit/>
          </a:bodyPr>
          <a:lstStyle/>
          <a:p>
            <a:pPr marL="457200" lvl="0" indent="-457200" defTabSz="287990">
              <a:spcBef>
                <a:spcPct val="20000"/>
              </a:spcBef>
              <a:buFont typeface="Arial" panose="020B0604020202020204" pitchFamily="34" charset="0"/>
              <a:buChar char="•"/>
              <a:defRPr/>
            </a:pPr>
            <a:r>
              <a:rPr lang="en-AU" sz="2400" kern="0" dirty="0">
                <a:solidFill>
                  <a:schemeClr val="accent1">
                    <a:lumMod val="50000"/>
                  </a:schemeClr>
                </a:solidFill>
                <a:latin typeface="DINOT" panose="020B0504020101020102"/>
              </a:rPr>
              <a:t>The National Indigenous Languages Report (NILR) </a:t>
            </a:r>
          </a:p>
          <a:p>
            <a:pPr marL="457200" lvl="0" indent="-457200" defTabSz="287990">
              <a:spcBef>
                <a:spcPct val="20000"/>
              </a:spcBef>
              <a:buFont typeface="Arial" panose="020B0604020202020204" pitchFamily="34" charset="0"/>
              <a:buChar char="•"/>
              <a:defRPr/>
            </a:pPr>
            <a:r>
              <a:rPr lang="en-AU" sz="2400" kern="0" dirty="0">
                <a:solidFill>
                  <a:schemeClr val="accent1">
                    <a:lumMod val="50000"/>
                  </a:schemeClr>
                </a:solidFill>
                <a:latin typeface="DINOT" panose="020B0504020101020102"/>
              </a:rPr>
              <a:t>Paper and Talk Language Revitalisation Workshop </a:t>
            </a:r>
          </a:p>
          <a:p>
            <a:pPr marL="457200" lvl="0" indent="-457200" defTabSz="287990">
              <a:spcBef>
                <a:spcPct val="20000"/>
              </a:spcBef>
              <a:buFont typeface="Arial" panose="020B0604020202020204" pitchFamily="34" charset="0"/>
              <a:buChar char="•"/>
              <a:defRPr/>
            </a:pPr>
            <a:r>
              <a:rPr lang="en-AU" sz="2400" dirty="0">
                <a:solidFill>
                  <a:schemeClr val="accent1">
                    <a:lumMod val="50000"/>
                  </a:schemeClr>
                </a:solidFill>
                <a:latin typeface="DINOT" panose="020B0504020101020102"/>
              </a:rPr>
              <a:t>AIATSIS Indigenous Languages Preservation: Dictionaries Project </a:t>
            </a:r>
          </a:p>
          <a:p>
            <a:pPr marL="457200" indent="-457200" defTabSz="287990">
              <a:spcBef>
                <a:spcPct val="20000"/>
              </a:spcBef>
              <a:buFont typeface="Arial" panose="020B0604020202020204" pitchFamily="34" charset="0"/>
              <a:buChar char="•"/>
              <a:defRPr/>
            </a:pPr>
            <a:r>
              <a:rPr lang="en-AU" sz="2400" kern="0" dirty="0">
                <a:solidFill>
                  <a:schemeClr val="accent1">
                    <a:lumMod val="50000"/>
                  </a:schemeClr>
                </a:solidFill>
                <a:latin typeface="DINOT"/>
              </a:rPr>
              <a:t>Commemorative Coin and Stamp</a:t>
            </a:r>
            <a:endParaRPr lang="en-AU" sz="2400" dirty="0">
              <a:solidFill>
                <a:schemeClr val="accent1">
                  <a:lumMod val="50000"/>
                </a:schemeClr>
              </a:solidFill>
              <a:latin typeface="DINOT" panose="020B0504020101020102"/>
            </a:endParaRPr>
          </a:p>
          <a:p>
            <a:pPr marL="457200" lvl="0" indent="-457200" defTabSz="287990">
              <a:spcBef>
                <a:spcPct val="20000"/>
              </a:spcBef>
              <a:buFont typeface="Arial" panose="020B0604020202020204" pitchFamily="34" charset="0"/>
              <a:buChar char="•"/>
              <a:defRPr/>
            </a:pPr>
            <a:r>
              <a:rPr lang="en-AU" sz="2400" dirty="0">
                <a:solidFill>
                  <a:schemeClr val="accent1">
                    <a:lumMod val="50000"/>
                  </a:schemeClr>
                </a:solidFill>
                <a:latin typeface="DINOT" panose="020B0504020101020102"/>
              </a:rPr>
              <a:t>AUSTLANG; Library of Congress adopting AIATSIS’ AUSTLANG codes</a:t>
            </a:r>
          </a:p>
          <a:p>
            <a:pPr marL="457200" indent="-457200" defTabSz="287990">
              <a:spcBef>
                <a:spcPct val="20000"/>
              </a:spcBef>
              <a:buFont typeface="Arial" panose="020B0604020202020204" pitchFamily="34" charset="0"/>
              <a:buChar char="•"/>
              <a:defRPr/>
            </a:pPr>
            <a:r>
              <a:rPr lang="en-AU" sz="2400" dirty="0">
                <a:solidFill>
                  <a:schemeClr val="accent1">
                    <a:lumMod val="50000"/>
                  </a:schemeClr>
                </a:solidFill>
                <a:latin typeface="DINOT" panose="020B0504020101020102"/>
              </a:rPr>
              <a:t>AIATSIS foyer space transformed by Community in the exhibition </a:t>
            </a:r>
            <a:r>
              <a:rPr lang="en-AU" sz="2400" i="1" dirty="0" err="1">
                <a:solidFill>
                  <a:schemeClr val="accent1">
                    <a:lumMod val="50000"/>
                  </a:schemeClr>
                </a:solidFill>
                <a:latin typeface="DINOT" panose="020B0504020101020102"/>
              </a:rPr>
              <a:t>Ngalipa</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Nyangu</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Jaru</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Pirrjirdi</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Ka</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Ngalpa</a:t>
            </a:r>
            <a:r>
              <a:rPr lang="en-AU" sz="2400" i="1" dirty="0">
                <a:solidFill>
                  <a:schemeClr val="accent1">
                    <a:lumMod val="50000"/>
                  </a:schemeClr>
                </a:solidFill>
                <a:latin typeface="DINOT" panose="020B0504020101020102"/>
              </a:rPr>
              <a:t> </a:t>
            </a:r>
            <a:r>
              <a:rPr lang="en-AU" sz="2400" i="1" dirty="0" err="1">
                <a:solidFill>
                  <a:schemeClr val="accent1">
                    <a:lumMod val="50000"/>
                  </a:schemeClr>
                </a:solidFill>
                <a:latin typeface="DINOT" panose="020B0504020101020102"/>
              </a:rPr>
              <a:t>Mardani</a:t>
            </a:r>
            <a:r>
              <a:rPr lang="en-AU" sz="2400" i="1" dirty="0">
                <a:solidFill>
                  <a:schemeClr val="accent1">
                    <a:lumMod val="50000"/>
                  </a:schemeClr>
                </a:solidFill>
                <a:latin typeface="DINOT" panose="020B0504020101020102"/>
              </a:rPr>
              <a:t> (Our Language: Keeping Us Strong).</a:t>
            </a:r>
            <a:endParaRPr lang="en-AU" sz="2400" dirty="0">
              <a:solidFill>
                <a:schemeClr val="accent1">
                  <a:lumMod val="50000"/>
                </a:schemeClr>
              </a:solidFill>
              <a:latin typeface="DINOT" panose="020B0504020101020102"/>
            </a:endParaRPr>
          </a:p>
          <a:p>
            <a:pPr marL="457200" lvl="0" indent="-457200" defTabSz="287990">
              <a:spcBef>
                <a:spcPct val="20000"/>
              </a:spcBef>
              <a:buFont typeface="Arial" panose="020B0604020202020204" pitchFamily="34" charset="0"/>
              <a:buChar char="•"/>
              <a:defRPr/>
            </a:pPr>
            <a:endParaRPr lang="en-AU" sz="2800" dirty="0">
              <a:solidFill>
                <a:schemeClr val="accent1">
                  <a:lumMod val="50000"/>
                </a:schemeClr>
              </a:solidFill>
              <a:latin typeface="DINOT" panose="020B0504020101020102"/>
            </a:endParaRPr>
          </a:p>
          <a:p>
            <a:pPr marL="457200" lvl="0" indent="-457200" defTabSz="287990">
              <a:spcBef>
                <a:spcPct val="20000"/>
              </a:spcBef>
              <a:buFont typeface="Arial" panose="020B0604020202020204" pitchFamily="34" charset="0"/>
              <a:buChar char="•"/>
              <a:defRPr/>
            </a:pPr>
            <a:endParaRPr lang="en-AU" sz="2800" kern="0" dirty="0">
              <a:solidFill>
                <a:schemeClr val="accent1">
                  <a:lumMod val="50000"/>
                </a:schemeClr>
              </a:solidFill>
              <a:latin typeface="DINOT"/>
            </a:endParaRPr>
          </a:p>
          <a:p>
            <a:pPr marL="457200" lvl="0" indent="-457200" defTabSz="287990">
              <a:spcBef>
                <a:spcPct val="20000"/>
              </a:spcBef>
              <a:buFont typeface="Arial" panose="020B0604020202020204" pitchFamily="34" charset="0"/>
              <a:buChar char="•"/>
              <a:defRPr/>
            </a:pPr>
            <a:endParaRPr lang="en-AU" sz="2800" kern="0" dirty="0">
              <a:solidFill>
                <a:schemeClr val="accent1">
                  <a:lumMod val="50000"/>
                </a:schemeClr>
              </a:solidFill>
              <a:latin typeface="DINOT"/>
            </a:endParaRPr>
          </a:p>
        </p:txBody>
      </p:sp>
      <p:sp>
        <p:nvSpPr>
          <p:cNvPr id="11" name="Rectangle 10"/>
          <p:cNvSpPr/>
          <p:nvPr/>
        </p:nvSpPr>
        <p:spPr>
          <a:xfrm>
            <a:off x="386085" y="222340"/>
            <a:ext cx="8775900" cy="584775"/>
          </a:xfrm>
          <a:prstGeom prst="rect">
            <a:avLst/>
          </a:prstGeom>
        </p:spPr>
        <p:txBody>
          <a:bodyPr wrap="square">
            <a:spAutoFit/>
          </a:bodyPr>
          <a:lstStyle/>
          <a:p>
            <a:pPr marL="0" marR="0" lvl="0" indent="0" algn="ctr" defTabSz="914312" eaLnBrk="1" fontAlgn="auto" latinLnBrk="0" hangingPunct="1">
              <a:lnSpc>
                <a:spcPct val="100000"/>
              </a:lnSpc>
              <a:spcBef>
                <a:spcPts val="0"/>
              </a:spcBef>
              <a:spcAft>
                <a:spcPts val="0"/>
              </a:spcAft>
              <a:buClrTx/>
              <a:buSzTx/>
              <a:buFontTx/>
              <a:buNone/>
              <a:tabLst/>
              <a:defRPr/>
            </a:pPr>
            <a:r>
              <a:rPr lang="en-AU" sz="3200" kern="0" dirty="0">
                <a:solidFill>
                  <a:srgbClr val="396184"/>
                </a:solidFill>
                <a:latin typeface="DINOT"/>
              </a:rPr>
              <a:t>AIATSIS </a:t>
            </a:r>
            <a:r>
              <a:rPr kumimoji="0" lang="en-AU" sz="3200" b="0" i="0" u="none" strike="noStrike" kern="0" cap="none" spc="0" normalizeH="0" baseline="0" noProof="0" dirty="0">
                <a:ln>
                  <a:noFill/>
                </a:ln>
                <a:solidFill>
                  <a:srgbClr val="396184"/>
                </a:solidFill>
                <a:effectLst/>
                <a:uLnTx/>
                <a:uFillTx/>
                <a:latin typeface="DINOT"/>
              </a:rPr>
              <a:t>International Year Activities </a:t>
            </a:r>
          </a:p>
        </p:txBody>
      </p:sp>
    </p:spTree>
    <p:extLst>
      <p:ext uri="{BB962C8B-B14F-4D97-AF65-F5344CB8AC3E}">
        <p14:creationId xmlns:p14="http://schemas.microsoft.com/office/powerpoint/2010/main" val="9737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sp>
        <p:nvSpPr>
          <p:cNvPr id="6" name="Rectangle 5"/>
          <p:cNvSpPr/>
          <p:nvPr/>
        </p:nvSpPr>
        <p:spPr>
          <a:xfrm>
            <a:off x="632435" y="654918"/>
            <a:ext cx="6923690"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chemeClr val="accent1">
                    <a:lumMod val="50000"/>
                  </a:schemeClr>
                </a:solidFill>
                <a:effectLst/>
                <a:uLnTx/>
                <a:uFillTx/>
                <a:latin typeface="DINOT" panose="020B0504020101020102"/>
                <a:ea typeface="+mj-ea"/>
                <a:cs typeface="+mj-cs"/>
              </a:rPr>
              <a:t>The Future of Languages in Australia</a:t>
            </a:r>
            <a:endParaRPr kumimoji="0" lang="en-AU" sz="3200" b="0" i="0" u="none" strike="noStrike" kern="0" cap="none" spc="0" normalizeH="0" baseline="0" noProof="0" dirty="0">
              <a:ln>
                <a:noFill/>
              </a:ln>
              <a:solidFill>
                <a:schemeClr val="accent1">
                  <a:lumMod val="50000"/>
                </a:schemeClr>
              </a:solidFill>
              <a:effectLst/>
              <a:uLnTx/>
              <a:uFillTx/>
              <a:latin typeface="DINOT" panose="020B0504020101020102"/>
            </a:endParaRPr>
          </a:p>
        </p:txBody>
      </p:sp>
      <p:sp>
        <p:nvSpPr>
          <p:cNvPr id="9" name="Rectangle 8"/>
          <p:cNvSpPr/>
          <p:nvPr/>
        </p:nvSpPr>
        <p:spPr>
          <a:xfrm>
            <a:off x="5606376" y="1735897"/>
            <a:ext cx="5874426" cy="3933384"/>
          </a:xfrm>
          <a:prstGeom prst="rect">
            <a:avLst/>
          </a:prstGeom>
        </p:spPr>
        <p:txBody>
          <a:bodyPr wrap="square">
            <a:spAutoFit/>
          </a:bodyPr>
          <a:lstStyle/>
          <a:p>
            <a:pPr marR="0" lvl="0" defTabSz="287990" eaLnBrk="1" fontAlgn="auto" latinLnBrk="0" hangingPunct="1">
              <a:lnSpc>
                <a:spcPct val="100000"/>
              </a:lnSpc>
              <a:spcBef>
                <a:spcPct val="20000"/>
              </a:spcBef>
              <a:spcAft>
                <a:spcPts val="0"/>
              </a:spcAft>
              <a:buClrTx/>
              <a:buSzTx/>
              <a:tabLst/>
              <a:defRPr/>
            </a:pPr>
            <a:r>
              <a:rPr kumimoji="0" lang="en-AU" sz="2400" b="0" i="0" u="none" strike="noStrike" kern="0" cap="none" spc="0" normalizeH="0" baseline="0" noProof="0" dirty="0">
                <a:ln>
                  <a:noFill/>
                </a:ln>
                <a:solidFill>
                  <a:schemeClr val="accent1">
                    <a:lumMod val="50000"/>
                  </a:schemeClr>
                </a:solidFill>
                <a:effectLst/>
                <a:uLnTx/>
                <a:uFillTx/>
                <a:latin typeface="DINOT" panose="020B0504020101020102"/>
              </a:rPr>
              <a:t>The National Indigenous Languages Report (NILR) 2019 will establish baseline data on Aboriginal and Torres Strait Islander languages.</a:t>
            </a:r>
          </a:p>
          <a:p>
            <a:pPr marR="0" lvl="0" defTabSz="287990" eaLnBrk="1" fontAlgn="auto" latinLnBrk="0" hangingPunct="1">
              <a:lnSpc>
                <a:spcPct val="100000"/>
              </a:lnSpc>
              <a:spcBef>
                <a:spcPct val="20000"/>
              </a:spcBef>
              <a:spcAft>
                <a:spcPts val="0"/>
              </a:spcAft>
              <a:buClrTx/>
              <a:buSzTx/>
              <a:tabLst/>
              <a:defRPr/>
            </a:pPr>
            <a:r>
              <a:rPr kumimoji="0" lang="en-AU" sz="2400" b="0" i="0" u="none" strike="noStrike" kern="0" cap="none" spc="0" normalizeH="0" baseline="0" noProof="0" dirty="0">
                <a:ln>
                  <a:noFill/>
                </a:ln>
                <a:solidFill>
                  <a:schemeClr val="accent1">
                    <a:lumMod val="50000"/>
                  </a:schemeClr>
                </a:solidFill>
                <a:effectLst/>
                <a:uLnTx/>
                <a:uFillTx/>
                <a:latin typeface="DINOT" panose="020B0504020101020102"/>
              </a:rPr>
              <a:t>The NILR will demonstrate the benefits of language for improving social and economic outcomes.</a:t>
            </a:r>
          </a:p>
          <a:p>
            <a:pPr marR="0" lvl="0" defTabSz="287990" eaLnBrk="1" fontAlgn="auto" latinLnBrk="0" hangingPunct="1">
              <a:lnSpc>
                <a:spcPct val="100000"/>
              </a:lnSpc>
              <a:spcBef>
                <a:spcPct val="20000"/>
              </a:spcBef>
              <a:spcAft>
                <a:spcPts val="0"/>
              </a:spcAft>
              <a:buClrTx/>
              <a:buSzTx/>
              <a:tabLst/>
              <a:defRPr/>
            </a:pPr>
            <a:r>
              <a:rPr kumimoji="0" lang="en-AU" sz="2400" b="0" i="0" u="none" strike="noStrike" kern="0" cap="none" spc="0" normalizeH="0" baseline="0" noProof="0" dirty="0">
                <a:ln>
                  <a:noFill/>
                </a:ln>
                <a:solidFill>
                  <a:schemeClr val="accent1">
                    <a:lumMod val="50000"/>
                  </a:schemeClr>
                </a:solidFill>
                <a:effectLst/>
                <a:uLnTx/>
                <a:uFillTx/>
                <a:latin typeface="DINOT" panose="020B0504020101020102"/>
              </a:rPr>
              <a:t>The NILR</a:t>
            </a:r>
            <a:r>
              <a:rPr kumimoji="0" lang="en-AU" sz="2400" b="0" i="0" u="none" strike="noStrike" kern="0" cap="none" spc="0" normalizeH="0" noProof="0" dirty="0">
                <a:ln>
                  <a:noFill/>
                </a:ln>
                <a:solidFill>
                  <a:schemeClr val="accent1">
                    <a:lumMod val="50000"/>
                  </a:schemeClr>
                </a:solidFill>
                <a:effectLst/>
                <a:uLnTx/>
                <a:uFillTx/>
                <a:latin typeface="DINOT" panose="020B0504020101020102"/>
              </a:rPr>
              <a:t> </a:t>
            </a:r>
            <a:r>
              <a:rPr kumimoji="0" lang="en-AU" sz="2400" b="0" i="0" u="none" strike="noStrike" kern="0" cap="none" spc="0" normalizeH="0" baseline="0" noProof="0" dirty="0">
                <a:ln>
                  <a:noFill/>
                </a:ln>
                <a:solidFill>
                  <a:schemeClr val="accent1">
                    <a:lumMod val="50000"/>
                  </a:schemeClr>
                </a:solidFill>
                <a:effectLst/>
                <a:uLnTx/>
                <a:uFillTx/>
                <a:latin typeface="DINOT" panose="020B0504020101020102"/>
              </a:rPr>
              <a:t>will provide an important evidence-base for future languages policy.</a:t>
            </a:r>
          </a:p>
        </p:txBody>
      </p:sp>
      <p:pic>
        <p:nvPicPr>
          <p:cNvPr id="8" name="Picture 7"/>
          <p:cNvPicPr>
            <a:picLocks noChangeAspect="1"/>
          </p:cNvPicPr>
          <p:nvPr/>
        </p:nvPicPr>
        <p:blipFill>
          <a:blip r:embed="rId5"/>
          <a:stretch>
            <a:fillRect/>
          </a:stretch>
        </p:blipFill>
        <p:spPr>
          <a:xfrm>
            <a:off x="1003510" y="1565669"/>
            <a:ext cx="4140546" cy="4140546"/>
          </a:xfrm>
          <a:prstGeom prst="rect">
            <a:avLst/>
          </a:prstGeom>
        </p:spPr>
      </p:pic>
    </p:spTree>
    <p:extLst>
      <p:ext uri="{BB962C8B-B14F-4D97-AF65-F5344CB8AC3E}">
        <p14:creationId xmlns:p14="http://schemas.microsoft.com/office/powerpoint/2010/main" val="425829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sp>
        <p:nvSpPr>
          <p:cNvPr id="4" name="Rectangle 3"/>
          <p:cNvSpPr/>
          <p:nvPr/>
        </p:nvSpPr>
        <p:spPr>
          <a:xfrm>
            <a:off x="1145570" y="562336"/>
            <a:ext cx="6603582" cy="769441"/>
          </a:xfrm>
          <a:prstGeom prst="rect">
            <a:avLst/>
          </a:prstGeom>
        </p:spPr>
        <p:txBody>
          <a:bodyPr wrap="square">
            <a:spAutoFit/>
          </a:bodyPr>
          <a:lstStyle/>
          <a:p>
            <a:r>
              <a:rPr lang="en-AU" sz="4400" kern="0" dirty="0">
                <a:solidFill>
                  <a:schemeClr val="accent1">
                    <a:lumMod val="50000"/>
                  </a:schemeClr>
                </a:solidFill>
                <a:latin typeface="DINOT" panose="020B0504020101020102"/>
              </a:rPr>
              <a:t>Paper and Talk</a:t>
            </a:r>
            <a:endParaRPr lang="en-AU" sz="44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14" y="1894115"/>
            <a:ext cx="5061857" cy="3796394"/>
          </a:xfrm>
          <a:prstGeom prst="rect">
            <a:avLst/>
          </a:prstGeom>
        </p:spPr>
      </p:pic>
      <p:sp>
        <p:nvSpPr>
          <p:cNvPr id="7" name="TextBox 6"/>
          <p:cNvSpPr txBox="1"/>
          <p:nvPr/>
        </p:nvSpPr>
        <p:spPr>
          <a:xfrm>
            <a:off x="5812971" y="1723663"/>
            <a:ext cx="4778829" cy="4308872"/>
          </a:xfrm>
          <a:prstGeom prst="rect">
            <a:avLst/>
          </a:prstGeom>
          <a:noFill/>
        </p:spPr>
        <p:txBody>
          <a:bodyPr wrap="square" rtlCol="0">
            <a:spAutoFit/>
          </a:bodyPr>
          <a:lstStyle/>
          <a:p>
            <a:pPr marL="285750" indent="-285750">
              <a:spcAft>
                <a:spcPts val="1200"/>
              </a:spcAft>
              <a:buClr>
                <a:schemeClr val="bg2"/>
              </a:buClr>
              <a:buFont typeface="Arial" panose="020B0604020202020204" pitchFamily="34" charset="0"/>
              <a:buChar char="•"/>
            </a:pPr>
            <a:r>
              <a:rPr lang="en-AU" sz="2400" dirty="0">
                <a:solidFill>
                  <a:schemeClr val="accent1">
                    <a:lumMod val="50000"/>
                  </a:schemeClr>
                </a:solidFill>
                <a:latin typeface="DINOT" panose="020B0504020101020102"/>
              </a:rPr>
              <a:t>Paper and Talk is a workshop designed to support Indigenous people in exploring archives so they can develop language resources to assist in strengthen and revitalise their languages.</a:t>
            </a:r>
          </a:p>
          <a:p>
            <a:pPr marL="285750" indent="-285750">
              <a:spcAft>
                <a:spcPts val="1200"/>
              </a:spcAft>
              <a:buFont typeface="Arial" panose="020B0604020202020204" pitchFamily="34" charset="0"/>
              <a:buChar char="•"/>
            </a:pPr>
            <a:r>
              <a:rPr lang="en-AU" sz="2400" dirty="0">
                <a:solidFill>
                  <a:schemeClr val="accent1">
                    <a:lumMod val="50000"/>
                  </a:schemeClr>
                </a:solidFill>
                <a:latin typeface="DINOT" panose="020B0504020101020102"/>
              </a:rPr>
              <a:t>Across the two week participants received training and learnt practical skills in linguistics. </a:t>
            </a:r>
            <a:endParaRPr lang="en-AU" sz="2000" dirty="0">
              <a:solidFill>
                <a:schemeClr val="bg2">
                  <a:lumMod val="85000"/>
                </a:schemeClr>
              </a:solidFill>
            </a:endParaRPr>
          </a:p>
        </p:txBody>
      </p:sp>
    </p:spTree>
    <p:extLst>
      <p:ext uri="{BB962C8B-B14F-4D97-AF65-F5344CB8AC3E}">
        <p14:creationId xmlns:p14="http://schemas.microsoft.com/office/powerpoint/2010/main" val="29651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sp>
        <p:nvSpPr>
          <p:cNvPr id="6" name="Rectangle 5"/>
          <p:cNvSpPr/>
          <p:nvPr/>
        </p:nvSpPr>
        <p:spPr>
          <a:xfrm>
            <a:off x="888888" y="196331"/>
            <a:ext cx="8646998" cy="1077218"/>
          </a:xfrm>
          <a:prstGeom prst="rect">
            <a:avLst/>
          </a:prstGeom>
        </p:spPr>
        <p:txBody>
          <a:bodyPr wrap="square">
            <a:spAutoFit/>
          </a:bodyPr>
          <a:lstStyle/>
          <a:p>
            <a:r>
              <a:rPr lang="en-AU" sz="3200" dirty="0">
                <a:solidFill>
                  <a:schemeClr val="accent1">
                    <a:lumMod val="50000"/>
                  </a:schemeClr>
                </a:solidFill>
                <a:latin typeface="DINOT"/>
              </a:rPr>
              <a:t>AIATSIS Indigenous Languages Preservation: Dictionaries Project </a:t>
            </a:r>
          </a:p>
        </p:txBody>
      </p:sp>
      <p:sp>
        <p:nvSpPr>
          <p:cNvPr id="7" name="TextBox 6"/>
          <p:cNvSpPr txBox="1"/>
          <p:nvPr/>
        </p:nvSpPr>
        <p:spPr>
          <a:xfrm>
            <a:off x="4612588" y="1700107"/>
            <a:ext cx="5998029" cy="3693319"/>
          </a:xfrm>
          <a:prstGeom prst="rect">
            <a:avLst/>
          </a:prstGeom>
          <a:noFill/>
        </p:spPr>
        <p:txBody>
          <a:bodyPr wrap="square" rtlCol="0">
            <a:spAutoFit/>
          </a:bodyPr>
          <a:lstStyle/>
          <a:p>
            <a:r>
              <a:rPr lang="en-AU" sz="2400" dirty="0">
                <a:solidFill>
                  <a:schemeClr val="accent1">
                    <a:lumMod val="50000"/>
                  </a:schemeClr>
                </a:solidFill>
                <a:latin typeface="DINOT" panose="020B0504020101020102"/>
              </a:rPr>
              <a:t>The project supports the publication of 21 Aboriginal language dictionaries  </a:t>
            </a:r>
          </a:p>
          <a:p>
            <a:endParaRPr lang="en-AU" sz="2400" dirty="0">
              <a:solidFill>
                <a:schemeClr val="accent1">
                  <a:lumMod val="50000"/>
                </a:schemeClr>
              </a:solidFill>
              <a:latin typeface="DINOT" panose="020B0504020101020102"/>
            </a:endParaRPr>
          </a:p>
          <a:p>
            <a:r>
              <a:rPr lang="en-AU" sz="2400" dirty="0">
                <a:solidFill>
                  <a:schemeClr val="accent1">
                    <a:lumMod val="50000"/>
                  </a:schemeClr>
                </a:solidFill>
                <a:latin typeface="DINOT" panose="020B0504020101020102"/>
              </a:rPr>
              <a:t>Over the course of the International Year of Indigenous Languages, 6 dictionaries were published.</a:t>
            </a:r>
          </a:p>
          <a:p>
            <a:r>
              <a:rPr lang="en-AU" sz="2400" dirty="0">
                <a:solidFill>
                  <a:schemeClr val="accent1">
                    <a:lumMod val="50000"/>
                  </a:schemeClr>
                </a:solidFill>
                <a:latin typeface="DINOT" panose="020B0504020101020102"/>
              </a:rPr>
              <a:t> </a:t>
            </a:r>
          </a:p>
          <a:p>
            <a:r>
              <a:rPr lang="en-AU" sz="2400" dirty="0">
                <a:solidFill>
                  <a:schemeClr val="accent1">
                    <a:lumMod val="50000"/>
                  </a:schemeClr>
                </a:solidFill>
                <a:latin typeface="DINOT" panose="020B0504020101020102"/>
              </a:rPr>
              <a:t>Dictionaries play an important role in language preservation and revitalisation.</a:t>
            </a:r>
          </a:p>
          <a:p>
            <a:endParaRPr lang="en-AU" dirty="0">
              <a:solidFill>
                <a:schemeClr val="accent1">
                  <a:lumMod val="50000"/>
                </a:schemeClr>
              </a:solidFill>
            </a:endParaRPr>
          </a:p>
        </p:txBody>
      </p:sp>
      <p:pic>
        <p:nvPicPr>
          <p:cNvPr id="1026" name="Picture 2" descr="5e5314b3-48c8-48de-b33f-73683d95b3cb@KORP2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28" y="1319107"/>
            <a:ext cx="3413351" cy="256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65e4dea8-c26c-4657-b8b1-019aec8a7d2b@KORP2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791" y="4015673"/>
            <a:ext cx="3413351" cy="256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35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73"/>
            <a:ext cx="12192000" cy="6858000"/>
          </a:xfrm>
          <a:prstGeom prst="rect">
            <a:avLst/>
          </a:prstGeom>
        </p:spPr>
      </p:pic>
      <p:sp>
        <p:nvSpPr>
          <p:cNvPr id="2" name="TextBox 1"/>
          <p:cNvSpPr txBox="1"/>
          <p:nvPr/>
        </p:nvSpPr>
        <p:spPr>
          <a:xfrm>
            <a:off x="572655" y="1434517"/>
            <a:ext cx="4073236" cy="1015663"/>
          </a:xfrm>
          <a:prstGeom prst="rect">
            <a:avLst/>
          </a:prstGeom>
          <a:noFill/>
        </p:spPr>
        <p:txBody>
          <a:bodyPr wrap="square" rtlCol="0">
            <a:spAutoFit/>
          </a:bodyPr>
          <a:lstStyle/>
          <a:p>
            <a:r>
              <a:rPr lang="en-AU" sz="2000" dirty="0">
                <a:solidFill>
                  <a:schemeClr val="bg1"/>
                </a:solidFill>
                <a:latin typeface="DINOT"/>
              </a:rPr>
              <a:t>Craig Ritchie</a:t>
            </a:r>
          </a:p>
          <a:p>
            <a:r>
              <a:rPr lang="en-AU" sz="2000" dirty="0">
                <a:solidFill>
                  <a:schemeClr val="bg1"/>
                </a:solidFill>
                <a:latin typeface="DINOT"/>
              </a:rPr>
              <a:t>CEO</a:t>
            </a:r>
          </a:p>
          <a:p>
            <a:r>
              <a:rPr lang="en-AU" sz="2000" dirty="0">
                <a:solidFill>
                  <a:srgbClr val="CD478C"/>
                </a:solidFill>
                <a:latin typeface="DINOT"/>
              </a:rPr>
              <a:t>languages@aiatsis.gov.au</a:t>
            </a:r>
            <a:r>
              <a:rPr lang="en-AU" sz="2000" dirty="0">
                <a:latin typeface="DINOT"/>
              </a:rPr>
              <a:t>  </a:t>
            </a:r>
          </a:p>
        </p:txBody>
      </p:sp>
      <p:sp>
        <p:nvSpPr>
          <p:cNvPr id="3" name="TextBox 2"/>
          <p:cNvSpPr txBox="1"/>
          <p:nvPr/>
        </p:nvSpPr>
        <p:spPr>
          <a:xfrm>
            <a:off x="521855" y="529469"/>
            <a:ext cx="8081818" cy="584775"/>
          </a:xfrm>
          <a:prstGeom prst="rect">
            <a:avLst/>
          </a:prstGeom>
          <a:noFill/>
        </p:spPr>
        <p:txBody>
          <a:bodyPr wrap="square" rtlCol="0">
            <a:spAutoFit/>
          </a:bodyPr>
          <a:lstStyle/>
          <a:p>
            <a:r>
              <a:rPr lang="en-AU" sz="3200" b="1" dirty="0">
                <a:solidFill>
                  <a:srgbClr val="FFFFFF"/>
                </a:solidFill>
                <a:latin typeface="DINOT"/>
              </a:rPr>
              <a:t>For further information please contact</a:t>
            </a:r>
            <a:r>
              <a:rPr lang="en-AU" dirty="0"/>
              <a:t>:</a:t>
            </a:r>
          </a:p>
        </p:txBody>
      </p:sp>
    </p:spTree>
    <p:extLst>
      <p:ext uri="{BB962C8B-B14F-4D97-AF65-F5344CB8AC3E}">
        <p14:creationId xmlns:p14="http://schemas.microsoft.com/office/powerpoint/2010/main" val="222516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72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80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383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8449107" cy="6858000"/>
          </a:xfrm>
          <a:prstGeom prst="rect">
            <a:avLst/>
          </a:prstGeom>
        </p:spPr>
      </p:pic>
      <p:sp>
        <p:nvSpPr>
          <p:cNvPr id="5" name="TextBox 4"/>
          <p:cNvSpPr txBox="1"/>
          <p:nvPr/>
        </p:nvSpPr>
        <p:spPr>
          <a:xfrm>
            <a:off x="8576842" y="1859340"/>
            <a:ext cx="3225952" cy="1569660"/>
          </a:xfrm>
          <a:prstGeom prst="rect">
            <a:avLst/>
          </a:prstGeom>
          <a:noFill/>
        </p:spPr>
        <p:txBody>
          <a:bodyPr wrap="square" rtlCol="0">
            <a:spAutoFit/>
          </a:bodyPr>
          <a:lstStyle/>
          <a:p>
            <a:pPr algn="ctr"/>
            <a:r>
              <a:rPr lang="en-AU" sz="4800" dirty="0">
                <a:solidFill>
                  <a:srgbClr val="EC7A24"/>
                </a:solidFill>
                <a:latin typeface="DINOT"/>
              </a:rPr>
              <a:t>Indigenous  Australia</a:t>
            </a:r>
          </a:p>
        </p:txBody>
      </p:sp>
    </p:spTree>
    <p:extLst>
      <p:ext uri="{BB962C8B-B14F-4D97-AF65-F5344CB8AC3E}">
        <p14:creationId xmlns:p14="http://schemas.microsoft.com/office/powerpoint/2010/main" val="386605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3316" y="3408218"/>
            <a:ext cx="3668684" cy="3449782"/>
          </a:xfrm>
          <a:prstGeom prst="rect">
            <a:avLst/>
          </a:prstGeom>
        </p:spPr>
      </p:pic>
      <p:sp>
        <p:nvSpPr>
          <p:cNvPr id="6" name="Title 1">
            <a:extLst>
              <a:ext uri="{FF2B5EF4-FFF2-40B4-BE49-F238E27FC236}">
                <a16:creationId xmlns:a16="http://schemas.microsoft.com/office/drawing/2014/main" id="{710C6129-0089-431C-B2B4-170021EA9F2A}"/>
              </a:ext>
            </a:extLst>
          </p:cNvPr>
          <p:cNvSpPr txBox="1">
            <a:spLocks/>
          </p:cNvSpPr>
          <p:nvPr/>
        </p:nvSpPr>
        <p:spPr>
          <a:xfrm>
            <a:off x="2531918" y="2717451"/>
            <a:ext cx="8856517" cy="970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1">
                    <a:lumMod val="50000"/>
                  </a:schemeClr>
                </a:solidFill>
                <a:latin typeface="DINOT"/>
                <a:ea typeface="Calibri Light" charset="0"/>
                <a:cs typeface="Calibri Light" charset="0"/>
              </a:rPr>
              <a:t>Australia’s Indigenous Languages</a:t>
            </a:r>
          </a:p>
        </p:txBody>
      </p:sp>
    </p:spTree>
    <p:extLst>
      <p:ext uri="{BB962C8B-B14F-4D97-AF65-F5344CB8AC3E}">
        <p14:creationId xmlns:p14="http://schemas.microsoft.com/office/powerpoint/2010/main" val="2509952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solidFill>
                  <a:schemeClr val="tx2"/>
                </a:solidFill>
              </a:rPr>
              <a:t>Strategic Objectives</a:t>
            </a:r>
            <a:endParaRPr lang="en-AU" sz="4800" dirty="0">
              <a:solidFill>
                <a:schemeClr val="tx2"/>
              </a:solidFill>
            </a:endParaRPr>
          </a:p>
        </p:txBody>
      </p:sp>
      <p:sp>
        <p:nvSpPr>
          <p:cNvPr id="3" name="Content Placeholder 2"/>
          <p:cNvSpPr>
            <a:spLocks noGrp="1"/>
          </p:cNvSpPr>
          <p:nvPr>
            <p:ph idx="1"/>
          </p:nvPr>
        </p:nvSpPr>
        <p:spPr>
          <a:xfrm>
            <a:off x="2967592" y="1380015"/>
            <a:ext cx="8386207" cy="4796948"/>
          </a:xfrm>
        </p:spPr>
        <p:txBody>
          <a:bodyPr/>
          <a:lstStyle/>
          <a:p>
            <a:pPr marL="0" indent="0">
              <a:buNone/>
            </a:pPr>
            <a:r>
              <a:rPr lang="en-GB" sz="3200" dirty="0">
                <a:solidFill>
                  <a:schemeClr val="tx2"/>
                </a:solidFill>
              </a:rPr>
              <a:t>Getting the narrative right:</a:t>
            </a:r>
          </a:p>
          <a:p>
            <a:pPr marL="0" indent="0">
              <a:buNone/>
            </a:pPr>
            <a:r>
              <a:rPr lang="en-GB" sz="3200" dirty="0">
                <a:solidFill>
                  <a:schemeClr val="tx2"/>
                </a:solidFill>
              </a:rPr>
              <a:t>	Indigenous languages are AUSTRALIAN languages</a:t>
            </a:r>
          </a:p>
          <a:p>
            <a:pPr marL="0" indent="0">
              <a:buNone/>
            </a:pPr>
            <a:r>
              <a:rPr lang="en-GB" sz="3200" dirty="0">
                <a:solidFill>
                  <a:schemeClr val="tx2"/>
                </a:solidFill>
              </a:rPr>
              <a:t>Three overarching objectives</a:t>
            </a:r>
          </a:p>
          <a:p>
            <a:pPr marL="514350" indent="-514350">
              <a:buFont typeface="+mj-lt"/>
              <a:buAutoNum type="arabicPeriod"/>
            </a:pPr>
            <a:r>
              <a:rPr lang="en-GB" sz="3200" dirty="0">
                <a:solidFill>
                  <a:schemeClr val="tx2"/>
                </a:solidFill>
              </a:rPr>
              <a:t>1.	Every Australian language is documented</a:t>
            </a:r>
          </a:p>
          <a:p>
            <a:pPr marL="514350" indent="-514350">
              <a:buFont typeface="+mj-lt"/>
              <a:buAutoNum type="arabicPeriod"/>
            </a:pPr>
            <a:r>
              <a:rPr lang="en-GB" sz="3200" dirty="0">
                <a:solidFill>
                  <a:schemeClr val="tx2"/>
                </a:solidFill>
              </a:rPr>
              <a:t>2.	Every language community has the capability to strengthen their language</a:t>
            </a:r>
          </a:p>
          <a:p>
            <a:pPr marL="514350" indent="-514350">
              <a:buFont typeface="+mj-lt"/>
              <a:buAutoNum type="arabicPeriod"/>
            </a:pPr>
            <a:r>
              <a:rPr lang="en-GB" sz="3200" dirty="0">
                <a:solidFill>
                  <a:schemeClr val="tx2"/>
                </a:solidFill>
              </a:rPr>
              <a:t>3.	Every Australian has the opportunity to learn and take pride in an Australian language</a:t>
            </a:r>
          </a:p>
        </p:txBody>
      </p:sp>
    </p:spTree>
    <p:extLst>
      <p:ext uri="{BB962C8B-B14F-4D97-AF65-F5344CB8AC3E}">
        <p14:creationId xmlns:p14="http://schemas.microsoft.com/office/powerpoint/2010/main" val="4021858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9954" y="45197"/>
            <a:ext cx="9191625" cy="6857366"/>
            <a:chOff x="0" y="0"/>
            <a:chExt cx="9191625" cy="6857366"/>
          </a:xfrm>
        </p:grpSpPr>
        <p:cxnSp>
          <p:nvCxnSpPr>
            <p:cNvPr id="3" name="Straight Connector 2"/>
            <p:cNvCxnSpPr/>
            <p:nvPr/>
          </p:nvCxnSpPr>
          <p:spPr bwMode="auto">
            <a:xfrm flipH="1" flipV="1">
              <a:off x="4572000" y="4133850"/>
              <a:ext cx="1" cy="2723516"/>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bwMode="auto">
            <a:xfrm flipV="1">
              <a:off x="4610100" y="1200150"/>
              <a:ext cx="4181475" cy="29902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2790825"/>
              <a:ext cx="1390650" cy="1390650"/>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3225" y="714375"/>
              <a:ext cx="3058160" cy="1847850"/>
            </a:xfrm>
            <a:prstGeom prst="rect">
              <a:avLst/>
            </a:prstGeom>
            <a:noFill/>
          </p:spPr>
        </p:pic>
        <p:sp>
          <p:nvSpPr>
            <p:cNvPr id="7" name="Text Box 2"/>
            <p:cNvSpPr txBox="1">
              <a:spLocks noChangeArrowheads="1"/>
            </p:cNvSpPr>
            <p:nvPr/>
          </p:nvSpPr>
          <p:spPr bwMode="auto">
            <a:xfrm>
              <a:off x="1824038" y="0"/>
              <a:ext cx="5446643" cy="572494"/>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Bef>
                  <a:spcPts val="1000"/>
                </a:spcBef>
                <a:spcAft>
                  <a:spcPts val="0"/>
                </a:spcAft>
              </a:pPr>
              <a:r>
                <a:rPr lang="en-AU" sz="2000" b="1">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Framework for AIATSIS Language Strategy</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4363" y="3548063"/>
              <a:ext cx="1514475" cy="1476375"/>
            </a:xfrm>
            <a:prstGeom prst="rect">
              <a:avLst/>
            </a:prstGeom>
            <a:noFill/>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95650" y="3810000"/>
              <a:ext cx="1371600" cy="1381125"/>
            </a:xfrm>
            <a:prstGeom prst="rect">
              <a:avLst/>
            </a:prstGeom>
            <a:noFill/>
          </p:spPr>
        </p:pic>
        <p:cxnSp>
          <p:nvCxnSpPr>
            <p:cNvPr id="10" name="Straight Connector 9"/>
            <p:cNvCxnSpPr/>
            <p:nvPr/>
          </p:nvCxnSpPr>
          <p:spPr bwMode="auto">
            <a:xfrm flipH="1" flipV="1">
              <a:off x="0" y="723900"/>
              <a:ext cx="3816986" cy="317119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675" y="4924425"/>
              <a:ext cx="3020060" cy="1419225"/>
            </a:xfrm>
            <a:prstGeom prst="rect">
              <a:avLst/>
            </a:prstGeom>
            <a:noFill/>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5525" y="4762500"/>
              <a:ext cx="2772410" cy="1466850"/>
            </a:xfrm>
            <a:prstGeom prst="rect">
              <a:avLst/>
            </a:prstGeom>
            <a:noFill/>
          </p:spPr>
        </p:pic>
        <p:sp>
          <p:nvSpPr>
            <p:cNvPr id="13" name="Text Box 2"/>
            <p:cNvSpPr txBox="1">
              <a:spLocks noChangeArrowheads="1"/>
            </p:cNvSpPr>
            <p:nvPr/>
          </p:nvSpPr>
          <p:spPr bwMode="auto">
            <a:xfrm>
              <a:off x="1538288" y="1038225"/>
              <a:ext cx="923925" cy="7524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Corpora project</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4" name="Text Box 2"/>
            <p:cNvSpPr txBox="1">
              <a:spLocks noChangeArrowheads="1"/>
            </p:cNvSpPr>
            <p:nvPr/>
          </p:nvSpPr>
          <p:spPr bwMode="auto">
            <a:xfrm>
              <a:off x="2500313" y="2028825"/>
              <a:ext cx="923925" cy="7524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Dictionaries project</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ext Box 2"/>
            <p:cNvSpPr txBox="1">
              <a:spLocks noChangeArrowheads="1"/>
            </p:cNvSpPr>
            <p:nvPr/>
          </p:nvSpPr>
          <p:spPr bwMode="auto">
            <a:xfrm>
              <a:off x="6219825" y="819150"/>
              <a:ext cx="1447800" cy="7143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AIATSIS Languages Collection Development</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6" name="Text Box 2"/>
            <p:cNvSpPr txBox="1">
              <a:spLocks noChangeArrowheads="1"/>
            </p:cNvSpPr>
            <p:nvPr/>
          </p:nvSpPr>
          <p:spPr bwMode="auto">
            <a:xfrm>
              <a:off x="5143500" y="1885950"/>
              <a:ext cx="1447800" cy="7143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AIATSIS Languages Collection Metadata</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Text Box 2"/>
            <p:cNvSpPr txBox="1">
              <a:spLocks noChangeArrowheads="1"/>
            </p:cNvSpPr>
            <p:nvPr/>
          </p:nvSpPr>
          <p:spPr bwMode="auto">
            <a:xfrm>
              <a:off x="7277100" y="1457325"/>
              <a:ext cx="1562100" cy="6477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Living Language projects (eg. rangers)</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Text Box 2"/>
            <p:cNvSpPr txBox="1">
              <a:spLocks noChangeArrowheads="1"/>
            </p:cNvSpPr>
            <p:nvPr/>
          </p:nvSpPr>
          <p:spPr bwMode="auto">
            <a:xfrm>
              <a:off x="6124575" y="2428875"/>
              <a:ext cx="1466850" cy="381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Singing the Train</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ext Box 2"/>
            <p:cNvSpPr txBox="1">
              <a:spLocks noChangeArrowheads="1"/>
            </p:cNvSpPr>
            <p:nvPr/>
          </p:nvSpPr>
          <p:spPr bwMode="auto">
            <a:xfrm>
              <a:off x="5267325" y="3019425"/>
              <a:ext cx="1466850" cy="381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AUSTLANG</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0" name="Text Box 2"/>
            <p:cNvSpPr txBox="1">
              <a:spLocks noChangeArrowheads="1"/>
            </p:cNvSpPr>
            <p:nvPr/>
          </p:nvSpPr>
          <p:spPr bwMode="auto">
            <a:xfrm>
              <a:off x="6153150" y="3686175"/>
              <a:ext cx="1133475" cy="6477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Breath of Life program</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1" name="Text Box 2"/>
            <p:cNvSpPr txBox="1">
              <a:spLocks noChangeArrowheads="1"/>
            </p:cNvSpPr>
            <p:nvPr/>
          </p:nvSpPr>
          <p:spPr bwMode="auto">
            <a:xfrm>
              <a:off x="7648575" y="2905125"/>
              <a:ext cx="1543050" cy="8096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Ngunawal Language Revitalisation project </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Text Box 2"/>
            <p:cNvSpPr txBox="1">
              <a:spLocks noChangeArrowheads="1"/>
            </p:cNvSpPr>
            <p:nvPr/>
          </p:nvSpPr>
          <p:spPr bwMode="auto">
            <a:xfrm>
              <a:off x="4667250" y="5200650"/>
              <a:ext cx="1476375" cy="6191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National Indigenous Languages Survey 3</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3" name="Text Box 2"/>
            <p:cNvSpPr txBox="1">
              <a:spLocks noChangeArrowheads="1"/>
            </p:cNvSpPr>
            <p:nvPr/>
          </p:nvSpPr>
          <p:spPr bwMode="auto">
            <a:xfrm>
              <a:off x="714375" y="3248025"/>
              <a:ext cx="1190625" cy="828675"/>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Bef>
                  <a:spcPts val="1000"/>
                </a:spcBef>
                <a:spcAft>
                  <a:spcPts val="0"/>
                </a:spcAft>
              </a:pPr>
              <a:r>
                <a:rPr lang="en-AU"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Curriculum development workshop</a:t>
              </a:r>
              <a:endParaRPr lang="en-AU"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914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639109" y="46221"/>
            <a:ext cx="2599116" cy="25066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1134" y="4948311"/>
            <a:ext cx="2030866" cy="1909689"/>
          </a:xfrm>
          <a:prstGeom prst="rect">
            <a:avLst/>
          </a:prstGeom>
        </p:spPr>
      </p:pic>
      <p:sp>
        <p:nvSpPr>
          <p:cNvPr id="3" name="Rectangle 2"/>
          <p:cNvSpPr/>
          <p:nvPr/>
        </p:nvSpPr>
        <p:spPr>
          <a:xfrm>
            <a:off x="2439764" y="414886"/>
            <a:ext cx="4352474"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3200" b="0" i="0" u="none" strike="noStrike" kern="0" cap="none" spc="0" normalizeH="0" baseline="0" noProof="0" dirty="0">
                <a:ln>
                  <a:noFill/>
                </a:ln>
                <a:solidFill>
                  <a:schemeClr val="accent1">
                    <a:lumMod val="50000"/>
                  </a:schemeClr>
                </a:solidFill>
                <a:effectLst/>
                <a:uLnTx/>
                <a:uFillTx/>
                <a:latin typeface="DINOT"/>
                <a:ea typeface="+mj-ea"/>
                <a:cs typeface="+mj-cs"/>
              </a:rPr>
              <a:t>Languages in Australia</a:t>
            </a:r>
            <a:endParaRPr kumimoji="0" lang="en-AU" sz="3200" b="0" i="0" u="none" strike="noStrike" kern="0" cap="none" spc="0" normalizeH="0" baseline="0" noProof="0" dirty="0">
              <a:ln>
                <a:noFill/>
              </a:ln>
              <a:solidFill>
                <a:schemeClr val="accent1">
                  <a:lumMod val="50000"/>
                </a:schemeClr>
              </a:solidFill>
              <a:effectLst/>
              <a:uLnTx/>
              <a:uFillTx/>
              <a:latin typeface="DINOT"/>
            </a:endParaRPr>
          </a:p>
        </p:txBody>
      </p:sp>
      <p:pic>
        <p:nvPicPr>
          <p:cNvPr id="7" name="Picture 6"/>
          <p:cNvPicPr>
            <a:picLocks noChangeAspect="1"/>
          </p:cNvPicPr>
          <p:nvPr/>
        </p:nvPicPr>
        <p:blipFill>
          <a:blip r:embed="rId5"/>
          <a:stretch>
            <a:fillRect/>
          </a:stretch>
        </p:blipFill>
        <p:spPr>
          <a:xfrm>
            <a:off x="8030623" y="2322739"/>
            <a:ext cx="2908044" cy="2901948"/>
          </a:xfrm>
          <a:prstGeom prst="rect">
            <a:avLst/>
          </a:prstGeom>
        </p:spPr>
      </p:pic>
      <p:sp>
        <p:nvSpPr>
          <p:cNvPr id="11" name="Content Placeholder 3"/>
          <p:cNvSpPr txBox="1">
            <a:spLocks/>
          </p:cNvSpPr>
          <p:nvPr/>
        </p:nvSpPr>
        <p:spPr>
          <a:xfrm>
            <a:off x="2545772" y="1299555"/>
            <a:ext cx="5412114" cy="4102931"/>
          </a:xfrm>
          <a:prstGeom prst="rect">
            <a:avLst/>
          </a:prstGeom>
        </p:spPr>
        <p:txBody>
          <a:bodyPr vert="horz" lIns="57598" tIns="28799" rIns="57598" bIns="28799" rtlCol="0">
            <a:noAutofit/>
          </a:bodyPr>
          <a:lstStyle>
            <a:lvl1pPr marL="215993" indent="-215993" algn="l" defTabSz="287990" rtl="0" eaLnBrk="1" latinLnBrk="0" hangingPunct="1">
              <a:spcBef>
                <a:spcPct val="20000"/>
              </a:spcBef>
              <a:buFont typeface="Arial"/>
              <a:buChar char="•"/>
              <a:defRPr sz="1500" kern="1200">
                <a:solidFill>
                  <a:schemeClr val="tx2"/>
                </a:solidFill>
                <a:latin typeface="+mn-lt"/>
                <a:ea typeface="+mn-ea"/>
                <a:cs typeface="+mn-cs"/>
              </a:defRPr>
            </a:lvl1pPr>
            <a:lvl2pPr marL="467984" indent="-179994" algn="l" defTabSz="287990" rtl="0" eaLnBrk="1" latinLnBrk="0" hangingPunct="1">
              <a:spcBef>
                <a:spcPct val="20000"/>
              </a:spcBef>
              <a:buFont typeface="Arial"/>
              <a:buChar char="–"/>
              <a:defRPr sz="1300" kern="1200">
                <a:solidFill>
                  <a:schemeClr val="tx2"/>
                </a:solidFill>
                <a:latin typeface="+mn-lt"/>
                <a:ea typeface="+mn-ea"/>
                <a:cs typeface="+mn-cs"/>
              </a:defRPr>
            </a:lvl2pPr>
            <a:lvl3pPr marL="719976" indent="-143995" algn="l" defTabSz="287990" rtl="0" eaLnBrk="1" latinLnBrk="0" hangingPunct="1">
              <a:spcBef>
                <a:spcPct val="20000"/>
              </a:spcBef>
              <a:buFont typeface="Arial"/>
              <a:buChar char="•"/>
              <a:defRPr sz="1100" kern="1200">
                <a:solidFill>
                  <a:schemeClr val="tx2"/>
                </a:solidFill>
                <a:latin typeface="+mn-lt"/>
                <a:ea typeface="+mn-ea"/>
                <a:cs typeface="+mn-cs"/>
              </a:defRPr>
            </a:lvl3pPr>
            <a:lvl4pPr marL="1007966" indent="-143995" algn="l" defTabSz="287990" rtl="0" eaLnBrk="1" latinLnBrk="0" hangingPunct="1">
              <a:spcBef>
                <a:spcPct val="20000"/>
              </a:spcBef>
              <a:buFont typeface="Arial"/>
              <a:buChar char="–"/>
              <a:defRPr sz="1000" kern="1200">
                <a:solidFill>
                  <a:schemeClr val="tx2"/>
                </a:solidFill>
                <a:latin typeface="+mn-lt"/>
                <a:ea typeface="+mn-ea"/>
                <a:cs typeface="+mn-cs"/>
              </a:defRPr>
            </a:lvl4pPr>
            <a:lvl5pPr marL="1295956" indent="-143995" algn="l" defTabSz="287990" rtl="0" eaLnBrk="1" latinLnBrk="0" hangingPunct="1">
              <a:spcBef>
                <a:spcPct val="20000"/>
              </a:spcBef>
              <a:buFont typeface="Arial"/>
              <a:buChar char="»"/>
              <a:defRPr sz="1000" kern="1200">
                <a:solidFill>
                  <a:schemeClr val="tx2"/>
                </a:solidFill>
                <a:latin typeface="+mn-lt"/>
                <a:ea typeface="+mn-ea"/>
                <a:cs typeface="+mn-cs"/>
              </a:defRPr>
            </a:lvl5pPr>
            <a:lvl6pPr marL="1583947" indent="-143995" algn="l" defTabSz="287990" rtl="0" eaLnBrk="1" latinLnBrk="0" hangingPunct="1">
              <a:spcBef>
                <a:spcPct val="20000"/>
              </a:spcBef>
              <a:buFont typeface="Arial"/>
              <a:buChar char="•"/>
              <a:defRPr sz="10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0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0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000" kern="1200">
                <a:solidFill>
                  <a:schemeClr val="tx1"/>
                </a:solidFill>
                <a:latin typeface="+mn-lt"/>
                <a:ea typeface="+mn-ea"/>
                <a:cs typeface="+mn-cs"/>
              </a:defRPr>
            </a:lvl9pPr>
          </a:lstStyle>
          <a:p>
            <a:pPr marL="0" marR="0" lvl="0" indent="0" algn="l" defTabSz="287990" rtl="0" eaLnBrk="1" fontAlgn="auto" latinLnBrk="0" hangingPunct="1">
              <a:lnSpc>
                <a:spcPct val="100000"/>
              </a:lnSpc>
              <a:spcBef>
                <a:spcPct val="20000"/>
              </a:spcBef>
              <a:spcAft>
                <a:spcPts val="0"/>
              </a:spcAft>
              <a:buClrTx/>
              <a:buSzTx/>
              <a:buNone/>
              <a:tabLst/>
              <a:defRPr/>
            </a:pPr>
            <a:r>
              <a:rPr kumimoji="0" lang="en-AU" sz="2400" b="0" i="0" u="none" strike="noStrike" kern="1200" cap="none" spc="0" normalizeH="0" baseline="0" noProof="0" dirty="0">
                <a:ln>
                  <a:noFill/>
                </a:ln>
                <a:solidFill>
                  <a:schemeClr val="accent1">
                    <a:lumMod val="50000"/>
                  </a:schemeClr>
                </a:solidFill>
                <a:effectLst/>
                <a:uLnTx/>
                <a:uFillTx/>
                <a:latin typeface="DINOT"/>
              </a:rPr>
              <a:t>At the time of European colonisation of Australia an estimated 250 Aboriginal and Torres Strait Islander languages were present.</a:t>
            </a:r>
          </a:p>
          <a:p>
            <a:pPr marL="0" marR="0" lvl="0" indent="0" algn="l" defTabSz="287990" rtl="0" eaLnBrk="1" fontAlgn="auto" latinLnBrk="0" hangingPunct="1">
              <a:lnSpc>
                <a:spcPct val="100000"/>
              </a:lnSpc>
              <a:spcBef>
                <a:spcPct val="20000"/>
              </a:spcBef>
              <a:spcAft>
                <a:spcPts val="0"/>
              </a:spcAft>
              <a:buClrTx/>
              <a:buSzTx/>
              <a:buNone/>
              <a:tabLst/>
              <a:defRPr/>
            </a:pPr>
            <a:r>
              <a:rPr kumimoji="0" lang="en-AU" sz="2400" b="0" i="0" u="none" strike="noStrike" kern="1200" cap="none" spc="0" normalizeH="0" baseline="0" noProof="0" dirty="0">
                <a:ln>
                  <a:noFill/>
                </a:ln>
                <a:solidFill>
                  <a:schemeClr val="accent1">
                    <a:lumMod val="50000"/>
                  </a:schemeClr>
                </a:solidFill>
                <a:effectLst/>
                <a:uLnTx/>
                <a:uFillTx/>
                <a:latin typeface="DINOT"/>
              </a:rPr>
              <a:t>Today, 120 languages are still spoken.</a:t>
            </a:r>
          </a:p>
          <a:p>
            <a:pPr marL="0" marR="0" lvl="0" indent="0" algn="l" defTabSz="287990" rtl="0" eaLnBrk="1" fontAlgn="auto" latinLnBrk="0" hangingPunct="1">
              <a:lnSpc>
                <a:spcPct val="100000"/>
              </a:lnSpc>
              <a:spcBef>
                <a:spcPct val="20000"/>
              </a:spcBef>
              <a:spcAft>
                <a:spcPts val="0"/>
              </a:spcAft>
              <a:buClrTx/>
              <a:buSzTx/>
              <a:buNone/>
              <a:tabLst/>
              <a:defRPr/>
            </a:pPr>
            <a:r>
              <a:rPr kumimoji="0" lang="en-AU" sz="2400" b="0" i="0" u="none" strike="noStrike" kern="1200" cap="none" spc="0" normalizeH="0" baseline="0" noProof="0" dirty="0">
                <a:ln>
                  <a:noFill/>
                </a:ln>
                <a:solidFill>
                  <a:schemeClr val="accent1">
                    <a:lumMod val="50000"/>
                  </a:schemeClr>
                </a:solidFill>
                <a:effectLst/>
                <a:uLnTx/>
                <a:uFillTx/>
                <a:latin typeface="DINOT"/>
              </a:rPr>
              <a:t>13 languages are considered to be spoken ‘strongly’.</a:t>
            </a:r>
          </a:p>
          <a:p>
            <a:pPr marL="0" marR="0" lvl="0" indent="0" algn="l" defTabSz="287990" rtl="0" eaLnBrk="1" fontAlgn="auto" latinLnBrk="0" hangingPunct="1">
              <a:lnSpc>
                <a:spcPct val="100000"/>
              </a:lnSpc>
              <a:spcBef>
                <a:spcPct val="20000"/>
              </a:spcBef>
              <a:spcAft>
                <a:spcPts val="0"/>
              </a:spcAft>
              <a:buClrTx/>
              <a:buSzTx/>
              <a:buNone/>
              <a:tabLst/>
              <a:defRPr/>
            </a:pPr>
            <a:r>
              <a:rPr kumimoji="0" lang="en-AU" sz="2400" b="0" i="0" u="none" strike="noStrike" kern="1200" cap="none" spc="0" normalizeH="0" baseline="0" noProof="0" dirty="0">
                <a:ln>
                  <a:noFill/>
                </a:ln>
                <a:solidFill>
                  <a:schemeClr val="accent1">
                    <a:lumMod val="50000"/>
                  </a:schemeClr>
                </a:solidFill>
                <a:effectLst/>
                <a:uLnTx/>
                <a:uFillTx/>
                <a:latin typeface="DINOT"/>
              </a:rPr>
              <a:t>All languages, even strong ones, are under threat.</a:t>
            </a:r>
          </a:p>
          <a:p>
            <a:pPr marL="0" marR="0" lvl="0" indent="0" algn="l" defTabSz="287990" rtl="0" eaLnBrk="1" fontAlgn="auto" latinLnBrk="0" hangingPunct="1">
              <a:lnSpc>
                <a:spcPct val="100000"/>
              </a:lnSpc>
              <a:spcBef>
                <a:spcPct val="20000"/>
              </a:spcBef>
              <a:spcAft>
                <a:spcPts val="0"/>
              </a:spcAft>
              <a:buClrTx/>
              <a:buSzTx/>
              <a:buNone/>
              <a:tabLst/>
              <a:defRPr/>
            </a:pPr>
            <a:r>
              <a:rPr lang="en-AU" sz="2400" dirty="0">
                <a:solidFill>
                  <a:schemeClr val="accent1">
                    <a:lumMod val="50000"/>
                  </a:schemeClr>
                </a:solidFill>
                <a:latin typeface="DINOT"/>
              </a:rPr>
              <a:t>Some languages are reawakening</a:t>
            </a:r>
            <a:endParaRPr kumimoji="0" lang="en-AU" sz="2400" b="0" i="0" u="none" strike="noStrike" kern="1200" cap="none" spc="0" normalizeH="0" baseline="0" noProof="0" dirty="0">
              <a:ln>
                <a:noFill/>
              </a:ln>
              <a:solidFill>
                <a:schemeClr val="accent1">
                  <a:lumMod val="50000"/>
                </a:schemeClr>
              </a:solidFill>
              <a:effectLst/>
              <a:uLnTx/>
              <a:uFillTx/>
              <a:latin typeface="DINOT"/>
            </a:endParaRPr>
          </a:p>
        </p:txBody>
      </p:sp>
    </p:spTree>
    <p:extLst>
      <p:ext uri="{BB962C8B-B14F-4D97-AF65-F5344CB8AC3E}">
        <p14:creationId xmlns:p14="http://schemas.microsoft.com/office/powerpoint/2010/main" val="346130443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1412</TotalTime>
  <Words>2000</Words>
  <Application>Microsoft Office PowerPoint</Application>
  <PresentationFormat>Widescreen</PresentationFormat>
  <Paragraphs>168</Paragraphs>
  <Slides>16</Slides>
  <Notes>16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Arial</vt:lpstr>
      <vt:lpstr>Calibri</vt:lpstr>
      <vt:lpstr>Calibri Light</vt:lpstr>
      <vt:lpstr>DINOT</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Strategic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AIATSIS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Metka Kosec</dc:creator>
  <cp:lastModifiedBy>Hotel Guest</cp:lastModifiedBy>
  <cp:revision>165</cp:revision>
  <cp:lastPrinted>2019-08-28T01:09:54Z</cp:lastPrinted>
  <dcterms:created xsi:type="dcterms:W3CDTF">2019-08-22T03:34:06Z</dcterms:created>
  <dcterms:modified xsi:type="dcterms:W3CDTF">2020-02-26T16:50:49Z</dcterms:modified>
</cp:coreProperties>
</file>