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7" r:id="rId2"/>
    <p:sldId id="435" r:id="rId3"/>
    <p:sldId id="436" r:id="rId4"/>
    <p:sldId id="437" r:id="rId5"/>
    <p:sldId id="462" r:id="rId6"/>
    <p:sldId id="439" r:id="rId7"/>
    <p:sldId id="440" r:id="rId8"/>
    <p:sldId id="441" r:id="rId9"/>
    <p:sldId id="443" r:id="rId10"/>
    <p:sldId id="444" r:id="rId11"/>
    <p:sldId id="464" r:id="rId12"/>
    <p:sldId id="470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512B"/>
    <a:srgbClr val="EEF8E4"/>
    <a:srgbClr val="BC945A"/>
    <a:srgbClr val="A42145"/>
    <a:srgbClr val="DEC9A2"/>
    <a:srgbClr val="6E152E"/>
    <a:srgbClr val="691B31"/>
    <a:srgbClr val="404040"/>
    <a:srgbClr val="245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441" autoAdjust="0"/>
  </p:normalViewPr>
  <p:slideViewPr>
    <p:cSldViewPr snapToGrid="0" snapToObjects="1">
      <p:cViewPr varScale="1">
        <p:scale>
          <a:sx n="74" d="100"/>
          <a:sy n="74" d="100"/>
        </p:scale>
        <p:origin x="57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BAA17-87F2-498B-886E-CC980ACFA928}" type="datetimeFigureOut">
              <a:rPr lang="es-MX" smtClean="0"/>
              <a:t>26/02/2020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3549-D0BA-46D6-83C5-97F7FD3A988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782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3549-D0BA-46D6-83C5-97F7FD3A988C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820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3549-D0BA-46D6-83C5-97F7FD3A988C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53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26/02/2020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24473" y="3343609"/>
            <a:ext cx="5029200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03" y="5283953"/>
            <a:ext cx="2817540" cy="833012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072025"/>
            <a:ext cx="9144000" cy="94681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452564" y="3606800"/>
            <a:ext cx="9215437" cy="1144588"/>
          </a:xfrm>
        </p:spPr>
        <p:txBody>
          <a:bodyPr/>
          <a:lstStyle>
            <a:lvl1pPr marL="0" indent="0" algn="ctr">
              <a:buNone/>
              <a:defRPr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96B0B0-52A6-6C41-A530-1440610A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80BC0CB-2C47-194B-B1F8-75F083E3F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21653"/>
            <a:ext cx="10515600" cy="4255310"/>
          </a:xfrm>
        </p:spPr>
        <p:txBody>
          <a:bodyPr vert="eaVert"/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15AD14C-2138-6F4F-B03D-F9ED9A34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26/02/2020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3128441-9A13-2B4D-81D4-40E3DD80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2F6E4CD-0587-474C-88E0-76CAAC92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806170"/>
            <a:ext cx="10512000" cy="0"/>
          </a:xfrm>
          <a:prstGeom prst="line">
            <a:avLst/>
          </a:prstGeom>
          <a:ln w="19050">
            <a:solidFill>
              <a:srgbClr val="BC9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9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FE01591-7198-0F4D-9D55-9B412361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26/02/2020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87B0F64-10CB-1B4E-A94E-BA986C03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424527-C05A-DB4D-84EE-018127D9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48" y="4272617"/>
            <a:ext cx="2025752" cy="23097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917781" y="2589523"/>
            <a:ext cx="7274219" cy="1006609"/>
          </a:xfrm>
          <a:prstGeom prst="rect">
            <a:avLst/>
          </a:prstGeom>
          <a:gradFill>
            <a:gsLst>
              <a:gs pos="0">
                <a:srgbClr val="6E152E">
                  <a:shade val="67500"/>
                  <a:satMod val="115000"/>
                  <a:alpha val="0"/>
                </a:srgbClr>
              </a:gs>
              <a:gs pos="100000">
                <a:srgbClr val="6E152E">
                  <a:shade val="100000"/>
                  <a:satMod val="11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10" y="2811861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59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 b="0" i="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 smtClean="0"/>
              <a:t>Lorem ipsum</a:t>
            </a:r>
            <a:br>
              <a:rPr lang="es-ES" dirty="0" smtClean="0"/>
            </a:br>
            <a:r>
              <a:rPr lang="es-ES" dirty="0" smtClean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0" indent="0" algn="r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 smtClean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26/02/2020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488191" y="239784"/>
            <a:ext cx="257695" cy="1576243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 b="1" dirty="0"/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634A7-9004-D440-86C3-4AB48AA7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84710"/>
            <a:ext cx="10515600" cy="2852737"/>
          </a:xfrm>
        </p:spPr>
        <p:txBody>
          <a:bodyPr anchor="b"/>
          <a:lstStyle>
            <a:lvl1pPr>
              <a:defRPr sz="6000" b="0" i="0">
                <a:latin typeface="Montserrat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13C5C9E-DB6F-504B-93BB-66CF3497A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664435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26/02/2020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3646251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829" y="1825625"/>
            <a:ext cx="6489971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26/02/2020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" y="366717"/>
            <a:ext cx="257695" cy="1576243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 b="1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6715"/>
            <a:ext cx="10515600" cy="130333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sz="4000" b="0" i="0">
                <a:latin typeface="Montserrat Medium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 smtClean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26/02/2020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683DC7C-0DFD-A146-96AA-922A0BD9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26/02/2020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F2200DE-3D26-A84D-8F5E-384E93FC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9D56C6E-3E4E-2E4E-A2D6-8B0B5AAE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917781" y="2589523"/>
            <a:ext cx="7274219" cy="1006609"/>
          </a:xfrm>
          <a:prstGeom prst="rect">
            <a:avLst/>
          </a:prstGeom>
          <a:gradFill>
            <a:gsLst>
              <a:gs pos="0">
                <a:srgbClr val="6E152E">
                  <a:shade val="67500"/>
                  <a:satMod val="115000"/>
                  <a:alpha val="0"/>
                </a:srgbClr>
              </a:gs>
              <a:gs pos="100000">
                <a:srgbClr val="6E152E">
                  <a:shade val="100000"/>
                  <a:satMod val="11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10" y="2811861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36380" y="3876851"/>
            <a:ext cx="7119240" cy="65881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09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02F6A71-34EE-B34B-AFA7-18487432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26/02/2020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A14938F-592E-C442-8304-19C2B2DC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7B6C953-D0A6-0944-AF6E-40BEA205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544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2441508-0523-EB44-8782-98EE1226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26/02/2020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40" y="272732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" y="1076835"/>
            <a:ext cx="257695" cy="1576243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 b="1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5315" y="1076325"/>
            <a:ext cx="3932237" cy="1576388"/>
          </a:xfrm>
        </p:spPr>
        <p:txBody>
          <a:bodyPr/>
          <a:lstStyle>
            <a:lvl1pPr marL="0" indent="0">
              <a:buNone/>
              <a:defRPr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>
                <a:solidFill>
                  <a:srgbClr val="A42145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FF210F0-7655-9348-979B-F10284E2F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40" y="372176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93BF44C-2FF4-B347-B721-2814E746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26/02/2020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735DECE-B230-5F4B-97A7-EE46C22B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E1DD807-9735-484F-B0A4-5F9D807F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" y="1076835"/>
            <a:ext cx="257695" cy="1576243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5316" y="1076325"/>
            <a:ext cx="4062145" cy="1576388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4000">
                <a:solidFill>
                  <a:srgbClr val="A42145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8244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4499C0E-414B-4742-8F18-A0ECE144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A3AE6D4-0422-4248-B05D-55FE46C6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26/02/2020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41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76576" y="452139"/>
            <a:ext cx="11423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Se requieren políticas interculturales que propicien y promuevan la </a:t>
            </a:r>
            <a:r>
              <a:rPr lang="es-MX" sz="3200" b="1" dirty="0" smtClean="0">
                <a:solidFill>
                  <a:schemeClr val="bg1"/>
                </a:solidFill>
              </a:rPr>
              <a:t>participación, </a:t>
            </a:r>
            <a:r>
              <a:rPr lang="es-MX" sz="3200" dirty="0">
                <a:solidFill>
                  <a:schemeClr val="bg1"/>
                </a:solidFill>
              </a:rPr>
              <a:t>consideren su cultura, su visión del </a:t>
            </a:r>
            <a:r>
              <a:rPr lang="es-MX" sz="3200" dirty="0" smtClean="0">
                <a:solidFill>
                  <a:schemeClr val="bg1"/>
                </a:solidFill>
              </a:rPr>
              <a:t>mundo</a:t>
            </a:r>
            <a:endParaRPr lang="es-MX" sz="32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71" y="3317097"/>
            <a:ext cx="5018315" cy="7911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77091" y="1931895"/>
            <a:ext cx="109619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92D050"/>
                </a:solidFill>
              </a:rPr>
              <a:t>Estado </a:t>
            </a:r>
            <a:r>
              <a:rPr lang="es-MX" sz="2800" b="1" dirty="0">
                <a:solidFill>
                  <a:srgbClr val="92D050"/>
                </a:solidFill>
              </a:rPr>
              <a:t>de </a:t>
            </a:r>
            <a:r>
              <a:rPr lang="es-MX" sz="2800" b="1" dirty="0" smtClean="0">
                <a:solidFill>
                  <a:srgbClr val="92D050"/>
                </a:solidFill>
              </a:rPr>
              <a:t>bienestar</a:t>
            </a:r>
            <a:r>
              <a:rPr lang="es-MX" sz="2800" dirty="0">
                <a:solidFill>
                  <a:srgbClr val="92D050"/>
                </a:solidFill>
              </a:rPr>
              <a:t>:</a:t>
            </a:r>
            <a:r>
              <a:rPr lang="es-MX" sz="2800" dirty="0" smtClean="0">
                <a:solidFill>
                  <a:srgbClr val="92D050"/>
                </a:solidFill>
              </a:rPr>
              <a:t> </a:t>
            </a:r>
          </a:p>
          <a:p>
            <a:endParaRPr lang="es-MX" sz="1000" dirty="0"/>
          </a:p>
          <a:p>
            <a:r>
              <a:rPr lang="es-MX" sz="2400" dirty="0" smtClean="0">
                <a:solidFill>
                  <a:schemeClr val="bg1"/>
                </a:solidFill>
              </a:rPr>
              <a:t>Los </a:t>
            </a:r>
            <a:r>
              <a:rPr lang="es-MX" sz="2400" dirty="0">
                <a:solidFill>
                  <a:schemeClr val="bg1"/>
                </a:solidFill>
              </a:rPr>
              <a:t>derechos de seguridad social</a:t>
            </a:r>
            <a:r>
              <a:rPr lang="es-MX" sz="2400" dirty="0" smtClean="0">
                <a:solidFill>
                  <a:schemeClr val="bg1"/>
                </a:solidFill>
              </a:rPr>
              <a:t>, </a:t>
            </a:r>
            <a:r>
              <a:rPr lang="es-MX" sz="2400" dirty="0">
                <a:solidFill>
                  <a:schemeClr val="bg1"/>
                </a:solidFill>
              </a:rPr>
              <a:t>las pensiones, la sanidad, el desempleo, junto a los servicios sociales, </a:t>
            </a:r>
            <a:endParaRPr lang="es-MX" sz="2400" dirty="0" smtClean="0">
              <a:solidFill>
                <a:schemeClr val="bg1"/>
              </a:solidFill>
            </a:endParaRPr>
          </a:p>
          <a:p>
            <a:endParaRPr lang="es-MX" sz="1000" dirty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El </a:t>
            </a:r>
            <a:r>
              <a:rPr lang="es-MX" sz="2400" dirty="0">
                <a:solidFill>
                  <a:schemeClr val="bg1"/>
                </a:solidFill>
              </a:rPr>
              <a:t>derecho a la educación, la cultura y otros servicios públicos</a:t>
            </a:r>
            <a:r>
              <a:rPr lang="es-MX" dirty="0"/>
              <a:t> </a:t>
            </a:r>
            <a:r>
              <a:rPr lang="es-MX" sz="2400" b="1" dirty="0">
                <a:solidFill>
                  <a:srgbClr val="92D050"/>
                </a:solidFill>
              </a:rPr>
              <a:t>aplicados al conjunto de los ciudadanos </a:t>
            </a:r>
            <a:r>
              <a:rPr lang="es-MX" sz="2400" b="1" dirty="0">
                <a:solidFill>
                  <a:schemeClr val="bg1"/>
                </a:solidFill>
              </a:rPr>
              <a:t>y no solo a los trabajadores, </a:t>
            </a:r>
          </a:p>
          <a:p>
            <a:endParaRPr lang="es-MX" sz="1000" dirty="0">
              <a:solidFill>
                <a:schemeClr val="bg1"/>
              </a:solidFill>
            </a:endParaRPr>
          </a:p>
          <a:p>
            <a:pPr algn="just"/>
            <a:r>
              <a:rPr lang="es-MX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sello </a:t>
            </a:r>
            <a:r>
              <a:rPr lang="es-MX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identidad de las democracias ..m</a:t>
            </a:r>
            <a:r>
              <a:rPr lang="es-MX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ás avanzadas</a:t>
            </a:r>
            <a:r>
              <a:rPr lang="es-MX" sz="2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endParaRPr lang="es-MX" dirty="0"/>
          </a:p>
          <a:p>
            <a:pPr algn="r"/>
            <a:r>
              <a:rPr lang="es-MX" sz="800" b="1" dirty="0"/>
              <a:t>"El Estado del Bienestar.</a:t>
            </a:r>
          </a:p>
          <a:p>
            <a:pPr algn="r"/>
            <a:r>
              <a:rPr lang="es-MX" sz="800" b="1" dirty="0" smtClean="0"/>
              <a:t>Presupuestos </a:t>
            </a:r>
            <a:r>
              <a:rPr lang="es-MX" sz="800" b="1" dirty="0"/>
              <a:t>éticos y políticos"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22769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326571" y="2908830"/>
            <a:ext cx="10384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solidFill>
                  <a:srgbClr val="6B512B"/>
                </a:solidFill>
              </a:rPr>
              <a:t>Objetivo del Sector Salud: </a:t>
            </a:r>
            <a:endParaRPr lang="es-MX" sz="2800" b="1" dirty="0" smtClean="0">
              <a:solidFill>
                <a:srgbClr val="6B512B"/>
              </a:solidFill>
            </a:endParaRPr>
          </a:p>
          <a:p>
            <a:pPr algn="just"/>
            <a:r>
              <a:rPr lang="es-MX" sz="2800" dirty="0" smtClean="0">
                <a:solidFill>
                  <a:srgbClr val="6B512B"/>
                </a:solidFill>
              </a:rPr>
              <a:t>Proteger </a:t>
            </a:r>
            <a:r>
              <a:rPr lang="es-MX" sz="2800" dirty="0">
                <a:solidFill>
                  <a:srgbClr val="6B512B"/>
                </a:solidFill>
              </a:rPr>
              <a:t>y garantizar el derecho a la salud </a:t>
            </a:r>
            <a:r>
              <a:rPr lang="es-MX" sz="2800" dirty="0" smtClean="0">
                <a:solidFill>
                  <a:srgbClr val="6B512B"/>
                </a:solidFill>
              </a:rPr>
              <a:t>para todos</a:t>
            </a:r>
            <a:endParaRPr lang="es-MX" sz="2800" dirty="0">
              <a:solidFill>
                <a:srgbClr val="6B512B"/>
              </a:solidFill>
            </a:endParaRPr>
          </a:p>
        </p:txBody>
      </p:sp>
      <p:sp>
        <p:nvSpPr>
          <p:cNvPr id="15" name="1 Rectángulo"/>
          <p:cNvSpPr/>
          <p:nvPr/>
        </p:nvSpPr>
        <p:spPr>
          <a:xfrm>
            <a:off x="505244" y="4032010"/>
            <a:ext cx="104611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kern="0" dirty="0">
                <a:solidFill>
                  <a:srgbClr val="6B512B"/>
                </a:solidFill>
              </a:rPr>
              <a:t>Específicos:</a:t>
            </a:r>
          </a:p>
          <a:p>
            <a:pPr algn="just"/>
            <a:r>
              <a:rPr lang="es-MX" sz="2400" b="1" i="1" kern="0" dirty="0" smtClean="0">
                <a:solidFill>
                  <a:srgbClr val="6B512B"/>
                </a:solidFill>
              </a:rPr>
              <a:t>Servicios y </a:t>
            </a:r>
            <a:r>
              <a:rPr lang="es-MX" sz="2400" b="1" i="1" kern="0" dirty="0">
                <a:solidFill>
                  <a:srgbClr val="6B512B"/>
                </a:solidFill>
              </a:rPr>
              <a:t>medicamentos gratuitos</a:t>
            </a:r>
          </a:p>
          <a:p>
            <a:pPr algn="just"/>
            <a:endParaRPr lang="es-MX" sz="1000" b="1" i="1" kern="0" dirty="0" smtClean="0">
              <a:solidFill>
                <a:srgbClr val="6B512B"/>
              </a:solidFill>
            </a:endParaRPr>
          </a:p>
          <a:p>
            <a:pPr algn="just"/>
            <a:r>
              <a:rPr lang="es-MX" sz="2400" b="1" i="1" kern="0" dirty="0" smtClean="0">
                <a:solidFill>
                  <a:srgbClr val="6B512B"/>
                </a:solidFill>
              </a:rPr>
              <a:t>Implementar </a:t>
            </a:r>
            <a:r>
              <a:rPr lang="es-MX" sz="2400" b="1" i="1" kern="0" dirty="0">
                <a:solidFill>
                  <a:srgbClr val="6B512B"/>
                </a:solidFill>
              </a:rPr>
              <a:t>el Modelo de APS – </a:t>
            </a:r>
            <a:r>
              <a:rPr lang="es-MX" sz="2400" b="1" i="1" kern="0" dirty="0" smtClean="0">
                <a:solidFill>
                  <a:srgbClr val="6B512B"/>
                </a:solidFill>
              </a:rPr>
              <a:t>I</a:t>
            </a:r>
          </a:p>
          <a:p>
            <a:pPr algn="just"/>
            <a:endParaRPr lang="es-MX" sz="1000" b="1" i="1" kern="0" dirty="0">
              <a:solidFill>
                <a:srgbClr val="6B512B"/>
              </a:solidFill>
            </a:endParaRPr>
          </a:p>
          <a:p>
            <a:pPr algn="just"/>
            <a:r>
              <a:rPr lang="es-MX" sz="2400" b="1" kern="0" dirty="0" smtClean="0">
                <a:solidFill>
                  <a:srgbClr val="6B512B"/>
                </a:solidFill>
              </a:rPr>
              <a:t>Reorganizar </a:t>
            </a:r>
            <a:r>
              <a:rPr lang="es-MX" sz="2400" b="1" kern="0" dirty="0">
                <a:solidFill>
                  <a:srgbClr val="6B512B"/>
                </a:solidFill>
              </a:rPr>
              <a:t>la regulación </a:t>
            </a:r>
            <a:r>
              <a:rPr lang="es-MX" sz="2400" b="1" kern="0" dirty="0" smtClean="0">
                <a:solidFill>
                  <a:srgbClr val="6B512B"/>
                </a:solidFill>
              </a:rPr>
              <a:t>sanitaria</a:t>
            </a:r>
          </a:p>
          <a:p>
            <a:pPr algn="just"/>
            <a:endParaRPr lang="es-MX" sz="1000" kern="0" dirty="0">
              <a:solidFill>
                <a:srgbClr val="6B512B"/>
              </a:solidFill>
            </a:endParaRPr>
          </a:p>
          <a:p>
            <a:pPr algn="just"/>
            <a:r>
              <a:rPr lang="es-MX" sz="2400" b="1" i="1" kern="0" dirty="0" smtClean="0">
                <a:solidFill>
                  <a:srgbClr val="6B512B"/>
                </a:solidFill>
              </a:rPr>
              <a:t>Fortalecer </a:t>
            </a:r>
            <a:r>
              <a:rPr lang="es-MX" sz="2400" b="1" i="1" kern="0" dirty="0">
                <a:solidFill>
                  <a:srgbClr val="6B512B"/>
                </a:solidFill>
              </a:rPr>
              <a:t>la industria </a:t>
            </a:r>
            <a:r>
              <a:rPr lang="es-MX" sz="2400" b="1" i="1" kern="0" dirty="0" smtClean="0">
                <a:solidFill>
                  <a:srgbClr val="6B512B"/>
                </a:solidFill>
              </a:rPr>
              <a:t>farmacéutica</a:t>
            </a:r>
            <a:endParaRPr lang="es-MX" sz="2400" b="1" i="1" dirty="0">
              <a:solidFill>
                <a:srgbClr val="6B512B"/>
              </a:solidFill>
            </a:endParaRPr>
          </a:p>
        </p:txBody>
      </p:sp>
      <p:pic>
        <p:nvPicPr>
          <p:cNvPr id="13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829" y="4032010"/>
            <a:ext cx="5510401" cy="2043348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653143" y="1538746"/>
            <a:ext cx="11299371" cy="5630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600" b="1" dirty="0" smtClean="0"/>
              <a:t>4ª Transformación…. </a:t>
            </a:r>
            <a:r>
              <a:rPr lang="es-MX" sz="3600" b="1" dirty="0"/>
              <a:t>“erradicar corrupción e </a:t>
            </a:r>
            <a:r>
              <a:rPr lang="es-MX" sz="3600" b="1" dirty="0" smtClean="0"/>
              <a:t>impunidad”</a:t>
            </a:r>
            <a:endParaRPr lang="es-MX" sz="36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678391" y="284476"/>
            <a:ext cx="10151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u="sng" dirty="0"/>
              <a:t>Propuesta (SSA</a:t>
            </a:r>
            <a:r>
              <a:rPr lang="es-MX" sz="2400" b="1" u="sng" dirty="0" smtClean="0"/>
              <a:t>)</a:t>
            </a:r>
          </a:p>
          <a:p>
            <a:pPr algn="ctr"/>
            <a:r>
              <a:rPr lang="es-MX" sz="2400" b="1" dirty="0" smtClean="0"/>
              <a:t>“Atención intercultural de salud en la 4ª Transformación”</a:t>
            </a:r>
            <a:endParaRPr lang="es-MX" sz="800" dirty="0"/>
          </a:p>
        </p:txBody>
      </p:sp>
      <p:sp>
        <p:nvSpPr>
          <p:cNvPr id="2" name="Rectángulo 1"/>
          <p:cNvSpPr/>
          <p:nvPr/>
        </p:nvSpPr>
        <p:spPr>
          <a:xfrm>
            <a:off x="326571" y="2320627"/>
            <a:ext cx="306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6B512B"/>
                </a:solidFill>
              </a:rPr>
              <a:t>Proyecto de Nación 2018-2024</a:t>
            </a:r>
          </a:p>
        </p:txBody>
      </p:sp>
    </p:spTree>
    <p:extLst>
      <p:ext uri="{BB962C8B-B14F-4D97-AF65-F5344CB8AC3E}">
        <p14:creationId xmlns:p14="http://schemas.microsoft.com/office/powerpoint/2010/main" val="33506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72954" y="227561"/>
            <a:ext cx="9335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Siguientes pasos</a:t>
            </a:r>
          </a:p>
          <a:p>
            <a:pPr algn="ctr"/>
            <a:endParaRPr lang="es-MX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/>
              <a:t>Aplicar el </a:t>
            </a:r>
            <a:r>
              <a:rPr lang="es-MX" sz="2400" b="1" smtClean="0"/>
              <a:t>marco legal</a:t>
            </a:r>
            <a:endParaRPr lang="es-MX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639" y="1952231"/>
            <a:ext cx="6256361" cy="446527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Rectángulo 6"/>
          <p:cNvSpPr/>
          <p:nvPr/>
        </p:nvSpPr>
        <p:spPr>
          <a:xfrm>
            <a:off x="-195618" y="395286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800" b="1" dirty="0" smtClean="0"/>
              <a:t>“hacer </a:t>
            </a:r>
            <a:r>
              <a:rPr lang="es-MX" sz="2800" b="1" dirty="0"/>
              <a:t>a que cada quien lo que le toca</a:t>
            </a:r>
          </a:p>
          <a:p>
            <a:pPr algn="ctr"/>
            <a:r>
              <a:rPr lang="es-MX" sz="2800" b="1" dirty="0"/>
              <a:t> </a:t>
            </a:r>
            <a:r>
              <a:rPr lang="es-MX" sz="2800" b="1" dirty="0" smtClean="0"/>
              <a:t>ya </a:t>
            </a:r>
            <a:r>
              <a:rPr lang="es-MX" sz="2800" b="1" dirty="0"/>
              <a:t>basta de “a mi no me toca”</a:t>
            </a:r>
          </a:p>
        </p:txBody>
      </p:sp>
    </p:spTree>
    <p:extLst>
      <p:ext uri="{BB962C8B-B14F-4D97-AF65-F5344CB8AC3E}">
        <p14:creationId xmlns:p14="http://schemas.microsoft.com/office/powerpoint/2010/main" val="40627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5906" y="95794"/>
            <a:ext cx="11231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/>
              <a:t>Mecanismos </a:t>
            </a:r>
            <a:r>
              <a:rPr lang="es-MX" sz="4400" b="1" dirty="0" smtClean="0"/>
              <a:t>que mantienen en la pobreza </a:t>
            </a:r>
          </a:p>
          <a:p>
            <a:pPr algn="ctr"/>
            <a:r>
              <a:rPr lang="es-MX" sz="4400" b="1" dirty="0" smtClean="0"/>
              <a:t>a </a:t>
            </a:r>
            <a:r>
              <a:rPr lang="es-MX" sz="4400" b="1" dirty="0"/>
              <a:t>los pueblos indígenas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11629" y="1554536"/>
            <a:ext cx="7691068" cy="32624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600" b="1" dirty="0" smtClean="0">
                <a:solidFill>
                  <a:schemeClr val="bg1"/>
                </a:solidFill>
              </a:rPr>
              <a:t>1. DESPOJO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3200" dirty="0" smtClean="0">
                <a:solidFill>
                  <a:schemeClr val="bg1"/>
                </a:solidFill>
              </a:rPr>
              <a:t>Territorios.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3200" dirty="0" smtClean="0">
                <a:solidFill>
                  <a:schemeClr val="bg1"/>
                </a:solidFill>
              </a:rPr>
              <a:t>Agua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3200" dirty="0" smtClean="0">
                <a:solidFill>
                  <a:schemeClr val="bg1"/>
                </a:solidFill>
              </a:rPr>
              <a:t>Semillas (</a:t>
            </a:r>
            <a:r>
              <a:rPr lang="es-MX" sz="2400" dirty="0" smtClean="0">
                <a:solidFill>
                  <a:schemeClr val="bg1"/>
                </a:solidFill>
              </a:rPr>
              <a:t>Recursos biológicos</a:t>
            </a:r>
            <a:r>
              <a:rPr lang="es-MX" sz="32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3200" dirty="0" smtClean="0">
                <a:solidFill>
                  <a:schemeClr val="bg1"/>
                </a:solidFill>
              </a:rPr>
              <a:t>Frutos de su trabajo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3200" dirty="0" smtClean="0">
                <a:solidFill>
                  <a:schemeClr val="bg1"/>
                </a:solidFill>
              </a:rPr>
              <a:t>Identidad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69872" y="6145304"/>
            <a:ext cx="9693143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Papel de la </a:t>
            </a:r>
            <a:r>
              <a:rPr lang="es-MX" sz="2400" dirty="0" smtClean="0"/>
              <a:t>educación: </a:t>
            </a:r>
            <a:r>
              <a:rPr lang="es-MX" sz="2400" dirty="0"/>
              <a:t>Romper la identidad </a:t>
            </a:r>
            <a:r>
              <a:rPr lang="es-MX" sz="2400" dirty="0" smtClean="0"/>
              <a:t>indígena - </a:t>
            </a:r>
            <a:r>
              <a:rPr lang="es-MX" sz="2400" b="1" i="1" dirty="0" smtClean="0"/>
              <a:t>Transculturación</a:t>
            </a:r>
            <a:endParaRPr lang="es-MX" sz="2400" b="1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8611517" y="2110849"/>
            <a:ext cx="3191354" cy="267765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Conocimientos Alimentos</a:t>
            </a:r>
            <a:r>
              <a:rPr lang="es-MX" sz="2800" dirty="0">
                <a:solidFill>
                  <a:schemeClr val="bg1"/>
                </a:solidFill>
              </a:rPr>
              <a:t>, </a:t>
            </a:r>
            <a:r>
              <a:rPr lang="es-MX" sz="2800" dirty="0" smtClean="0">
                <a:solidFill>
                  <a:schemeClr val="bg1"/>
                </a:solidFill>
              </a:rPr>
              <a:t>Herbolaria 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Cultura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Poesía </a:t>
            </a:r>
            <a:endParaRPr lang="es-MX" sz="2800" dirty="0" smtClean="0">
              <a:solidFill>
                <a:schemeClr val="bg1"/>
              </a:solidFill>
            </a:endParaRPr>
          </a:p>
          <a:p>
            <a:pPr algn="ctr"/>
            <a:r>
              <a:rPr lang="es-MX" sz="2800" smtClean="0">
                <a:solidFill>
                  <a:schemeClr val="bg1"/>
                </a:solidFill>
              </a:rPr>
              <a:t>Lengua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69872" y="4866198"/>
            <a:ext cx="990526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/>
              <a:t>Resistencia</a:t>
            </a:r>
            <a:endParaRPr lang="es-MX" sz="5400" b="1" dirty="0"/>
          </a:p>
        </p:txBody>
      </p:sp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15" y="2380453"/>
            <a:ext cx="2857811" cy="22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9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3007" y="998575"/>
            <a:ext cx="5698193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4000" dirty="0" smtClean="0">
                <a:solidFill>
                  <a:schemeClr val="bg1"/>
                </a:solidFill>
              </a:rPr>
              <a:t>Cargos tradicionales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4000" dirty="0" smtClean="0">
                <a:solidFill>
                  <a:schemeClr val="bg1"/>
                </a:solidFill>
              </a:rPr>
              <a:t>Conocimiento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4000" dirty="0" smtClean="0">
                <a:solidFill>
                  <a:schemeClr val="bg1"/>
                </a:solidFill>
              </a:rPr>
              <a:t>Tecnología </a:t>
            </a:r>
          </a:p>
        </p:txBody>
      </p:sp>
      <p:pic>
        <p:nvPicPr>
          <p:cNvPr id="9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176" y="1024047"/>
            <a:ext cx="3076036" cy="237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1863371" y="47181"/>
            <a:ext cx="81494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600" b="1" dirty="0" smtClean="0"/>
              <a:t>2. USURPACIÓN</a:t>
            </a:r>
            <a:endParaRPr lang="es-MX" sz="46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608" y="998765"/>
            <a:ext cx="2136160" cy="24031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39" y="4141483"/>
            <a:ext cx="2533863" cy="210256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9086755" y="4251059"/>
            <a:ext cx="2786877" cy="207259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828" y="3945325"/>
            <a:ext cx="4466075" cy="249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33350" y="361950"/>
            <a:ext cx="8531679" cy="2277547"/>
          </a:xfrm>
          <a:prstGeom prst="rect">
            <a:avLst/>
          </a:prstGeom>
          <a:solidFill>
            <a:srgbClr val="6B51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600" b="1" dirty="0" smtClean="0">
                <a:solidFill>
                  <a:schemeClr val="bg1"/>
                </a:solidFill>
              </a:rPr>
              <a:t>3. EXPLOTACIÓN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3200" dirty="0" smtClean="0">
                <a:solidFill>
                  <a:schemeClr val="bg1"/>
                </a:solidFill>
              </a:rPr>
              <a:t>Jornadas agotadoras y mal pagadas.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3200" dirty="0" smtClean="0">
                <a:solidFill>
                  <a:schemeClr val="bg1"/>
                </a:solidFill>
              </a:rPr>
              <a:t>Precios muy bajos por sus productos.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3200" dirty="0" smtClean="0">
                <a:solidFill>
                  <a:schemeClr val="bg1"/>
                </a:solidFill>
              </a:rPr>
              <a:t>Costos de servicios agua, luz, escuelas.</a:t>
            </a:r>
          </a:p>
        </p:txBody>
      </p:sp>
      <p:pic>
        <p:nvPicPr>
          <p:cNvPr id="6148" name="Picture 4" descr="Resultado de imagen para jornaleros indÃ­genas"/>
          <p:cNvPicPr>
            <a:picLocks noChangeAspect="1" noChangeArrowheads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0"/>
          <a:stretch/>
        </p:blipFill>
        <p:spPr bwMode="auto">
          <a:xfrm>
            <a:off x="1814513" y="2611863"/>
            <a:ext cx="8560514" cy="415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sultado de imagen para foros de consulta indig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383" y="438894"/>
            <a:ext cx="3191288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7 CuadroTexto"/>
          <p:cNvSpPr txBox="1"/>
          <p:nvPr/>
        </p:nvSpPr>
        <p:spPr>
          <a:xfrm rot="16200000">
            <a:off x="-1186242" y="4229218"/>
            <a:ext cx="4158042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/>
              <a:t>Resistencia</a:t>
            </a:r>
            <a:endParaRPr lang="es-MX" sz="5400" b="1" dirty="0"/>
          </a:p>
        </p:txBody>
      </p:sp>
    </p:spTree>
    <p:extLst>
      <p:ext uri="{BB962C8B-B14F-4D97-AF65-F5344CB8AC3E}">
        <p14:creationId xmlns:p14="http://schemas.microsoft.com/office/powerpoint/2010/main" val="197202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88" y="838860"/>
            <a:ext cx="5437682" cy="47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336154" y="5624020"/>
            <a:ext cx="985254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Causas: Guerra, Epidemias</a:t>
            </a:r>
            <a:r>
              <a:rPr lang="es-MX" sz="2800" dirty="0"/>
              <a:t>, Trastornos económicos y </a:t>
            </a:r>
            <a:r>
              <a:rPr lang="es-MX" sz="2800" dirty="0" smtClean="0"/>
              <a:t>sociales. Disminución del 90% entre 1519 y 1623.</a:t>
            </a:r>
          </a:p>
          <a:p>
            <a:endParaRPr lang="es-MX" sz="300" dirty="0" smtClean="0"/>
          </a:p>
          <a:p>
            <a:pPr algn="r"/>
            <a:r>
              <a:rPr lang="es-MX" sz="1400" b="1" dirty="0" smtClean="0"/>
              <a:t>Fuente: Demografía Histórica de México, Elsa Malvido, Miguel A. Cuenya, México 1993</a:t>
            </a:r>
            <a:endParaRPr lang="es-MX" sz="1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-10493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Colapso de la población indígena en México</a:t>
            </a:r>
            <a:endParaRPr lang="es-MX" sz="32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7117829" y="1119131"/>
            <a:ext cx="4347148" cy="378565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solidFill>
                  <a:schemeClr val="bg1"/>
                </a:solidFill>
              </a:rPr>
              <a:t>4 veces mayor que el Holocausto</a:t>
            </a:r>
          </a:p>
          <a:p>
            <a:pPr algn="ctr"/>
            <a:r>
              <a:rPr lang="es-MX" sz="6000" dirty="0" smtClean="0">
                <a:solidFill>
                  <a:schemeClr val="bg1"/>
                </a:solidFill>
              </a:rPr>
              <a:t>judío</a:t>
            </a:r>
            <a:endParaRPr lang="es-MX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12851" y="685358"/>
            <a:ext cx="1123314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altLang="es-MX" sz="2400" b="1" dirty="0"/>
              <a:t>Tutelaje</a:t>
            </a:r>
            <a:r>
              <a:rPr lang="es-ES" altLang="es-MX" sz="2400" dirty="0"/>
              <a:t>. Herencia colonial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31801" y="188914"/>
            <a:ext cx="1065741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MX" sz="2800" b="1" dirty="0"/>
              <a:t>Problemática en los servicios de salud</a:t>
            </a:r>
            <a:endParaRPr lang="es-MX" altLang="es-MX" sz="28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5" y="1238014"/>
            <a:ext cx="4697557" cy="247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14693" r="20753"/>
          <a:stretch>
            <a:fillRect/>
          </a:stretch>
        </p:blipFill>
        <p:spPr bwMode="auto">
          <a:xfrm>
            <a:off x="5683731" y="1205172"/>
            <a:ext cx="2105322" cy="250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28" y="1285592"/>
            <a:ext cx="3279311" cy="189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9284430" y="3285216"/>
            <a:ext cx="2263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200" dirty="0">
                <a:solidFill>
                  <a:srgbClr val="FF0000"/>
                </a:solidFill>
              </a:rPr>
              <a:t>Historiadora INAH. Luise Enkerlin</a:t>
            </a:r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1191310" y="4160774"/>
            <a:ext cx="10356980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3600" i="1" dirty="0"/>
              <a:t>Alma pequeña</a:t>
            </a:r>
            <a:r>
              <a:rPr lang="es-MX" altLang="es-MX" sz="3600" i="1" dirty="0" smtClean="0"/>
              <a:t>: </a:t>
            </a:r>
            <a:r>
              <a:rPr lang="es-MX" altLang="es-MX" sz="3600" dirty="0" smtClean="0"/>
              <a:t>Indígenas, Mujeres, Niños</a:t>
            </a:r>
            <a:endParaRPr lang="es-MX" altLang="es-MX" sz="36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191310" y="5553752"/>
            <a:ext cx="10356980" cy="52322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MX" sz="2800" b="1" dirty="0" smtClean="0"/>
              <a:t>Frase de la Nueva España “Acátese, pero no se cumpla” </a:t>
            </a:r>
            <a:endParaRPr lang="es-MX" alt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8898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573617" y="1208088"/>
            <a:ext cx="480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MX" sz="24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Continúa el tutelaje</a:t>
            </a:r>
            <a:endParaRPr lang="es-MX" altLang="es-MX" sz="2400" b="1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024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/>
          <a:stretch>
            <a:fillRect/>
          </a:stretch>
        </p:blipFill>
        <p:spPr bwMode="auto">
          <a:xfrm>
            <a:off x="6000751" y="4289426"/>
            <a:ext cx="54356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2" descr="http://franciscojaviertostado.files.wordpress.com/2013/03/une_lec3a7on_clinique_c3a0_la_salpc3aatric3a8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1781"/>
          <a:stretch>
            <a:fillRect/>
          </a:stretch>
        </p:blipFill>
        <p:spPr bwMode="auto">
          <a:xfrm>
            <a:off x="6000751" y="1460501"/>
            <a:ext cx="54356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31801" y="188914"/>
            <a:ext cx="1065741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MX" sz="2800" b="1" dirty="0"/>
              <a:t>Problemática en los servicios de salud</a:t>
            </a:r>
            <a:endParaRPr lang="es-MX" altLang="es-MX" sz="2800" b="1" dirty="0"/>
          </a:p>
        </p:txBody>
      </p:sp>
      <p:sp>
        <p:nvSpPr>
          <p:cNvPr id="10247" name="Rectángulo 13"/>
          <p:cNvSpPr>
            <a:spLocks noChangeArrowheads="1"/>
          </p:cNvSpPr>
          <p:nvPr/>
        </p:nvSpPr>
        <p:spPr bwMode="auto">
          <a:xfrm>
            <a:off x="622301" y="4787878"/>
            <a:ext cx="4703233" cy="830997"/>
          </a:xfrm>
          <a:prstGeom prst="rect">
            <a:avLst/>
          </a:prstGeom>
          <a:solidFill>
            <a:srgbClr val="9E7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s-ES" altLang="es-MX" sz="2400" dirty="0">
                <a:solidFill>
                  <a:schemeClr val="bg1"/>
                </a:solidFill>
              </a:rPr>
              <a:t>Menosprecio por el respeto a los derechos humanos</a:t>
            </a:r>
          </a:p>
        </p:txBody>
      </p:sp>
      <p:sp>
        <p:nvSpPr>
          <p:cNvPr id="8" name="CuadroTexto 11"/>
          <p:cNvSpPr txBox="1">
            <a:spLocks noChangeArrowheads="1"/>
          </p:cNvSpPr>
          <p:nvPr/>
        </p:nvSpPr>
        <p:spPr bwMode="auto">
          <a:xfrm>
            <a:off x="622300" y="2012484"/>
            <a:ext cx="444368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2600" dirty="0" smtClean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Los servicios de salud se apropian de las decisiones de la población bajo el argumento de que no saben.</a:t>
            </a:r>
          </a:p>
        </p:txBody>
      </p:sp>
    </p:spTree>
    <p:extLst>
      <p:ext uri="{BB962C8B-B14F-4D97-AF65-F5344CB8AC3E}">
        <p14:creationId xmlns:p14="http://schemas.microsoft.com/office/powerpoint/2010/main" val="39040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04574" y="1413609"/>
            <a:ext cx="40477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altLang="es-MX" sz="2600" b="1" dirty="0"/>
              <a:t>Discriminación</a:t>
            </a:r>
            <a:r>
              <a:rPr lang="es-ES" altLang="es-MX" sz="2400" dirty="0"/>
              <a:t> </a:t>
            </a:r>
            <a:endParaRPr lang="es-MX" altLang="es-MX" sz="2400" dirty="0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513323" y="492869"/>
            <a:ext cx="1065741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MX" sz="2800" b="1" dirty="0"/>
              <a:t>Problemática en los servicios de salud</a:t>
            </a:r>
            <a:endParaRPr lang="es-MX" altLang="es-MX" sz="2800" b="1" dirty="0"/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7177871" y="2147172"/>
            <a:ext cx="432858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2400" dirty="0" smtClean="0"/>
              <a:t>Indígenas</a:t>
            </a:r>
            <a:r>
              <a:rPr lang="es-MX" altLang="es-MX" sz="2400" dirty="0"/>
              <a:t>, </a:t>
            </a:r>
            <a:endParaRPr lang="es-MX" altLang="es-MX" sz="2400" dirty="0" smtClean="0"/>
          </a:p>
          <a:p>
            <a:pPr eaLnBrk="1" hangingPunct="1"/>
            <a:r>
              <a:rPr lang="es-MX" altLang="es-MX" sz="2400" dirty="0" smtClean="0"/>
              <a:t>Tercera </a:t>
            </a:r>
            <a:r>
              <a:rPr lang="es-MX" altLang="es-MX" sz="2400" dirty="0"/>
              <a:t>edad, </a:t>
            </a:r>
            <a:endParaRPr lang="es-MX" altLang="es-MX" sz="2400" dirty="0" smtClean="0"/>
          </a:p>
          <a:p>
            <a:pPr eaLnBrk="1" hangingPunct="1"/>
            <a:r>
              <a:rPr lang="es-MX" altLang="es-MX" sz="2400" dirty="0" smtClean="0"/>
              <a:t>Mujeres </a:t>
            </a:r>
          </a:p>
          <a:p>
            <a:pPr eaLnBrk="1" hangingPunct="1"/>
            <a:r>
              <a:rPr lang="es-MX" altLang="es-MX" sz="2400" dirty="0" smtClean="0"/>
              <a:t>Adolescentes</a:t>
            </a:r>
            <a:r>
              <a:rPr lang="es-MX" altLang="es-MX" sz="2400" dirty="0"/>
              <a:t>,  </a:t>
            </a:r>
            <a:endParaRPr lang="es-MX" altLang="es-MX" sz="2400" dirty="0" smtClean="0"/>
          </a:p>
          <a:p>
            <a:pPr eaLnBrk="1" hangingPunct="1"/>
            <a:r>
              <a:rPr lang="es-MX" altLang="es-MX" sz="2400" dirty="0" smtClean="0"/>
              <a:t>Pobres</a:t>
            </a:r>
            <a:r>
              <a:rPr lang="es-MX" altLang="es-MX" sz="2400" dirty="0"/>
              <a:t>, </a:t>
            </a:r>
            <a:endParaRPr lang="es-MX" altLang="es-MX" sz="2400" dirty="0" smtClean="0"/>
          </a:p>
          <a:p>
            <a:pPr eaLnBrk="1" hangingPunct="1"/>
            <a:r>
              <a:rPr lang="es-MX" altLang="es-MX" sz="2400" dirty="0" smtClean="0"/>
              <a:t>Otras </a:t>
            </a:r>
            <a:r>
              <a:rPr lang="es-MX" altLang="es-MX" sz="2400" dirty="0"/>
              <a:t>preferencias sexuales, </a:t>
            </a:r>
            <a:r>
              <a:rPr lang="es-MX" altLang="es-MX" sz="2400" dirty="0" smtClean="0"/>
              <a:t>Con </a:t>
            </a:r>
            <a:r>
              <a:rPr lang="es-MX" altLang="es-MX" sz="2400" dirty="0"/>
              <a:t>enfermedades mentales, </a:t>
            </a:r>
            <a:r>
              <a:rPr lang="es-MX" altLang="es-MX" sz="2400" dirty="0" smtClean="0"/>
              <a:t>Adicciones </a:t>
            </a:r>
            <a:r>
              <a:rPr lang="es-MX" altLang="es-MX" sz="2400" dirty="0"/>
              <a:t>y enfermedades sujetas a prejuicios.</a:t>
            </a:r>
          </a:p>
        </p:txBody>
      </p:sp>
      <p:pic>
        <p:nvPicPr>
          <p:cNvPr id="6" name="Picture 9" descr="IMG_07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2" y="2147172"/>
            <a:ext cx="5371129" cy="398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58861" y="307800"/>
            <a:ext cx="6443004" cy="227754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 smtClean="0"/>
              <a:t>Respeto a sus derechos sociales y culturales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 smtClean="0"/>
              <a:t>Acceso a los Servicios Institucionales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 smtClean="0"/>
              <a:t>Visibilidad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 smtClean="0"/>
              <a:t>No exclusión ni discriminación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 smtClean="0"/>
              <a:t>Participación en la vida política</a:t>
            </a:r>
            <a:endParaRPr lang="es-MX" sz="2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779349" y="4581827"/>
            <a:ext cx="3334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Respuesta del Estado:</a:t>
            </a:r>
            <a:endParaRPr lang="es-MX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958861" y="3870972"/>
            <a:ext cx="6443004" cy="230832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 smtClean="0">
                <a:solidFill>
                  <a:schemeClr val="bg1"/>
                </a:solidFill>
              </a:rPr>
              <a:t>Asimilación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 smtClean="0">
                <a:solidFill>
                  <a:schemeClr val="bg1"/>
                </a:solidFill>
              </a:rPr>
              <a:t>Diferimiento de las respuestas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 smtClean="0">
                <a:solidFill>
                  <a:schemeClr val="bg1"/>
                </a:solidFill>
              </a:rPr>
              <a:t>Simulación</a:t>
            </a:r>
            <a:endParaRPr lang="es-MX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chemeClr val="bg1"/>
                </a:solidFill>
              </a:rPr>
              <a:t>Criminalización y violencia institucional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800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400" dirty="0" smtClean="0"/>
              <a:t>Propuestas de </a:t>
            </a:r>
            <a:r>
              <a:rPr lang="es-MX" sz="2400" i="1" dirty="0" smtClean="0"/>
              <a:t>Relación intercultural</a:t>
            </a:r>
            <a:endParaRPr lang="es-MX" sz="2400" i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582402" y="690418"/>
            <a:ext cx="372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Algunas demandas de los Pueblos Indígenas y afromexicanos:</a:t>
            </a:r>
            <a:endParaRPr lang="es-MX" sz="2400" b="1" dirty="0"/>
          </a:p>
        </p:txBody>
      </p:sp>
      <p:pic>
        <p:nvPicPr>
          <p:cNvPr id="7" name="Picture 2" descr="I Marcha del Foro, Madrid 20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3" r="11620" b="17019"/>
          <a:stretch/>
        </p:blipFill>
        <p:spPr bwMode="auto">
          <a:xfrm>
            <a:off x="428949" y="2071401"/>
            <a:ext cx="4083237" cy="213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Resultado de imagen para demandas indÃ­genas MÃ©x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088" y="2671222"/>
            <a:ext cx="2221142" cy="11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demandas indÃ­genas huicholes MÃ©xic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3" b="8500"/>
          <a:stretch/>
        </p:blipFill>
        <p:spPr bwMode="auto">
          <a:xfrm>
            <a:off x="5434349" y="2648496"/>
            <a:ext cx="2817154" cy="115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357313" y="307800"/>
            <a:ext cx="2357437" cy="3826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RESISTENCIA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8344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3720</TotalTime>
  <Words>467</Words>
  <Application>Microsoft Office PowerPoint</Application>
  <PresentationFormat>Panorámica</PresentationFormat>
  <Paragraphs>99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Montserrat</vt:lpstr>
      <vt:lpstr>Montserrat Medium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Alejandro Almaguer</cp:lastModifiedBy>
  <cp:revision>253</cp:revision>
  <dcterms:created xsi:type="dcterms:W3CDTF">2018-12-04T03:27:02Z</dcterms:created>
  <dcterms:modified xsi:type="dcterms:W3CDTF">2020-02-26T16:15:24Z</dcterms:modified>
</cp:coreProperties>
</file>