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4" r:id="rId8"/>
    <p:sldId id="263" r:id="rId9"/>
    <p:sldId id="297" r:id="rId10"/>
    <p:sldId id="459" r:id="rId11"/>
    <p:sldId id="460" r:id="rId12"/>
    <p:sldId id="461" r:id="rId13"/>
    <p:sldId id="462" r:id="rId14"/>
    <p:sldId id="468" r:id="rId15"/>
    <p:sldId id="463" r:id="rId16"/>
    <p:sldId id="464" r:id="rId17"/>
    <p:sldId id="465" r:id="rId18"/>
    <p:sldId id="467" r:id="rId19"/>
    <p:sldId id="469" r:id="rId20"/>
    <p:sldId id="281" r:id="rId21"/>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34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0.26686426166941501"/>
          <c:y val="0"/>
          <c:w val="0.53215226036985797"/>
          <c:h val="1"/>
        </c:manualLayout>
      </c:layout>
      <c:doughnutChart>
        <c:varyColors val="1"/>
        <c:ser>
          <c:idx val="0"/>
          <c:order val="0"/>
          <c:tx>
            <c:strRef>
              <c:f>Hoja1!$B$1</c:f>
              <c:strCache>
                <c:ptCount val="1"/>
                <c:pt idx="0">
                  <c:v>Percent</c:v>
                </c:pt>
              </c:strCache>
            </c:strRef>
          </c:tx>
          <c:explosion val="6"/>
          <c:dLbls>
            <c:dLbl>
              <c:idx val="6"/>
              <c:layout>
                <c:manualLayout>
                  <c:x val="5.2978450524244535E-3"/>
                  <c:y val="-4.010340179529109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FC-4519-AA1C-69D3F60CF8E0}"/>
                </c:ext>
              </c:extLst>
            </c:dLbl>
            <c:dLbl>
              <c:idx val="7"/>
              <c:layout>
                <c:manualLayout>
                  <c:x val="-5.1390882480250512E-2"/>
                  <c:y val="-2.0053279647420969E-3"/>
                </c:manualLayout>
              </c:layout>
              <c:tx>
                <c:rich>
                  <a:bodyPr/>
                  <a:lstStyle/>
                  <a:p>
                    <a:r>
                      <a:rPr lang="en-US" dirty="0"/>
                      <a:t>Totonaco 4.2%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6FC-4519-AA1C-69D3F60CF8E0}"/>
                </c:ext>
              </c:extLst>
            </c:dLbl>
            <c:dLbl>
              <c:idx val="8"/>
              <c:layout>
                <c:manualLayout>
                  <c:x val="-1.1655793088188621E-2"/>
                  <c:y val="-2.80701710070181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6FC-4519-AA1C-69D3F60CF8E0}"/>
                </c:ext>
              </c:extLst>
            </c:dLbl>
            <c:dLbl>
              <c:idx val="9"/>
              <c:layout>
                <c:manualLayout>
                  <c:x val="-3.1788071513649513E-2"/>
                  <c:y val="-7.91979824840869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6FC-4519-AA1C-69D3F60CF8E0}"/>
                </c:ext>
              </c:extLst>
            </c:dLbl>
            <c:dLbl>
              <c:idx val="10"/>
              <c:layout>
                <c:manualLayout>
                  <c:x val="-3.7086083432591099E-3"/>
                  <c:y val="-3.40852076513792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FC-4519-AA1C-69D3F60CF8E0}"/>
                </c:ext>
              </c:extLst>
            </c:dLbl>
            <c:spPr>
              <a:noFill/>
              <a:ln>
                <a:noFill/>
              </a:ln>
              <a:effectLst/>
            </c:spPr>
            <c:txPr>
              <a:bodyPr/>
              <a:lstStyle/>
              <a:p>
                <a:pPr>
                  <a:defRPr sz="1000" b="1">
                    <a:solidFill>
                      <a:schemeClr val="tx1">
                        <a:lumMod val="85000"/>
                        <a:lumOff val="15000"/>
                      </a:schemeClr>
                    </a:solidFill>
                    <a:latin typeface="Source Sans Pro"/>
                  </a:defRPr>
                </a:pPr>
                <a:endParaRPr lang="es-MX"/>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Hoja1!$A$2:$A$12</c:f>
              <c:strCache>
                <c:ptCount val="11"/>
                <c:pt idx="0">
                  <c:v>Náhuatl</c:v>
                </c:pt>
                <c:pt idx="1">
                  <c:v>Mixteco</c:v>
                </c:pt>
                <c:pt idx="2">
                  <c:v>Otomí</c:v>
                </c:pt>
                <c:pt idx="3">
                  <c:v>Mazateco</c:v>
                </c:pt>
                <c:pt idx="4">
                  <c:v>Zapoteco</c:v>
                </c:pt>
                <c:pt idx="5">
                  <c:v>Mazahua</c:v>
                </c:pt>
                <c:pt idx="6">
                  <c:v>Lengua indígena no especificada</c:v>
                </c:pt>
                <c:pt idx="7">
                  <c:v>Totonaco</c:v>
                </c:pt>
                <c:pt idx="8">
                  <c:v>Chinanteco</c:v>
                </c:pt>
                <c:pt idx="9">
                  <c:v>Mixe</c:v>
                </c:pt>
                <c:pt idx="10">
                  <c:v>Otra lengua</c:v>
                </c:pt>
              </c:strCache>
            </c:strRef>
          </c:cat>
          <c:val>
            <c:numRef>
              <c:f>Hoja1!$B$2:$B$12</c:f>
              <c:numCache>
                <c:formatCode>0.0%</c:formatCode>
                <c:ptCount val="11"/>
                <c:pt idx="0">
                  <c:v>0.29799999999999999</c:v>
                </c:pt>
                <c:pt idx="1">
                  <c:v>0.1193</c:v>
                </c:pt>
                <c:pt idx="2">
                  <c:v>0.10639999999999999</c:v>
                </c:pt>
                <c:pt idx="3">
                  <c:v>8.5599999999999996E-2</c:v>
                </c:pt>
                <c:pt idx="4">
                  <c:v>8.14E-2</c:v>
                </c:pt>
                <c:pt idx="5">
                  <c:v>6.4299999999999996E-2</c:v>
                </c:pt>
                <c:pt idx="6">
                  <c:v>5.79E-2</c:v>
                </c:pt>
                <c:pt idx="7">
                  <c:v>4.1799999999999997E-2</c:v>
                </c:pt>
                <c:pt idx="8">
                  <c:v>2.5600000000000001E-2</c:v>
                </c:pt>
                <c:pt idx="9">
                  <c:v>2.5000000000000001E-2</c:v>
                </c:pt>
                <c:pt idx="10">
                  <c:v>9.4200000000000006E-2</c:v>
                </c:pt>
              </c:numCache>
            </c:numRef>
          </c:val>
          <c:extLst>
            <c:ext xmlns:c16="http://schemas.microsoft.com/office/drawing/2014/chart" uri="{C3380CC4-5D6E-409C-BE32-E72D297353CC}">
              <c16:uniqueId val="{00000006-E6FC-4519-AA1C-69D3F60CF8E0}"/>
            </c:ext>
          </c:extLst>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spPr>
    <a:ln>
      <a:noFill/>
    </a:ln>
  </c:spPr>
  <c:txPr>
    <a:bodyPr/>
    <a:lstStyle/>
    <a:p>
      <a:pPr>
        <a:defRPr sz="1800"/>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8B0B-75F8-4230-BAAD-B3571AB51CF5}" type="datetimeFigureOut">
              <a:rPr lang="es-MX" smtClean="0"/>
              <a:t>26/02/2020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DCFD5-3D7F-46A5-9F37-688E9D06A294}" type="slidenum">
              <a:rPr lang="es-MX" smtClean="0"/>
              <a:t>‹Nº›</a:t>
            </a:fld>
            <a:endParaRPr lang="es-MX"/>
          </a:p>
        </p:txBody>
      </p:sp>
    </p:spTree>
    <p:extLst>
      <p:ext uri="{BB962C8B-B14F-4D97-AF65-F5344CB8AC3E}">
        <p14:creationId xmlns:p14="http://schemas.microsoft.com/office/powerpoint/2010/main" val="359654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98DCFD5-3D7F-46A5-9F37-688E9D06A294}" type="slidenum">
              <a:rPr lang="es-MX" smtClean="0"/>
              <a:t>11</a:t>
            </a:fld>
            <a:endParaRPr lang="es-MX"/>
          </a:p>
        </p:txBody>
      </p:sp>
    </p:spTree>
    <p:extLst>
      <p:ext uri="{BB962C8B-B14F-4D97-AF65-F5344CB8AC3E}">
        <p14:creationId xmlns:p14="http://schemas.microsoft.com/office/powerpoint/2010/main" val="153650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98DCFD5-3D7F-46A5-9F37-688E9D06A294}" type="slidenum">
              <a:rPr lang="es-MX" smtClean="0"/>
              <a:t>12</a:t>
            </a:fld>
            <a:endParaRPr lang="es-MX"/>
          </a:p>
        </p:txBody>
      </p:sp>
    </p:spTree>
    <p:extLst>
      <p:ext uri="{BB962C8B-B14F-4D97-AF65-F5344CB8AC3E}">
        <p14:creationId xmlns:p14="http://schemas.microsoft.com/office/powerpoint/2010/main" val="412853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98DCFD5-3D7F-46A5-9F37-688E9D06A294}" type="slidenum">
              <a:rPr lang="es-MX" smtClean="0"/>
              <a:t>13</a:t>
            </a:fld>
            <a:endParaRPr lang="es-MX"/>
          </a:p>
        </p:txBody>
      </p:sp>
    </p:spTree>
    <p:extLst>
      <p:ext uri="{BB962C8B-B14F-4D97-AF65-F5344CB8AC3E}">
        <p14:creationId xmlns:p14="http://schemas.microsoft.com/office/powerpoint/2010/main" val="62750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172797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92591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77433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209825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240267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126258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420451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28320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102024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175046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461552E-8968-47E5-891F-72747615DDF4}" type="datetimeFigureOut">
              <a:rPr lang="es-MX" smtClean="0"/>
              <a:t>26/02/2020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E6C7692-3321-4E6E-ABE7-B483E0D0A5EF}" type="slidenum">
              <a:rPr lang="es-MX" smtClean="0"/>
              <a:t>‹Nº›</a:t>
            </a:fld>
            <a:endParaRPr lang="es-MX"/>
          </a:p>
        </p:txBody>
      </p:sp>
    </p:spTree>
    <p:extLst>
      <p:ext uri="{BB962C8B-B14F-4D97-AF65-F5344CB8AC3E}">
        <p14:creationId xmlns:p14="http://schemas.microsoft.com/office/powerpoint/2010/main" val="25597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61552E-8968-47E5-891F-72747615DDF4}" type="datetimeFigureOut">
              <a:rPr lang="es-MX" smtClean="0"/>
              <a:t>26/02/2020</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6C7692-3321-4E6E-ABE7-B483E0D0A5EF}" type="slidenum">
              <a:rPr lang="es-MX" smtClean="0"/>
              <a:t>‹Nº›</a:t>
            </a:fld>
            <a:endParaRPr lang="es-MX"/>
          </a:p>
        </p:txBody>
      </p:sp>
    </p:spTree>
    <p:extLst>
      <p:ext uri="{BB962C8B-B14F-4D97-AF65-F5344CB8AC3E}">
        <p14:creationId xmlns:p14="http://schemas.microsoft.com/office/powerpoint/2010/main" val="4101797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6.emf"/><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emf"/><Relationship Id="rId1" Type="http://schemas.openxmlformats.org/officeDocument/2006/relationships/slideLayout" Target="../slideLayouts/slideLayout9.xml"/><Relationship Id="rId5" Type="http://schemas.openxmlformats.org/officeDocument/2006/relationships/image" Target="../media/image6.emf"/><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emf"/><Relationship Id="rId1" Type="http://schemas.openxmlformats.org/officeDocument/2006/relationships/slideLayout" Target="../slideLayouts/slideLayout9.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sentacion 11principal.pdf"/>
          <p:cNvPicPr>
            <a:picLocks noChangeAspect="1"/>
          </p:cNvPicPr>
          <p:nvPr/>
        </p:nvPicPr>
        <p:blipFill rotWithShape="1">
          <a:blip r:embed="rId2">
            <a:extLst>
              <a:ext uri="{28A0092B-C50C-407E-A947-70E740481C1C}">
                <a14:useLocalDpi xmlns:a14="http://schemas.microsoft.com/office/drawing/2010/main" val="0"/>
              </a:ext>
            </a:extLst>
          </a:blip>
          <a:srcRect t="10036"/>
          <a:stretch/>
        </p:blipFill>
        <p:spPr>
          <a:xfrm>
            <a:off x="-1" y="0"/>
            <a:ext cx="9184163" cy="5164038"/>
          </a:xfrm>
          <a:prstGeom prst="rect">
            <a:avLst/>
          </a:prstGeom>
        </p:spPr>
      </p:pic>
      <p:pic>
        <p:nvPicPr>
          <p:cNvPr id="5" name="Imagen 4" descr="colibr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2797"/>
            <a:ext cx="5472608" cy="4643806"/>
          </a:xfrm>
          <a:prstGeom prst="rect">
            <a:avLst/>
          </a:prstGeom>
        </p:spPr>
      </p:pic>
      <p:sp>
        <p:nvSpPr>
          <p:cNvPr id="2" name="1 CuadroTexto"/>
          <p:cNvSpPr txBox="1"/>
          <p:nvPr/>
        </p:nvSpPr>
        <p:spPr>
          <a:xfrm>
            <a:off x="4499992" y="1059582"/>
            <a:ext cx="4572000" cy="1938992"/>
          </a:xfrm>
          <a:prstGeom prst="rect">
            <a:avLst/>
          </a:prstGeom>
          <a:noFill/>
        </p:spPr>
        <p:txBody>
          <a:bodyPr wrap="square" rtlCol="0">
            <a:spAutoFit/>
          </a:bodyPr>
          <a:lstStyle/>
          <a:p>
            <a:r>
              <a:rPr lang="es-MX" sz="4000" b="1" dirty="0">
                <a:solidFill>
                  <a:schemeClr val="bg1"/>
                </a:solidFill>
                <a:latin typeface="Source Sans Pro"/>
              </a:rPr>
              <a:t>Ciudad de México, Capital Indígena de 	América Latina</a:t>
            </a:r>
          </a:p>
        </p:txBody>
      </p:sp>
    </p:spTree>
    <p:extLst>
      <p:ext uri="{BB962C8B-B14F-4D97-AF65-F5344CB8AC3E}">
        <p14:creationId xmlns:p14="http://schemas.microsoft.com/office/powerpoint/2010/main" val="366573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6" name="Rectángulo 5">
            <a:extLst>
              <a:ext uri="{FF2B5EF4-FFF2-40B4-BE49-F238E27FC236}">
                <a16:creationId xmlns:a16="http://schemas.microsoft.com/office/drawing/2014/main" id="{916F095A-A2DC-45CC-9FA9-793ED1AE3B08}"/>
              </a:ext>
            </a:extLst>
          </p:cNvPr>
          <p:cNvSpPr/>
          <p:nvPr/>
        </p:nvSpPr>
        <p:spPr>
          <a:xfrm>
            <a:off x="107504" y="984340"/>
            <a:ext cx="8928992" cy="461665"/>
          </a:xfrm>
          <a:prstGeom prst="rect">
            <a:avLst/>
          </a:prstGeom>
        </p:spPr>
        <p:txBody>
          <a:bodyPr wrap="square">
            <a:spAutoFit/>
          </a:bodyPr>
          <a:lstStyle/>
          <a:p>
            <a:pPr algn="ctr">
              <a:spcBef>
                <a:spcPts val="1000"/>
              </a:spcBef>
              <a:defRPr sz="2200">
                <a:latin typeface="+mn-lt"/>
                <a:ea typeface="+mn-ea"/>
                <a:cs typeface="+mn-cs"/>
                <a:sym typeface="Calibri"/>
              </a:defRPr>
            </a:pPr>
            <a:r>
              <a:rPr lang="es-MX" sz="2400" b="1" dirty="0">
                <a:solidFill>
                  <a:srgbClr val="00B050"/>
                </a:solidFill>
                <a:latin typeface="Gotham-Medium"/>
                <a:sym typeface="Calibri"/>
              </a:rPr>
              <a:t>“Ciudad pluricultural”</a:t>
            </a:r>
          </a:p>
        </p:txBody>
      </p:sp>
      <p:pic>
        <p:nvPicPr>
          <p:cNvPr id="9"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395536" y="1420515"/>
            <a:ext cx="8496944" cy="3387146"/>
          </a:xfrm>
          <a:prstGeom prst="rect">
            <a:avLst/>
          </a:prstGeom>
        </p:spPr>
        <p:txBody>
          <a:bodyPr wrap="square">
            <a:spAutoFit/>
          </a:bodyPr>
          <a:lstStyle/>
          <a:p>
            <a:pPr algn="just">
              <a:lnSpc>
                <a:spcPct val="150000"/>
              </a:lnSpc>
              <a:defRPr sz="2200">
                <a:latin typeface="+mn-lt"/>
                <a:ea typeface="+mn-ea"/>
                <a:cs typeface="+mn-cs"/>
                <a:sym typeface="Calibri"/>
              </a:defRPr>
            </a:pPr>
            <a:r>
              <a:rPr lang="es-MX" sz="1200" b="1" dirty="0">
                <a:solidFill>
                  <a:srgbClr val="636569"/>
                </a:solidFill>
                <a:latin typeface="Source Sans Pro Regular"/>
                <a:ea typeface="Arial" charset="0"/>
                <a:cs typeface="Source Sans Pro Regular"/>
              </a:rPr>
              <a:t>Artículo 59</a:t>
            </a:r>
          </a:p>
          <a:p>
            <a:pPr algn="just">
              <a:lnSpc>
                <a:spcPct val="150000"/>
              </a:lnSpc>
              <a:defRPr sz="2200">
                <a:latin typeface="+mn-lt"/>
                <a:ea typeface="+mn-ea"/>
                <a:cs typeface="+mn-cs"/>
                <a:sym typeface="Calibri"/>
              </a:defRPr>
            </a:pPr>
            <a:r>
              <a:rPr lang="es-MX" sz="1200" b="1" dirty="0">
                <a:solidFill>
                  <a:srgbClr val="636569"/>
                </a:solidFill>
                <a:latin typeface="Source Sans Pro Regular"/>
                <a:ea typeface="Arial" charset="0"/>
                <a:cs typeface="Source Sans Pro Regular"/>
              </a:rPr>
              <a:t>Apartado L. </a:t>
            </a:r>
            <a:r>
              <a:rPr lang="es-MX" sz="1200" dirty="0">
                <a:solidFill>
                  <a:srgbClr val="636569"/>
                </a:solidFill>
                <a:latin typeface="Source Sans Pro Regular"/>
                <a:ea typeface="Arial" charset="0"/>
                <a:cs typeface="Source Sans Pro Regular"/>
              </a:rPr>
              <a:t>Medidas de implementación</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Las medidas de implementación son obligaciones de las autoridades de la Ciudad de México para garantizar los derechos de los pueblos y barrios originarios y comunidades indígenas residentes y comprenden las siguientes:</a:t>
            </a:r>
          </a:p>
          <a:p>
            <a:pPr algn="just">
              <a:lnSpc>
                <a:spcPct val="150000"/>
              </a:lnSpc>
              <a:defRPr sz="2200">
                <a:latin typeface="+mn-lt"/>
                <a:ea typeface="+mn-ea"/>
                <a:cs typeface="+mn-cs"/>
                <a:sym typeface="Calibri"/>
              </a:defRPr>
            </a:pPr>
            <a:endParaRPr lang="es-ES" sz="1200" dirty="0">
              <a:solidFill>
                <a:srgbClr val="636569"/>
              </a:solidFill>
              <a:latin typeface="Source Sans Pro Regular"/>
              <a:ea typeface="Arial" charset="0"/>
              <a:cs typeface="Source Sans Pro Regular"/>
            </a:endParaRP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a:t>
            </a:r>
          </a:p>
          <a:p>
            <a:pPr algn="just">
              <a:lnSpc>
                <a:spcPct val="150000"/>
              </a:lnSpc>
              <a:defRPr sz="2200">
                <a:latin typeface="+mn-lt"/>
                <a:ea typeface="+mn-ea"/>
                <a:cs typeface="+mn-cs"/>
                <a:sym typeface="Calibri"/>
              </a:defRPr>
            </a:pPr>
            <a:endParaRPr lang="es-ES" sz="1200" dirty="0">
              <a:solidFill>
                <a:srgbClr val="636569"/>
              </a:solidFill>
              <a:latin typeface="Source Sans Pro Regular"/>
              <a:ea typeface="Arial" charset="0"/>
              <a:cs typeface="Source Sans Pro Regular"/>
            </a:endParaRP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6. Establecer la condición oficial de las lenguas indígenas, promover la formación de traductores, la creación de políticas públicas y un instituto de lenguas. Asimismo, asegurarán que los miembros de los pueblos y barrios originarios y comunidades indígenas residentes, puedan entender y hacerse entender en las actuaciones políticas, jurídicas y administrativas, proporcionando para ello, cuando sea necesario, servicios de interpretación u otros medios adecuados.</a:t>
            </a:r>
          </a:p>
          <a:p>
            <a:pPr algn="just">
              <a:lnSpc>
                <a:spcPct val="150000"/>
              </a:lnSpc>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Tree>
    <p:extLst>
      <p:ext uri="{BB962C8B-B14F-4D97-AF65-F5344CB8AC3E}">
        <p14:creationId xmlns:p14="http://schemas.microsoft.com/office/powerpoint/2010/main" val="424568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6" name="Rectángulo 5">
            <a:extLst>
              <a:ext uri="{FF2B5EF4-FFF2-40B4-BE49-F238E27FC236}">
                <a16:creationId xmlns:a16="http://schemas.microsoft.com/office/drawing/2014/main" id="{916F095A-A2DC-45CC-9FA9-793ED1AE3B08}"/>
              </a:ext>
            </a:extLst>
          </p:cNvPr>
          <p:cNvSpPr/>
          <p:nvPr/>
        </p:nvSpPr>
        <p:spPr>
          <a:xfrm>
            <a:off x="107504" y="984340"/>
            <a:ext cx="8928992" cy="954107"/>
          </a:xfrm>
          <a:prstGeom prst="rect">
            <a:avLst/>
          </a:prstGeom>
        </p:spPr>
        <p:txBody>
          <a:bodyPr wrap="square">
            <a:spAutoFit/>
          </a:bodyPr>
          <a:lstStyle/>
          <a:p>
            <a:pPr algn="ctr">
              <a:spcBef>
                <a:spcPct val="0"/>
              </a:spcBef>
              <a:defRPr sz="2200">
                <a:latin typeface="+mn-lt"/>
                <a:ea typeface="+mn-ea"/>
                <a:cs typeface="+mn-cs"/>
                <a:sym typeface="Calibri"/>
              </a:defRPr>
            </a:pPr>
            <a:r>
              <a:rPr lang="es-ES" sz="2800" b="1" dirty="0">
                <a:solidFill>
                  <a:srgbClr val="00B050"/>
                </a:solidFill>
                <a:latin typeface="Gotham-Medium"/>
                <a:ea typeface="+mj-ea"/>
              </a:rPr>
              <a:t>Ley de Derechos de los Pueblos y Barrios Originarios y Comunidades Indígenas Residentes en la Ciudad de México</a:t>
            </a:r>
            <a:endParaRPr lang="es-MX" sz="2800" b="1" dirty="0">
              <a:solidFill>
                <a:srgbClr val="00B050"/>
              </a:solidFill>
              <a:latin typeface="Gotham-Medium"/>
              <a:ea typeface="+mj-ea"/>
            </a:endParaRPr>
          </a:p>
        </p:txBody>
      </p:sp>
      <p:pic>
        <p:nvPicPr>
          <p:cNvPr id="9" name="Imagen 8" descr="Presentacion 11principal.pdf"/>
          <p:cNvPicPr>
            <a:picLocks noChangeAspect="1"/>
          </p:cNvPicPr>
          <p:nvPr/>
        </p:nvPicPr>
        <p:blipFill rotWithShape="1">
          <a:blip r:embed="rId4">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395536" y="2067694"/>
            <a:ext cx="8496944" cy="2556149"/>
          </a:xfrm>
          <a:prstGeom prst="rect">
            <a:avLst/>
          </a:prstGeom>
        </p:spPr>
        <p:txBody>
          <a:bodyPr wrap="square">
            <a:spAutoFit/>
          </a:bodyPr>
          <a:lstStyle/>
          <a:p>
            <a:pPr algn="just">
              <a:lnSpc>
                <a:spcPct val="150000"/>
              </a:lnSpc>
              <a:defRPr sz="2200">
                <a:latin typeface="+mn-lt"/>
                <a:ea typeface="+mn-ea"/>
                <a:cs typeface="+mn-cs"/>
                <a:sym typeface="Calibri"/>
              </a:defRPr>
            </a:pPr>
            <a:r>
              <a:rPr lang="es-ES" sz="1200" b="1" dirty="0">
                <a:solidFill>
                  <a:srgbClr val="636569"/>
                </a:solidFill>
                <a:latin typeface="Source Sans Pro Regular"/>
                <a:ea typeface="Arial" charset="0"/>
                <a:cs typeface="Source Sans Pro Regular"/>
              </a:rPr>
              <a:t>Artículo 34. Derechos lingüísticos</a:t>
            </a:r>
          </a:p>
          <a:p>
            <a:pPr marL="228600" indent="-228600" algn="just">
              <a:lnSpc>
                <a:spcPct val="150000"/>
              </a:lnSpc>
              <a:buAutoNum type="arabicPeriod"/>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Las lenguas indígenas nacionales que se hablen en la Ciudad son parte de su diversidad lingüística y su patrimonio cultural, serán válidas, al igual que el idioma español, para cualquier asunto o trámite de carácter público, así como para acceder plenamente a la gestión, servicios e información pública.</a:t>
            </a:r>
          </a:p>
          <a:p>
            <a:pPr marL="228600" indent="-228600" algn="just">
              <a:lnSpc>
                <a:spcPct val="150000"/>
              </a:lnSpc>
              <a:buAutoNum type="arabicPeriod"/>
              <a:defRPr sz="2200">
                <a:latin typeface="+mn-lt"/>
                <a:ea typeface="+mn-ea"/>
                <a:cs typeface="+mn-cs"/>
                <a:sym typeface="Calibri"/>
              </a:defRPr>
            </a:pPr>
            <a:endParaRPr lang="es-ES" sz="1200" dirty="0">
              <a:solidFill>
                <a:srgbClr val="636569"/>
              </a:solidFill>
              <a:latin typeface="Source Sans Pro Regular"/>
              <a:ea typeface="Arial" charset="0"/>
              <a:cs typeface="Source Sans Pro Regular"/>
            </a:endParaRPr>
          </a:p>
          <a:p>
            <a:pPr marL="228600" indent="-228600" algn="just">
              <a:lnSpc>
                <a:spcPct val="150000"/>
              </a:lnSpc>
              <a:buAutoNum type="arabicPeriod"/>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Ninguna persona podrá ser sujeta a cualquier tipo de discriminación a causa o en virtud de la lengua que hable. Las autoridades de la Ciudad deberán de garantizar el ejercicio pleno de los derechos lingüísticos de los pueblos, barrios y comunidades en los términos que esta ley establece.</a:t>
            </a:r>
          </a:p>
          <a:p>
            <a:pPr algn="just">
              <a:lnSpc>
                <a:spcPct val="150000"/>
              </a:lnSpc>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Tree>
    <p:extLst>
      <p:ext uri="{BB962C8B-B14F-4D97-AF65-F5344CB8AC3E}">
        <p14:creationId xmlns:p14="http://schemas.microsoft.com/office/powerpoint/2010/main" val="1582196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6" name="Rectángulo 5">
            <a:extLst>
              <a:ext uri="{FF2B5EF4-FFF2-40B4-BE49-F238E27FC236}">
                <a16:creationId xmlns:a16="http://schemas.microsoft.com/office/drawing/2014/main" id="{916F095A-A2DC-45CC-9FA9-793ED1AE3B08}"/>
              </a:ext>
            </a:extLst>
          </p:cNvPr>
          <p:cNvSpPr/>
          <p:nvPr/>
        </p:nvSpPr>
        <p:spPr>
          <a:xfrm>
            <a:off x="107504" y="984340"/>
            <a:ext cx="8928992" cy="954107"/>
          </a:xfrm>
          <a:prstGeom prst="rect">
            <a:avLst/>
          </a:prstGeom>
        </p:spPr>
        <p:txBody>
          <a:bodyPr wrap="square">
            <a:spAutoFit/>
          </a:bodyPr>
          <a:lstStyle/>
          <a:p>
            <a:pPr algn="ctr">
              <a:spcBef>
                <a:spcPct val="0"/>
              </a:spcBef>
              <a:defRPr sz="2200">
                <a:latin typeface="+mn-lt"/>
                <a:ea typeface="+mn-ea"/>
                <a:cs typeface="+mn-cs"/>
                <a:sym typeface="Calibri"/>
              </a:defRPr>
            </a:pPr>
            <a:r>
              <a:rPr lang="es-ES" sz="2800" b="1" dirty="0">
                <a:solidFill>
                  <a:srgbClr val="00B050"/>
                </a:solidFill>
                <a:latin typeface="Gotham-Medium"/>
                <a:ea typeface="+mj-ea"/>
              </a:rPr>
              <a:t>Ley de Derechos de los Pueblos y Barrios Originarios y Comunidades Indígenas Residentes en la Ciudad de México</a:t>
            </a:r>
            <a:endParaRPr lang="es-MX" sz="2800" b="1" dirty="0">
              <a:solidFill>
                <a:srgbClr val="00B050"/>
              </a:solidFill>
              <a:latin typeface="Gotham-Medium"/>
              <a:ea typeface="+mj-ea"/>
            </a:endParaRPr>
          </a:p>
        </p:txBody>
      </p:sp>
      <p:pic>
        <p:nvPicPr>
          <p:cNvPr id="9" name="Imagen 8" descr="Presentacion 11principal.pdf"/>
          <p:cNvPicPr>
            <a:picLocks noChangeAspect="1"/>
          </p:cNvPicPr>
          <p:nvPr/>
        </p:nvPicPr>
        <p:blipFill rotWithShape="1">
          <a:blip r:embed="rId4">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395536" y="2031071"/>
            <a:ext cx="8496944" cy="3110147"/>
          </a:xfrm>
          <a:prstGeom prst="rect">
            <a:avLst/>
          </a:prstGeom>
        </p:spPr>
        <p:txBody>
          <a:bodyPr wrap="square">
            <a:spAutoFit/>
          </a:bodyPr>
          <a:lstStyle/>
          <a:p>
            <a:pPr algn="just">
              <a:lnSpc>
                <a:spcPct val="150000"/>
              </a:lnSpc>
              <a:defRPr sz="2200">
                <a:latin typeface="+mn-lt"/>
                <a:ea typeface="+mn-ea"/>
                <a:cs typeface="+mn-cs"/>
                <a:sym typeface="Calibri"/>
              </a:defRPr>
            </a:pPr>
            <a:r>
              <a:rPr lang="es-ES" sz="1200" b="1" dirty="0">
                <a:solidFill>
                  <a:srgbClr val="636569"/>
                </a:solidFill>
                <a:latin typeface="Source Sans Pro Regular"/>
                <a:ea typeface="Arial" charset="0"/>
                <a:cs typeface="Source Sans Pro Regular"/>
              </a:rPr>
              <a:t>Artículo 34. Derechos lingüísticos </a:t>
            </a:r>
          </a:p>
          <a:p>
            <a:pPr algn="just">
              <a:lnSpc>
                <a:spcPct val="150000"/>
              </a:lnSpc>
              <a:defRPr sz="2200">
                <a:latin typeface="+mn-lt"/>
                <a:ea typeface="+mn-ea"/>
                <a:cs typeface="+mn-cs"/>
                <a:sym typeface="Calibri"/>
              </a:defRPr>
            </a:pPr>
            <a:endParaRPr lang="es-ES" sz="1200" b="1" dirty="0">
              <a:solidFill>
                <a:srgbClr val="636569"/>
              </a:solidFill>
              <a:latin typeface="Source Sans Pro Regular"/>
              <a:ea typeface="Arial" charset="0"/>
              <a:cs typeface="Source Sans Pro Regular"/>
            </a:endParaRP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3. El Gobierno de la Ciudad procurará:</a:t>
            </a:r>
          </a:p>
          <a:p>
            <a:pPr algn="just">
              <a:lnSpc>
                <a:spcPct val="150000"/>
              </a:lnSpc>
              <a:defRPr sz="2200">
                <a:latin typeface="+mn-lt"/>
                <a:ea typeface="+mn-ea"/>
                <a:cs typeface="+mn-cs"/>
                <a:sym typeface="Calibri"/>
              </a:defRPr>
            </a:pPr>
            <a:endParaRPr lang="es-ES" sz="1200" dirty="0">
              <a:solidFill>
                <a:srgbClr val="636569"/>
              </a:solidFill>
              <a:latin typeface="Source Sans Pro Regular"/>
              <a:ea typeface="Arial" charset="0"/>
              <a:cs typeface="Source Sans Pro Regular"/>
            </a:endParaRP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I. Preservar y difundir las lenguas y variantes habladas en la Ciudad;</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II. Asesorar, capacitar y sensibilizar a las personas servidoras públicas que atienden a población indígena;</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III. Impartir enseñanza en las lenguas y variantes indígenas habladas en la Ciudad de México;</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IV. Difundir las lenguas y sus variantes a través de programas radiofónicos, escritos, audiovisuales y cualquier otro medio;</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V. Vigilar que en el sistema educativo se asegure el respeto a los derechos lingüísticos, y</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VI. Conservar y resguardar los materiales lingüísticos.</a:t>
            </a:r>
          </a:p>
          <a:p>
            <a:pPr algn="just">
              <a:lnSpc>
                <a:spcPct val="150000"/>
              </a:lnSpc>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Tree>
    <p:extLst>
      <p:ext uri="{BB962C8B-B14F-4D97-AF65-F5344CB8AC3E}">
        <p14:creationId xmlns:p14="http://schemas.microsoft.com/office/powerpoint/2010/main" val="41663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6" name="Rectángulo 5">
            <a:extLst>
              <a:ext uri="{FF2B5EF4-FFF2-40B4-BE49-F238E27FC236}">
                <a16:creationId xmlns:a16="http://schemas.microsoft.com/office/drawing/2014/main" id="{916F095A-A2DC-45CC-9FA9-793ED1AE3B08}"/>
              </a:ext>
            </a:extLst>
          </p:cNvPr>
          <p:cNvSpPr/>
          <p:nvPr/>
        </p:nvSpPr>
        <p:spPr>
          <a:xfrm>
            <a:off x="107504" y="984340"/>
            <a:ext cx="8928992" cy="954107"/>
          </a:xfrm>
          <a:prstGeom prst="rect">
            <a:avLst/>
          </a:prstGeom>
        </p:spPr>
        <p:txBody>
          <a:bodyPr wrap="square">
            <a:spAutoFit/>
          </a:bodyPr>
          <a:lstStyle/>
          <a:p>
            <a:pPr algn="ctr">
              <a:spcBef>
                <a:spcPct val="0"/>
              </a:spcBef>
              <a:defRPr sz="2200">
                <a:latin typeface="+mn-lt"/>
                <a:ea typeface="+mn-ea"/>
                <a:cs typeface="+mn-cs"/>
                <a:sym typeface="Calibri"/>
              </a:defRPr>
            </a:pPr>
            <a:r>
              <a:rPr lang="es-ES" sz="2800" b="1" dirty="0">
                <a:solidFill>
                  <a:srgbClr val="00B050"/>
                </a:solidFill>
                <a:latin typeface="Gotham-Medium"/>
                <a:ea typeface="+mj-ea"/>
              </a:rPr>
              <a:t>Ley de Derechos de los Pueblos y Barrios Originarios y Comunidades Indígenas Residentes en la Ciudad de México</a:t>
            </a:r>
            <a:endParaRPr lang="es-MX" sz="2800" b="1" dirty="0">
              <a:solidFill>
                <a:srgbClr val="00B050"/>
              </a:solidFill>
              <a:latin typeface="Gotham-Medium"/>
              <a:ea typeface="+mj-ea"/>
            </a:endParaRPr>
          </a:p>
        </p:txBody>
      </p:sp>
      <p:pic>
        <p:nvPicPr>
          <p:cNvPr id="9" name="Imagen 8" descr="Presentacion 11principal.pdf"/>
          <p:cNvPicPr>
            <a:picLocks noChangeAspect="1"/>
          </p:cNvPicPr>
          <p:nvPr/>
        </p:nvPicPr>
        <p:blipFill rotWithShape="1">
          <a:blip r:embed="rId4">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395536" y="1938447"/>
            <a:ext cx="8496944" cy="3110147"/>
          </a:xfrm>
          <a:prstGeom prst="rect">
            <a:avLst/>
          </a:prstGeom>
        </p:spPr>
        <p:txBody>
          <a:bodyPr wrap="square">
            <a:spAutoFit/>
          </a:bodyPr>
          <a:lstStyle/>
          <a:p>
            <a:pPr algn="just">
              <a:lnSpc>
                <a:spcPct val="150000"/>
              </a:lnSpc>
              <a:defRPr sz="2200">
                <a:latin typeface="+mn-lt"/>
                <a:ea typeface="+mn-ea"/>
                <a:cs typeface="+mn-cs"/>
                <a:sym typeface="Calibri"/>
              </a:defRPr>
            </a:pPr>
            <a:r>
              <a:rPr lang="es-ES" sz="1200" b="1" dirty="0">
                <a:solidFill>
                  <a:srgbClr val="636569"/>
                </a:solidFill>
                <a:latin typeface="Source Sans Pro Regular"/>
                <a:ea typeface="Arial" charset="0"/>
                <a:cs typeface="Source Sans Pro Regular"/>
              </a:rPr>
              <a:t>Artículo 34. Derechos lingüísticos</a:t>
            </a:r>
          </a:p>
          <a:p>
            <a:pPr algn="just">
              <a:lnSpc>
                <a:spcPct val="150000"/>
              </a:lnSpc>
              <a:defRPr sz="2200">
                <a:latin typeface="+mn-lt"/>
                <a:ea typeface="+mn-ea"/>
                <a:cs typeface="+mn-cs"/>
                <a:sym typeface="Calibri"/>
              </a:defRPr>
            </a:pPr>
            <a:endParaRPr lang="es-ES" sz="1200" b="1" dirty="0">
              <a:solidFill>
                <a:srgbClr val="636569"/>
              </a:solidFill>
              <a:latin typeface="Source Sans Pro Regular"/>
              <a:ea typeface="Arial" charset="0"/>
              <a:cs typeface="Source Sans Pro Regular"/>
            </a:endParaRP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4. Las personas hablantes de lenguas indígenas tienen derecho de acceder a los servicios públicos y a la administración de justicia en sus propias lenguas. Tendrán derecho a un intérprete o traductor en su lengua de origen.</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5. La Secretaría creará un área administrativa que contará con personas traductoras e intérpretes en lenguas indígenas, que prestarán servicios profesionales a las autoridades administrativas y judiciales en los procesos de atención a personas indígenas. </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6. La Fiscalía General de Justicia, el Instituto de la Defensoría Pública, el Tribunal Superior de Justicia, la Secretaría y las demás dependencias del Gobierno de la Ciudad que lo requieran contarán con presupuesto para servicios de traducción, interpretación y peritajes culturales indígenas.</a:t>
            </a:r>
          </a:p>
          <a:p>
            <a:pPr algn="just">
              <a:lnSpc>
                <a:spcPct val="150000"/>
              </a:lnSpc>
              <a:defRPr sz="2200">
                <a:latin typeface="+mn-lt"/>
                <a:ea typeface="+mn-ea"/>
                <a:cs typeface="+mn-cs"/>
                <a:sym typeface="Calibri"/>
              </a:defRPr>
            </a:pPr>
            <a:r>
              <a:rPr lang="es-ES" sz="1200" dirty="0">
                <a:solidFill>
                  <a:srgbClr val="636569"/>
                </a:solidFill>
                <a:latin typeface="Source Sans Pro Regular"/>
                <a:ea typeface="Arial" charset="0"/>
                <a:cs typeface="Source Sans Pro Regular"/>
              </a:rPr>
              <a:t>7. El Gobierno implementará programas de formación, capacitación, certificación y profesionalización de personas traductoras, intérpretes, facilitadores interculturales y peritos culturales indígenas.</a:t>
            </a:r>
          </a:p>
        </p:txBody>
      </p:sp>
    </p:spTree>
    <p:extLst>
      <p:ext uri="{BB962C8B-B14F-4D97-AF65-F5344CB8AC3E}">
        <p14:creationId xmlns:p14="http://schemas.microsoft.com/office/powerpoint/2010/main" val="419426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486801" y="809207"/>
            <a:ext cx="8170397" cy="783729"/>
          </a:xfrm>
        </p:spPr>
        <p:txBody>
          <a:bodyPr>
            <a:noAutofit/>
          </a:bodyPr>
          <a:lstStyle/>
          <a:p>
            <a:pPr algn="ctr"/>
            <a:r>
              <a:rPr lang="es-ES" sz="2800" dirty="0">
                <a:solidFill>
                  <a:srgbClr val="00B050"/>
                </a:solidFill>
                <a:latin typeface="Gotham-Medium"/>
                <a:cs typeface="Gotham-Medium"/>
              </a:rPr>
              <a:t>Convenio SEPI-INALI</a:t>
            </a:r>
          </a:p>
        </p:txBody>
      </p:sp>
      <p:pic>
        <p:nvPicPr>
          <p:cNvPr id="9"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4422558" y="2044266"/>
            <a:ext cx="4613938" cy="276999"/>
          </a:xfrm>
          <a:prstGeom prst="rect">
            <a:avLst/>
          </a:prstGeom>
        </p:spPr>
        <p:txBody>
          <a:bodyPr wrap="square">
            <a:spAutoFit/>
          </a:bodyPr>
          <a:lstStyle/>
          <a:p>
            <a:pPr algn="just">
              <a:spcBef>
                <a:spcPts val="1000"/>
              </a:spcBef>
              <a:spcAft>
                <a:spcPts val="900"/>
              </a:spcAft>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
        <p:nvSpPr>
          <p:cNvPr id="8" name="Rectángulo 7">
            <a:extLst>
              <a:ext uri="{FF2B5EF4-FFF2-40B4-BE49-F238E27FC236}">
                <a16:creationId xmlns:a16="http://schemas.microsoft.com/office/drawing/2014/main" id="{E104B44F-4141-484B-B2B2-A5BAEA54C505}"/>
              </a:ext>
            </a:extLst>
          </p:cNvPr>
          <p:cNvSpPr/>
          <p:nvPr/>
        </p:nvSpPr>
        <p:spPr>
          <a:xfrm>
            <a:off x="4139952" y="1779662"/>
            <a:ext cx="4680520" cy="3090590"/>
          </a:xfrm>
          <a:prstGeom prst="rect">
            <a:avLst/>
          </a:prstGeom>
        </p:spPr>
        <p:txBody>
          <a:bodyPr wrap="square">
            <a:spAutoFit/>
          </a:bodyPr>
          <a:lstStyle/>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Convenio de colaboración entre la SEPI y el INALI, con la finalidad de conjuntar recursos y experiencias para garantizar los derechos lingüísticos de las personas hablantes en la Ciudad de México:</a:t>
            </a:r>
          </a:p>
          <a:p>
            <a:pPr marL="450850" indent="-271463" algn="just">
              <a:spcBef>
                <a:spcPts val="1000"/>
              </a:spcBef>
              <a:buFont typeface="Wingdings" panose="05000000000000000000" pitchFamily="2" charset="2"/>
              <a:buChar char="ü"/>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Difusión y uso de las lenguas indígenas</a:t>
            </a:r>
          </a:p>
          <a:p>
            <a:pPr marL="450850" indent="-271463" algn="just">
              <a:spcBef>
                <a:spcPts val="1000"/>
              </a:spcBef>
              <a:buFont typeface="Wingdings" panose="05000000000000000000" pitchFamily="2" charset="2"/>
              <a:buChar char="ü"/>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Impulsar conjuntamente políticas lingüísticas</a:t>
            </a:r>
          </a:p>
          <a:p>
            <a:pPr marL="450850" indent="-271463" algn="just">
              <a:spcBef>
                <a:spcPts val="1000"/>
              </a:spcBef>
              <a:buFont typeface="Wingdings" panose="05000000000000000000" pitchFamily="2" charset="2"/>
              <a:buChar char="ü"/>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Realizar proyectos de toponimias y señalética en lenguas indígenas</a:t>
            </a:r>
          </a:p>
          <a:p>
            <a:pPr marL="450850" indent="-271463" algn="just">
              <a:spcBef>
                <a:spcPts val="1000"/>
              </a:spcBef>
              <a:buFont typeface="Wingdings" panose="05000000000000000000" pitchFamily="2" charset="2"/>
              <a:buChar char="ü"/>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Impulsar la profesionalización permanente de las personas traductoras, intérpretes y maestros en lenguas indígenas.</a:t>
            </a:r>
          </a:p>
        </p:txBody>
      </p:sp>
      <p:pic>
        <p:nvPicPr>
          <p:cNvPr id="1028" name="Picture 4" descr="Resultado de imagen para convenio sepi inali">
            <a:extLst>
              <a:ext uri="{FF2B5EF4-FFF2-40B4-BE49-F238E27FC236}">
                <a16:creationId xmlns:a16="http://schemas.microsoft.com/office/drawing/2014/main" id="{2D5CEEE9-0E87-42F5-B17C-68770903E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90969"/>
            <a:ext cx="3799687" cy="213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2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486801" y="1082829"/>
            <a:ext cx="8170397" cy="783729"/>
          </a:xfrm>
        </p:spPr>
        <p:txBody>
          <a:bodyPr>
            <a:noAutofit/>
          </a:bodyPr>
          <a:lstStyle/>
          <a:p>
            <a:pPr algn="ctr"/>
            <a:r>
              <a:rPr lang="es-ES" sz="2800" dirty="0">
                <a:solidFill>
                  <a:srgbClr val="00B050"/>
                </a:solidFill>
                <a:latin typeface="Gotham-Medium"/>
                <a:cs typeface="Gotham-Medium"/>
              </a:rPr>
              <a:t>Red de intérpretes-traductores en lenguas indígenas nacionales</a:t>
            </a:r>
          </a:p>
        </p:txBody>
      </p:sp>
      <p:pic>
        <p:nvPicPr>
          <p:cNvPr id="9"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4422558" y="2044266"/>
            <a:ext cx="4613938" cy="276999"/>
          </a:xfrm>
          <a:prstGeom prst="rect">
            <a:avLst/>
          </a:prstGeom>
        </p:spPr>
        <p:txBody>
          <a:bodyPr wrap="square">
            <a:spAutoFit/>
          </a:bodyPr>
          <a:lstStyle/>
          <a:p>
            <a:pPr algn="just">
              <a:spcBef>
                <a:spcPts val="1000"/>
              </a:spcBef>
              <a:spcAft>
                <a:spcPts val="900"/>
              </a:spcAft>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
        <p:nvSpPr>
          <p:cNvPr id="8" name="Rectángulo 7">
            <a:extLst>
              <a:ext uri="{FF2B5EF4-FFF2-40B4-BE49-F238E27FC236}">
                <a16:creationId xmlns:a16="http://schemas.microsoft.com/office/drawing/2014/main" id="{E104B44F-4141-484B-B2B2-A5BAEA54C505}"/>
              </a:ext>
            </a:extLst>
          </p:cNvPr>
          <p:cNvSpPr/>
          <p:nvPr/>
        </p:nvSpPr>
        <p:spPr>
          <a:xfrm>
            <a:off x="3779912" y="2163197"/>
            <a:ext cx="4845214" cy="2798202"/>
          </a:xfrm>
          <a:prstGeom prst="rect">
            <a:avLst/>
          </a:prstGeom>
        </p:spPr>
        <p:txBody>
          <a:bodyPr wrap="square">
            <a:spAutoFit/>
          </a:bodyPr>
          <a:lstStyle/>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600" dirty="0">
                <a:solidFill>
                  <a:srgbClr val="636569"/>
                </a:solidFill>
                <a:latin typeface="Source Sans Pro Regular"/>
                <a:ea typeface="Arial" charset="0"/>
                <a:cs typeface="Source Sans Pro Regular"/>
              </a:rPr>
              <a:t>A través de la Red de Intérpretes-Traductores en Lenguas Indígenas Nacionales en la Ciudad de México, se brindan servicios de interpretación–traducción principalmente a la población hablante de lenguas indígenas, pero también a instituciones gubernamentales.</a:t>
            </a:r>
          </a:p>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MX" sz="1600" dirty="0">
                <a:solidFill>
                  <a:srgbClr val="636569"/>
                </a:solidFill>
                <a:latin typeface="Source Sans Pro Regular"/>
                <a:ea typeface="Arial" charset="0"/>
                <a:cs typeface="Source Sans Pro Regular"/>
              </a:rPr>
              <a:t>En 2019, </a:t>
            </a:r>
            <a:r>
              <a:rPr lang="es-ES" sz="1600" dirty="0">
                <a:solidFill>
                  <a:srgbClr val="636569"/>
                </a:solidFill>
                <a:latin typeface="Source Sans Pro Regular"/>
                <a:ea typeface="Arial" charset="0"/>
                <a:cs typeface="Source Sans Pro Regular"/>
              </a:rPr>
              <a:t>301 personas fueron apoyadas con servicios de interpretación por parte de integrantes de la Red de intérpretes-traductores en lenguas indígenas nacionales, en 14 lenguas indígenas. </a:t>
            </a:r>
          </a:p>
        </p:txBody>
      </p:sp>
      <p:pic>
        <p:nvPicPr>
          <p:cNvPr id="2" name="Imagen 1">
            <a:extLst>
              <a:ext uri="{FF2B5EF4-FFF2-40B4-BE49-F238E27FC236}">
                <a16:creationId xmlns:a16="http://schemas.microsoft.com/office/drawing/2014/main" id="{E7E3AE31-9E5D-4949-9AA7-C265974E4988}"/>
              </a:ext>
            </a:extLst>
          </p:cNvPr>
          <p:cNvPicPr>
            <a:picLocks noChangeAspect="1"/>
          </p:cNvPicPr>
          <p:nvPr/>
        </p:nvPicPr>
        <p:blipFill>
          <a:blip r:embed="rId4"/>
          <a:stretch>
            <a:fillRect/>
          </a:stretch>
        </p:blipFill>
        <p:spPr>
          <a:xfrm>
            <a:off x="683568" y="1765656"/>
            <a:ext cx="2592288" cy="3343325"/>
          </a:xfrm>
          <a:prstGeom prst="rect">
            <a:avLst/>
          </a:prstGeom>
        </p:spPr>
      </p:pic>
    </p:spTree>
    <p:extLst>
      <p:ext uri="{BB962C8B-B14F-4D97-AF65-F5344CB8AC3E}">
        <p14:creationId xmlns:p14="http://schemas.microsoft.com/office/powerpoint/2010/main" val="369808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486801" y="1082829"/>
            <a:ext cx="8170397" cy="783729"/>
          </a:xfrm>
        </p:spPr>
        <p:txBody>
          <a:bodyPr>
            <a:noAutofit/>
          </a:bodyPr>
          <a:lstStyle/>
          <a:p>
            <a:pPr algn="ctr"/>
            <a:r>
              <a:rPr lang="es-ES" sz="2800" dirty="0">
                <a:solidFill>
                  <a:srgbClr val="00B050"/>
                </a:solidFill>
                <a:latin typeface="Gotham-Medium"/>
                <a:cs typeface="Gotham-Medium"/>
              </a:rPr>
              <a:t>Formación de hablantes de lenguas indígenas para su promoción y enseñanza</a:t>
            </a:r>
          </a:p>
        </p:txBody>
      </p:sp>
      <p:pic>
        <p:nvPicPr>
          <p:cNvPr id="9"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4422558" y="2044266"/>
            <a:ext cx="4613938" cy="276999"/>
          </a:xfrm>
          <a:prstGeom prst="rect">
            <a:avLst/>
          </a:prstGeom>
        </p:spPr>
        <p:txBody>
          <a:bodyPr wrap="square">
            <a:spAutoFit/>
          </a:bodyPr>
          <a:lstStyle/>
          <a:p>
            <a:pPr algn="just">
              <a:spcBef>
                <a:spcPts val="1000"/>
              </a:spcBef>
              <a:spcAft>
                <a:spcPts val="900"/>
              </a:spcAft>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
        <p:nvSpPr>
          <p:cNvPr id="8" name="Rectángulo 7">
            <a:extLst>
              <a:ext uri="{FF2B5EF4-FFF2-40B4-BE49-F238E27FC236}">
                <a16:creationId xmlns:a16="http://schemas.microsoft.com/office/drawing/2014/main" id="{E104B44F-4141-484B-B2B2-A5BAEA54C505}"/>
              </a:ext>
            </a:extLst>
          </p:cNvPr>
          <p:cNvSpPr/>
          <p:nvPr/>
        </p:nvSpPr>
        <p:spPr>
          <a:xfrm>
            <a:off x="3707904" y="1989197"/>
            <a:ext cx="5112568" cy="2734082"/>
          </a:xfrm>
          <a:prstGeom prst="rect">
            <a:avLst/>
          </a:prstGeom>
        </p:spPr>
        <p:txBody>
          <a:bodyPr wrap="square">
            <a:spAutoFit/>
          </a:bodyPr>
          <a:lstStyle/>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Se puso en marcha el programa de formación de hablantes de lenguas indígenas para su promoción y enseñanza. </a:t>
            </a:r>
          </a:p>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En 2019 se contó con 58 promotores de 17 lenguas indígenas: mixteco, mazateco, triqui, mazahua, </a:t>
            </a:r>
            <a:r>
              <a:rPr lang="es-ES" sz="1400" dirty="0" err="1">
                <a:solidFill>
                  <a:srgbClr val="636569"/>
                </a:solidFill>
                <a:latin typeface="Source Sans Pro Regular"/>
                <a:ea typeface="Arial" charset="0"/>
                <a:cs typeface="Source Sans Pro Regular"/>
              </a:rPr>
              <a:t>tének</a:t>
            </a:r>
            <a:r>
              <a:rPr lang="es-ES" sz="1400" dirty="0">
                <a:solidFill>
                  <a:srgbClr val="636569"/>
                </a:solidFill>
                <a:latin typeface="Source Sans Pro Regular"/>
                <a:ea typeface="Arial" charset="0"/>
                <a:cs typeface="Source Sans Pro Regular"/>
              </a:rPr>
              <a:t>, </a:t>
            </a:r>
            <a:r>
              <a:rPr lang="es-ES" sz="1400" dirty="0" err="1">
                <a:solidFill>
                  <a:srgbClr val="636569"/>
                </a:solidFill>
                <a:latin typeface="Source Sans Pro Regular"/>
                <a:ea typeface="Arial" charset="0"/>
                <a:cs typeface="Source Sans Pro Regular"/>
              </a:rPr>
              <a:t>ayuujk</a:t>
            </a:r>
            <a:r>
              <a:rPr lang="es-ES" sz="1400" dirty="0">
                <a:solidFill>
                  <a:srgbClr val="636569"/>
                </a:solidFill>
                <a:latin typeface="Source Sans Pro Regular"/>
                <a:ea typeface="Arial" charset="0"/>
                <a:cs typeface="Source Sans Pro Regular"/>
              </a:rPr>
              <a:t>, </a:t>
            </a:r>
            <a:r>
              <a:rPr lang="es-ES" sz="1400" dirty="0" err="1">
                <a:solidFill>
                  <a:srgbClr val="636569"/>
                </a:solidFill>
                <a:latin typeface="Source Sans Pro Regular"/>
                <a:ea typeface="Arial" charset="0"/>
                <a:cs typeface="Source Sans Pro Regular"/>
              </a:rPr>
              <a:t>huave</a:t>
            </a:r>
            <a:r>
              <a:rPr lang="es-ES" sz="1400" dirty="0">
                <a:solidFill>
                  <a:srgbClr val="636569"/>
                </a:solidFill>
                <a:latin typeface="Source Sans Pro Regular"/>
                <a:ea typeface="Arial" charset="0"/>
                <a:cs typeface="Source Sans Pro Regular"/>
              </a:rPr>
              <a:t>, otomí, totonaco, náhuatl, </a:t>
            </a:r>
            <a:r>
              <a:rPr lang="es-ES" sz="1400" dirty="0" err="1">
                <a:solidFill>
                  <a:srgbClr val="636569"/>
                </a:solidFill>
                <a:latin typeface="Source Sans Pro Regular"/>
                <a:ea typeface="Arial" charset="0"/>
                <a:cs typeface="Source Sans Pro Regular"/>
              </a:rPr>
              <a:t>ch’ol</a:t>
            </a:r>
            <a:r>
              <a:rPr lang="es-ES" sz="1400" dirty="0">
                <a:solidFill>
                  <a:srgbClr val="636569"/>
                </a:solidFill>
                <a:latin typeface="Source Sans Pro Regular"/>
                <a:ea typeface="Arial" charset="0"/>
                <a:cs typeface="Source Sans Pro Regular"/>
              </a:rPr>
              <a:t>, zapoteco, chinanteco, zoque, tlapaneco, tzeltal y tzotzil. </a:t>
            </a:r>
          </a:p>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Asimismo, se crearon 57 grupos abiertos de enseñanza de las lenguas indígenas, cuyos estudiantes son oriundos de 93 lugares distintos de la Ciudad de México y de 11 estados de la República.</a:t>
            </a:r>
          </a:p>
        </p:txBody>
      </p:sp>
      <p:pic>
        <p:nvPicPr>
          <p:cNvPr id="10" name="Imagen 9" descr="IMG_7597.JPG">
            <a:extLst>
              <a:ext uri="{FF2B5EF4-FFF2-40B4-BE49-F238E27FC236}">
                <a16:creationId xmlns:a16="http://schemas.microsoft.com/office/drawing/2014/main" id="{A599E026-6260-41D4-BCBA-786B50491C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35" t="1854" r="23125" b="11312"/>
          <a:stretch/>
        </p:blipFill>
        <p:spPr>
          <a:xfrm>
            <a:off x="486801" y="2047382"/>
            <a:ext cx="2880320" cy="2841689"/>
          </a:xfrm>
          <a:prstGeom prst="rect">
            <a:avLst/>
          </a:prstGeom>
        </p:spPr>
      </p:pic>
    </p:spTree>
    <p:extLst>
      <p:ext uri="{BB962C8B-B14F-4D97-AF65-F5344CB8AC3E}">
        <p14:creationId xmlns:p14="http://schemas.microsoft.com/office/powerpoint/2010/main" val="182522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486801" y="1082829"/>
            <a:ext cx="8170397" cy="783729"/>
          </a:xfrm>
        </p:spPr>
        <p:txBody>
          <a:bodyPr>
            <a:noAutofit/>
          </a:bodyPr>
          <a:lstStyle/>
          <a:p>
            <a:pPr algn="ctr"/>
            <a:r>
              <a:rPr lang="es-ES" sz="2800" dirty="0">
                <a:solidFill>
                  <a:srgbClr val="00B050"/>
                </a:solidFill>
                <a:latin typeface="Gotham-Medium"/>
                <a:cs typeface="Gotham-Medium"/>
              </a:rPr>
              <a:t>Primera y Segunda Muestra Lingüística Indígena de la Ciudad de México</a:t>
            </a:r>
          </a:p>
        </p:txBody>
      </p:sp>
      <p:pic>
        <p:nvPicPr>
          <p:cNvPr id="9"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4422558" y="2044266"/>
            <a:ext cx="4613938" cy="276999"/>
          </a:xfrm>
          <a:prstGeom prst="rect">
            <a:avLst/>
          </a:prstGeom>
        </p:spPr>
        <p:txBody>
          <a:bodyPr wrap="square">
            <a:spAutoFit/>
          </a:bodyPr>
          <a:lstStyle/>
          <a:p>
            <a:pPr algn="just">
              <a:spcBef>
                <a:spcPts val="1000"/>
              </a:spcBef>
              <a:spcAft>
                <a:spcPts val="900"/>
              </a:spcAft>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
        <p:nvSpPr>
          <p:cNvPr id="8" name="Rectángulo 7">
            <a:extLst>
              <a:ext uri="{FF2B5EF4-FFF2-40B4-BE49-F238E27FC236}">
                <a16:creationId xmlns:a16="http://schemas.microsoft.com/office/drawing/2014/main" id="{E104B44F-4141-484B-B2B2-A5BAEA54C505}"/>
              </a:ext>
            </a:extLst>
          </p:cNvPr>
          <p:cNvSpPr/>
          <p:nvPr/>
        </p:nvSpPr>
        <p:spPr>
          <a:xfrm>
            <a:off x="2699792" y="1866558"/>
            <a:ext cx="5957406" cy="1169551"/>
          </a:xfrm>
          <a:prstGeom prst="rect">
            <a:avLst/>
          </a:prstGeom>
        </p:spPr>
        <p:txBody>
          <a:bodyPr wrap="square">
            <a:spAutoFit/>
          </a:bodyPr>
          <a:lstStyle/>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En el marco del Año Internacional de las Lenguas Indígenas y para conmemorar el Día Internacional de la Lengua Materna, se llevó a cabo del 21 al 24 de febrero la Primera Muestra Lingüística Indígena de la Ciudad de México, en la que se realizaron actividades culturales en 20 lenguas indígenas que se hablan en la capital.</a:t>
            </a:r>
          </a:p>
        </p:txBody>
      </p:sp>
      <p:pic>
        <p:nvPicPr>
          <p:cNvPr id="1026" name="Picture 2" descr="Resultado de imagen para Primera Muestra Lingüística Indígena de la Ciudad de México">
            <a:extLst>
              <a:ext uri="{FF2B5EF4-FFF2-40B4-BE49-F238E27FC236}">
                <a16:creationId xmlns:a16="http://schemas.microsoft.com/office/drawing/2014/main" id="{961D2DC2-F869-4F30-8E2A-7C4E6D2026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416" y="1859703"/>
            <a:ext cx="1246078" cy="1891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a Muestra Lingüística Indígena">
            <a:extLst>
              <a:ext uri="{FF2B5EF4-FFF2-40B4-BE49-F238E27FC236}">
                <a16:creationId xmlns:a16="http://schemas.microsoft.com/office/drawing/2014/main" id="{A6B14ECC-1CA9-4B7A-925A-CF431A853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764" y="3213817"/>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7E555B5B-3FEE-4B82-A8D6-32292E656073}"/>
              </a:ext>
            </a:extLst>
          </p:cNvPr>
          <p:cNvSpPr/>
          <p:nvPr/>
        </p:nvSpPr>
        <p:spPr>
          <a:xfrm>
            <a:off x="755576" y="3886016"/>
            <a:ext cx="4428863" cy="954107"/>
          </a:xfrm>
          <a:prstGeom prst="rect">
            <a:avLst/>
          </a:prstGeom>
        </p:spPr>
        <p:txBody>
          <a:bodyPr wrap="square">
            <a:spAutoFit/>
          </a:bodyPr>
          <a:lstStyle/>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Del 17 al 20 de febrero de 2020 en el Centro de Enseñanza para Extranjeros (CEPE) y el 21 de febrero en las Islas de Ciudad Universitaria, se llevó a cabo la Segunda Muestra Lingüística de la Ciudad de México.</a:t>
            </a:r>
          </a:p>
        </p:txBody>
      </p:sp>
    </p:spTree>
    <p:extLst>
      <p:ext uri="{BB962C8B-B14F-4D97-AF65-F5344CB8AC3E}">
        <p14:creationId xmlns:p14="http://schemas.microsoft.com/office/powerpoint/2010/main" val="240684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486801" y="1082829"/>
            <a:ext cx="8170397" cy="783729"/>
          </a:xfrm>
        </p:spPr>
        <p:txBody>
          <a:bodyPr>
            <a:noAutofit/>
          </a:bodyPr>
          <a:lstStyle/>
          <a:p>
            <a:pPr algn="ctr"/>
            <a:r>
              <a:rPr lang="es-ES" sz="2800" dirty="0">
                <a:solidFill>
                  <a:srgbClr val="00B050"/>
                </a:solidFill>
                <a:latin typeface="Gotham-Medium"/>
                <a:cs typeface="Gotham-Medium"/>
              </a:rPr>
              <a:t>Diplomado en Interpretación y traducción de Lenguas Indígenas en la Ciudad de México </a:t>
            </a:r>
          </a:p>
        </p:txBody>
      </p:sp>
      <p:pic>
        <p:nvPicPr>
          <p:cNvPr id="9"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4422558" y="2044266"/>
            <a:ext cx="4613938" cy="276999"/>
          </a:xfrm>
          <a:prstGeom prst="rect">
            <a:avLst/>
          </a:prstGeom>
        </p:spPr>
        <p:txBody>
          <a:bodyPr wrap="square">
            <a:spAutoFit/>
          </a:bodyPr>
          <a:lstStyle/>
          <a:p>
            <a:pPr algn="just">
              <a:spcBef>
                <a:spcPts val="1000"/>
              </a:spcBef>
              <a:spcAft>
                <a:spcPts val="900"/>
              </a:spcAft>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
        <p:nvSpPr>
          <p:cNvPr id="8" name="Rectángulo 7">
            <a:extLst>
              <a:ext uri="{FF2B5EF4-FFF2-40B4-BE49-F238E27FC236}">
                <a16:creationId xmlns:a16="http://schemas.microsoft.com/office/drawing/2014/main" id="{E104B44F-4141-484B-B2B2-A5BAEA54C505}"/>
              </a:ext>
            </a:extLst>
          </p:cNvPr>
          <p:cNvSpPr/>
          <p:nvPr/>
        </p:nvSpPr>
        <p:spPr>
          <a:xfrm>
            <a:off x="3707904" y="1989197"/>
            <a:ext cx="5112568" cy="2518638"/>
          </a:xfrm>
          <a:prstGeom prst="rect">
            <a:avLst/>
          </a:prstGeom>
        </p:spPr>
        <p:txBody>
          <a:bodyPr wrap="square">
            <a:spAutoFit/>
          </a:bodyPr>
          <a:lstStyle/>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Se creó la Unidad de Estudios Interculturales del Instituto de Educación Superior “Rosario Castellanos” </a:t>
            </a:r>
          </a:p>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Se puso en marcha el primer Diplomado en Interpretación y traducción de Lenguas Indígenas, con el objetivo de fortalecer la profesionalización de las competencias de interpretación y traducción adquiridas en su práctica para facilitar la comunicación intercultural en los diferentes ámbitos y requerimientos de los servicios públicos.</a:t>
            </a:r>
          </a:p>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Primer grupo de 30  intérpretes-traductores.</a:t>
            </a:r>
          </a:p>
        </p:txBody>
      </p:sp>
      <p:pic>
        <p:nvPicPr>
          <p:cNvPr id="2052" name="Picture 4" descr="Resultado de imagen para Diplomado en Interpretación y traducción de Lenguas Indígenas sepi">
            <a:extLst>
              <a:ext uri="{FF2B5EF4-FFF2-40B4-BE49-F238E27FC236}">
                <a16:creationId xmlns:a16="http://schemas.microsoft.com/office/drawing/2014/main" id="{1A7CB515-4D88-4F59-83A9-383E2691E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182765"/>
            <a:ext cx="3574129" cy="238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07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519801" y="670905"/>
            <a:ext cx="8170397" cy="783729"/>
          </a:xfrm>
        </p:spPr>
        <p:txBody>
          <a:bodyPr>
            <a:noAutofit/>
          </a:bodyPr>
          <a:lstStyle/>
          <a:p>
            <a:pPr algn="ctr"/>
            <a:r>
              <a:rPr lang="es-ES" sz="2800" dirty="0">
                <a:solidFill>
                  <a:srgbClr val="00B050"/>
                </a:solidFill>
                <a:latin typeface="Gotham-Medium"/>
                <a:cs typeface="Gotham-Medium"/>
              </a:rPr>
              <a:t>Totlahtol Radio</a:t>
            </a:r>
          </a:p>
        </p:txBody>
      </p:sp>
      <p:pic>
        <p:nvPicPr>
          <p:cNvPr id="9"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4422558" y="2044266"/>
            <a:ext cx="4613938" cy="276999"/>
          </a:xfrm>
          <a:prstGeom prst="rect">
            <a:avLst/>
          </a:prstGeom>
        </p:spPr>
        <p:txBody>
          <a:bodyPr wrap="square">
            <a:spAutoFit/>
          </a:bodyPr>
          <a:lstStyle/>
          <a:p>
            <a:pPr algn="just">
              <a:spcBef>
                <a:spcPts val="1000"/>
              </a:spcBef>
              <a:spcAft>
                <a:spcPts val="900"/>
              </a:spcAft>
              <a:defRPr sz="2200">
                <a:latin typeface="+mn-lt"/>
                <a:ea typeface="+mn-ea"/>
                <a:cs typeface="+mn-cs"/>
                <a:sym typeface="Calibri"/>
              </a:defRPr>
            </a:pPr>
            <a:endParaRPr lang="es-MX" sz="1200" dirty="0">
              <a:solidFill>
                <a:srgbClr val="636569"/>
              </a:solidFill>
              <a:latin typeface="Source Sans Pro Regular"/>
              <a:ea typeface="Arial" charset="0"/>
              <a:cs typeface="Source Sans Pro Regular"/>
            </a:endParaRPr>
          </a:p>
        </p:txBody>
      </p:sp>
      <p:sp>
        <p:nvSpPr>
          <p:cNvPr id="8" name="Rectángulo 7">
            <a:extLst>
              <a:ext uri="{FF2B5EF4-FFF2-40B4-BE49-F238E27FC236}">
                <a16:creationId xmlns:a16="http://schemas.microsoft.com/office/drawing/2014/main" id="{E104B44F-4141-484B-B2B2-A5BAEA54C505}"/>
              </a:ext>
            </a:extLst>
          </p:cNvPr>
          <p:cNvSpPr/>
          <p:nvPr/>
        </p:nvSpPr>
        <p:spPr>
          <a:xfrm>
            <a:off x="464539" y="1454634"/>
            <a:ext cx="8280920" cy="1872307"/>
          </a:xfrm>
          <a:prstGeom prst="rect">
            <a:avLst/>
          </a:prstGeom>
        </p:spPr>
        <p:txBody>
          <a:bodyPr wrap="square">
            <a:spAutoFit/>
          </a:bodyPr>
          <a:lstStyle/>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El 11 de octubre se inauguró Totlahtol Radio.</a:t>
            </a:r>
          </a:p>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La radio pretende ser un medio de comunicación entre pueblos y comunidades indígenas, con servicios informativos, de promoción de las culturas e identidades indígenas, de servicios comunitarios, de espacios de análisis y debate.</a:t>
            </a:r>
          </a:p>
          <a:p>
            <a:pPr marL="171450" indent="-171450" algn="just">
              <a:spcBef>
                <a:spcPts val="1000"/>
              </a:spcBef>
              <a:spcAft>
                <a:spcPts val="900"/>
              </a:spcAft>
              <a:buFont typeface="Arial" panose="020B0604020202020204" pitchFamily="34" charset="0"/>
              <a:buChar char="•"/>
              <a:defRPr sz="2200">
                <a:latin typeface="+mn-lt"/>
                <a:ea typeface="+mn-ea"/>
                <a:cs typeface="+mn-cs"/>
                <a:sym typeface="Calibri"/>
              </a:defRPr>
            </a:pPr>
            <a:r>
              <a:rPr lang="es-ES" sz="1400" dirty="0">
                <a:solidFill>
                  <a:srgbClr val="636569"/>
                </a:solidFill>
                <a:latin typeface="Source Sans Pro Regular"/>
                <a:ea typeface="Arial" charset="0"/>
                <a:cs typeface="Source Sans Pro Regular"/>
              </a:rPr>
              <a:t>La barra programática está a cargo de personas indígenas, principalmente jóvenes y hablantes de sus lenguas, quienes fungen como locutores y locutoras, así como productores y productoras.</a:t>
            </a:r>
          </a:p>
        </p:txBody>
      </p:sp>
      <p:pic>
        <p:nvPicPr>
          <p:cNvPr id="2050" name="Picture 2">
            <a:extLst>
              <a:ext uri="{FF2B5EF4-FFF2-40B4-BE49-F238E27FC236}">
                <a16:creationId xmlns:a16="http://schemas.microsoft.com/office/drawing/2014/main" id="{DD8716C4-ED86-49D5-B7F5-81423ECA0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396" y="3500529"/>
            <a:ext cx="5106323" cy="155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0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584122" y="1801092"/>
            <a:ext cx="3812619" cy="1653886"/>
          </a:xfrm>
        </p:spPr>
        <p:txBody>
          <a:bodyPr>
            <a:normAutofit fontScale="85000" lnSpcReduction="20000"/>
          </a:bodyPr>
          <a:lstStyle/>
          <a:p>
            <a:pPr>
              <a:defRPr sz="3600">
                <a:latin typeface="Arial"/>
                <a:ea typeface="Arial"/>
                <a:cs typeface="Arial"/>
                <a:sym typeface="Arial"/>
              </a:defRPr>
            </a:pPr>
            <a:r>
              <a:rPr lang="es-MX" sz="2000" dirty="0">
                <a:solidFill>
                  <a:srgbClr val="636569"/>
                </a:solidFill>
                <a:latin typeface="Source Sans Pro Regular"/>
                <a:cs typeface="Source Sans Pro Regular"/>
              </a:rPr>
              <a:t>“La Ciudad de México es intercultural, tiene una composición plurilingüe, pluriétnica y pluricultural sustentada en sus habitantes; sus pueblos y barrios originarios históricamente asentados en su territorio y en sus comunidades indígenas residentes.”</a:t>
            </a:r>
            <a:r>
              <a:rPr lang="es-MX" sz="2400" dirty="0">
                <a:solidFill>
                  <a:schemeClr val="bg1"/>
                </a:solidFill>
                <a:latin typeface="Source Sans Pro Regular"/>
                <a:cs typeface="Source Sans Pro Regular"/>
              </a:rPr>
              <a:t>Artíuo</a:t>
            </a:r>
          </a:p>
        </p:txBody>
      </p:sp>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pic>
        <p:nvPicPr>
          <p:cNvPr id="7" name="Imagen 6" descr="esloganB.png"/>
          <p:cNvPicPr>
            <a:picLocks noChangeAspect="1"/>
          </p:cNvPicPr>
          <p:nvPr/>
        </p:nvPicPr>
        <p:blipFill rotWithShape="1">
          <a:blip r:embed="rId3" cstate="print">
            <a:extLst>
              <a:ext uri="{28A0092B-C50C-407E-A947-70E740481C1C}">
                <a14:useLocalDpi xmlns:a14="http://schemas.microsoft.com/office/drawing/2010/main" val="0"/>
              </a:ext>
            </a:extLst>
          </a:blip>
          <a:srcRect r="26232" b="85303"/>
          <a:stretch/>
        </p:blipFill>
        <p:spPr>
          <a:xfrm>
            <a:off x="7781926" y="235075"/>
            <a:ext cx="950594" cy="158566"/>
          </a:xfrm>
          <a:prstGeom prst="rect">
            <a:avLst/>
          </a:prstGeom>
        </p:spPr>
      </p:pic>
      <p:sp>
        <p:nvSpPr>
          <p:cNvPr id="8" name="Título 7"/>
          <p:cNvSpPr>
            <a:spLocks noGrp="1"/>
          </p:cNvSpPr>
          <p:nvPr>
            <p:ph type="title"/>
          </p:nvPr>
        </p:nvSpPr>
        <p:spPr>
          <a:xfrm>
            <a:off x="629841" y="342900"/>
            <a:ext cx="2949178" cy="1200150"/>
          </a:xfrm>
        </p:spPr>
        <p:txBody>
          <a:bodyPr/>
          <a:lstStyle/>
          <a:p>
            <a:r>
              <a:rPr lang="es-ES" dirty="0"/>
              <a:t> </a:t>
            </a:r>
          </a:p>
        </p:txBody>
      </p:sp>
      <p:sp>
        <p:nvSpPr>
          <p:cNvPr id="10" name="Título 1"/>
          <p:cNvSpPr txBox="1">
            <a:spLocks/>
          </p:cNvSpPr>
          <p:nvPr/>
        </p:nvSpPr>
        <p:spPr>
          <a:xfrm>
            <a:off x="530782" y="919942"/>
            <a:ext cx="2682261" cy="716973"/>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MX" sz="2900" b="1" dirty="0">
                <a:solidFill>
                  <a:srgbClr val="0AA624"/>
                </a:solidFill>
                <a:latin typeface="Source Sans Pro"/>
              </a:rPr>
              <a:t>Ciudad Intercultural</a:t>
            </a:r>
          </a:p>
        </p:txBody>
      </p:sp>
      <p:pic>
        <p:nvPicPr>
          <p:cNvPr id="5" name="Imagen 4" descr="Angel_de_la_Independencia_Mexico_City.jpg"/>
          <p:cNvPicPr>
            <a:picLocks noChangeAspect="1"/>
          </p:cNvPicPr>
          <p:nvPr/>
        </p:nvPicPr>
        <p:blipFill rotWithShape="1">
          <a:blip r:embed="rId4">
            <a:extLst>
              <a:ext uri="{28A0092B-C50C-407E-A947-70E740481C1C}">
                <a14:useLocalDpi xmlns:a14="http://schemas.microsoft.com/office/drawing/2010/main" val="0"/>
              </a:ext>
            </a:extLst>
          </a:blip>
          <a:srcRect l="13353" r="10014"/>
          <a:stretch/>
        </p:blipFill>
        <p:spPr>
          <a:xfrm>
            <a:off x="4572002" y="668916"/>
            <a:ext cx="4571999" cy="4474584"/>
          </a:xfrm>
          <a:prstGeom prst="rect">
            <a:avLst/>
          </a:prstGeom>
        </p:spPr>
      </p:pic>
      <p:sp>
        <p:nvSpPr>
          <p:cNvPr id="11" name="Rectángulo 10"/>
          <p:cNvSpPr/>
          <p:nvPr/>
        </p:nvSpPr>
        <p:spPr>
          <a:xfrm>
            <a:off x="485351" y="4192270"/>
            <a:ext cx="3906116" cy="461665"/>
          </a:xfrm>
          <a:prstGeom prst="rect">
            <a:avLst/>
          </a:prstGeom>
        </p:spPr>
        <p:txBody>
          <a:bodyPr wrap="square">
            <a:spAutoFit/>
          </a:bodyPr>
          <a:lstStyle/>
          <a:p>
            <a:pPr>
              <a:lnSpc>
                <a:spcPct val="100000"/>
              </a:lnSpc>
              <a:defRPr sz="3600">
                <a:latin typeface="Arial"/>
                <a:ea typeface="Arial"/>
                <a:cs typeface="Arial"/>
                <a:sym typeface="Arial"/>
              </a:defRPr>
            </a:pPr>
            <a:r>
              <a:rPr lang="es-MX" sz="1200" dirty="0">
                <a:solidFill>
                  <a:schemeClr val="tx1">
                    <a:lumMod val="50000"/>
                    <a:lumOff val="50000"/>
                  </a:schemeClr>
                </a:solidFill>
                <a:latin typeface="Source Sans Pro Bold"/>
                <a:cs typeface="Source Sans Pro Bold"/>
              </a:rPr>
              <a:t>Artículo 2. de la Constitución Política de la Ciudad de México</a:t>
            </a:r>
          </a:p>
        </p:txBody>
      </p:sp>
      <p:pic>
        <p:nvPicPr>
          <p:cNvPr id="12" name="Imagen 8" descr="Presentacion 11principal.pdf"/>
          <p:cNvPicPr>
            <a:picLocks noChangeAspect="1"/>
          </p:cNvPicPr>
          <p:nvPr/>
        </p:nvPicPr>
        <p:blipFill rotWithShape="1">
          <a:blip r:embed="rId5">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Tree>
    <p:extLst>
      <p:ext uri="{BB962C8B-B14F-4D97-AF65-F5344CB8AC3E}">
        <p14:creationId xmlns:p14="http://schemas.microsoft.com/office/powerpoint/2010/main" val="175499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sentacion 11principal.pdf"/>
          <p:cNvPicPr>
            <a:picLocks noChangeAspect="1"/>
          </p:cNvPicPr>
          <p:nvPr/>
        </p:nvPicPr>
        <p:blipFill rotWithShape="1">
          <a:blip r:embed="rId2">
            <a:extLst>
              <a:ext uri="{28A0092B-C50C-407E-A947-70E740481C1C}">
                <a14:useLocalDpi xmlns:a14="http://schemas.microsoft.com/office/drawing/2010/main" val="0"/>
              </a:ext>
            </a:extLst>
          </a:blip>
          <a:srcRect t="5378" b="4980"/>
          <a:stretch/>
        </p:blipFill>
        <p:spPr>
          <a:xfrm>
            <a:off x="-18256" y="0"/>
            <a:ext cx="9180512" cy="5143500"/>
          </a:xfrm>
          <a:prstGeom prst="rect">
            <a:avLst/>
          </a:prstGeom>
        </p:spPr>
      </p:pic>
    </p:spTree>
    <p:extLst>
      <p:ext uri="{BB962C8B-B14F-4D97-AF65-F5344CB8AC3E}">
        <p14:creationId xmlns:p14="http://schemas.microsoft.com/office/powerpoint/2010/main" val="7606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915566"/>
            <a:ext cx="4117419" cy="648072"/>
          </a:xfrm>
        </p:spPr>
        <p:txBody>
          <a:bodyPr>
            <a:normAutofit fontScale="90000"/>
          </a:bodyPr>
          <a:lstStyle/>
          <a:p>
            <a:r>
              <a:rPr lang="es-MX" sz="2400" b="1" dirty="0">
                <a:solidFill>
                  <a:srgbClr val="00B050"/>
                </a:solidFill>
                <a:latin typeface="Source Sans Pro"/>
              </a:rPr>
              <a:t>Pueblos </a:t>
            </a:r>
            <a:br>
              <a:rPr lang="es-MX" sz="2400" b="1" dirty="0">
                <a:solidFill>
                  <a:srgbClr val="00B050"/>
                </a:solidFill>
                <a:latin typeface="Source Sans Pro"/>
              </a:rPr>
            </a:br>
            <a:r>
              <a:rPr lang="es-MX" sz="2400" b="1" dirty="0">
                <a:solidFill>
                  <a:srgbClr val="00B050"/>
                </a:solidFill>
                <a:latin typeface="Source Sans Pro"/>
              </a:rPr>
              <a:t>y barrios originarios</a:t>
            </a:r>
          </a:p>
        </p:txBody>
      </p:sp>
      <p:pic>
        <p:nvPicPr>
          <p:cNvPr id="6" name="Imagen 5"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Marcador de texto 3"/>
          <p:cNvSpPr>
            <a:spLocks noGrp="1"/>
          </p:cNvSpPr>
          <p:nvPr>
            <p:ph type="body" sz="half" idx="2"/>
          </p:nvPr>
        </p:nvSpPr>
        <p:spPr>
          <a:xfrm>
            <a:off x="323528" y="1563638"/>
            <a:ext cx="3855914" cy="3579862"/>
          </a:xfrm>
        </p:spPr>
        <p:txBody>
          <a:bodyPr>
            <a:noAutofit/>
          </a:bodyPr>
          <a:lstStyle/>
          <a:p>
            <a:pPr marL="285750" indent="-285750">
              <a:lnSpc>
                <a:spcPct val="110000"/>
              </a:lnSpc>
              <a:buClr>
                <a:srgbClr val="008000"/>
              </a:buClr>
              <a:buFont typeface="Arial" panose="020B0604020202020204" pitchFamily="34" charset="0"/>
              <a:buChar char="•"/>
            </a:pPr>
            <a:r>
              <a:rPr lang="es-MX" sz="1600" dirty="0">
                <a:solidFill>
                  <a:srgbClr val="008000"/>
                </a:solidFill>
                <a:latin typeface="Source Sans Pro Regular"/>
                <a:cs typeface="Source Sans Pro Regular"/>
              </a:rPr>
              <a:t>139 </a:t>
            </a:r>
            <a:r>
              <a:rPr lang="es-MX" sz="1600" dirty="0">
                <a:solidFill>
                  <a:srgbClr val="595959"/>
                </a:solidFill>
                <a:latin typeface="Source Sans Pro Regular"/>
                <a:cs typeface="Source Sans Pro Regular"/>
              </a:rPr>
              <a:t>pueblos originarios y </a:t>
            </a:r>
            <a:r>
              <a:rPr lang="es-MX" sz="1600" dirty="0">
                <a:solidFill>
                  <a:srgbClr val="008000"/>
                </a:solidFill>
                <a:latin typeface="Source Sans Pro Regular"/>
                <a:cs typeface="Source Sans Pro Regular"/>
              </a:rPr>
              <a:t>58 </a:t>
            </a:r>
            <a:r>
              <a:rPr lang="es-MX" sz="1600" dirty="0">
                <a:solidFill>
                  <a:srgbClr val="595959"/>
                </a:solidFill>
                <a:latin typeface="Source Sans Pro Regular"/>
                <a:cs typeface="Source Sans Pro Regular"/>
              </a:rPr>
              <a:t>barrios que se ubican en las 16 alcaldías de la Ciudad de México.</a:t>
            </a:r>
          </a:p>
          <a:p>
            <a:pPr marL="285750" indent="-285750">
              <a:lnSpc>
                <a:spcPct val="110000"/>
              </a:lnSpc>
              <a:buClr>
                <a:srgbClr val="008000"/>
              </a:buClr>
              <a:buFont typeface="Arial"/>
              <a:buChar char="•"/>
            </a:pPr>
            <a:r>
              <a:rPr lang="es-MX" sz="1600" dirty="0">
                <a:solidFill>
                  <a:srgbClr val="595959"/>
                </a:solidFill>
                <a:latin typeface="Source Sans Pro Regular"/>
                <a:cs typeface="Source Sans Pro Regular"/>
              </a:rPr>
              <a:t>Son unidades territoriales, sociales, económicas y culturales que conservan y reproducen total o parcialmente sus propias instituciones sociales, económicas, culturales y políticas, sus sistemas normativos, tradiciones, territorialidad, cosmovisión y cosmogonía.</a:t>
            </a:r>
          </a:p>
        </p:txBody>
      </p:sp>
      <p:pic>
        <p:nvPicPr>
          <p:cNvPr id="3" name="Imagen 2" descr="Santa_Rosa_Xochiac.jpg"/>
          <p:cNvPicPr>
            <a:picLocks noChangeAspect="1"/>
          </p:cNvPicPr>
          <p:nvPr/>
        </p:nvPicPr>
        <p:blipFill rotWithShape="1">
          <a:blip r:embed="rId3">
            <a:extLst>
              <a:ext uri="{28A0092B-C50C-407E-A947-70E740481C1C}">
                <a14:useLocalDpi xmlns:a14="http://schemas.microsoft.com/office/drawing/2010/main" val="0"/>
              </a:ext>
            </a:extLst>
          </a:blip>
          <a:srcRect t="13131" r="33333"/>
          <a:stretch/>
        </p:blipFill>
        <p:spPr>
          <a:xfrm>
            <a:off x="4572000" y="675409"/>
            <a:ext cx="4572000" cy="4468091"/>
          </a:xfrm>
          <a:prstGeom prst="rect">
            <a:avLst/>
          </a:prstGeom>
        </p:spPr>
      </p:pic>
      <p:pic>
        <p:nvPicPr>
          <p:cNvPr id="7" name="Imagen 6" descr="55744425_988397711549207_2175928026695467008_o.jpg"/>
          <p:cNvPicPr>
            <a:picLocks noChangeAspect="1"/>
          </p:cNvPicPr>
          <p:nvPr/>
        </p:nvPicPr>
        <p:blipFill rotWithShape="1">
          <a:blip r:embed="rId4">
            <a:extLst>
              <a:ext uri="{28A0092B-C50C-407E-A947-70E740481C1C}">
                <a14:useLocalDpi xmlns:a14="http://schemas.microsoft.com/office/drawing/2010/main" val="0"/>
              </a:ext>
            </a:extLst>
          </a:blip>
          <a:srcRect l="35211" t="28855" r="16262" b="-151"/>
          <a:stretch/>
        </p:blipFill>
        <p:spPr>
          <a:xfrm>
            <a:off x="4562476" y="666750"/>
            <a:ext cx="4581525" cy="4486275"/>
          </a:xfrm>
          <a:prstGeom prst="rect">
            <a:avLst/>
          </a:prstGeom>
        </p:spPr>
      </p:pic>
      <p:pic>
        <p:nvPicPr>
          <p:cNvPr id="8" name="Imagen 8" descr="Presentacion 11principal.pdf"/>
          <p:cNvPicPr>
            <a:picLocks noChangeAspect="1"/>
          </p:cNvPicPr>
          <p:nvPr/>
        </p:nvPicPr>
        <p:blipFill rotWithShape="1">
          <a:blip r:embed="rId5">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Tree>
    <p:extLst>
      <p:ext uri="{BB962C8B-B14F-4D97-AF65-F5344CB8AC3E}">
        <p14:creationId xmlns:p14="http://schemas.microsoft.com/office/powerpoint/2010/main" val="63779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 mapa&#10;&#10;Descripción generada automáticamente">
            <a:extLst>
              <a:ext uri="{FF2B5EF4-FFF2-40B4-BE49-F238E27FC236}">
                <a16:creationId xmlns:a16="http://schemas.microsoft.com/office/drawing/2014/main" id="{3DFFA743-0C82-44B1-AEEF-A38E2A3872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5" t="2750" r="2488" b="2750"/>
          <a:stretch/>
        </p:blipFill>
        <p:spPr>
          <a:xfrm>
            <a:off x="1552103" y="821364"/>
            <a:ext cx="6058307" cy="4226726"/>
          </a:xfrm>
          <a:prstGeom prst="rect">
            <a:avLst/>
          </a:prstGeom>
        </p:spPr>
      </p:pic>
      <p:pic>
        <p:nvPicPr>
          <p:cNvPr id="4" name="Imagen 3" descr="CDMX-SEPI.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25" y="112445"/>
            <a:ext cx="2018863" cy="391155"/>
          </a:xfrm>
          <a:prstGeom prst="rect">
            <a:avLst/>
          </a:prstGeom>
        </p:spPr>
      </p:pic>
      <p:pic>
        <p:nvPicPr>
          <p:cNvPr id="6" name="Imagen 8" descr="Presentacion 11principal.pdf"/>
          <p:cNvPicPr>
            <a:picLocks noChangeAspect="1"/>
          </p:cNvPicPr>
          <p:nvPr/>
        </p:nvPicPr>
        <p:blipFill rotWithShape="1">
          <a:blip r:embed="rId4">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Tree>
    <p:extLst>
      <p:ext uri="{BB962C8B-B14F-4D97-AF65-F5344CB8AC3E}">
        <p14:creationId xmlns:p14="http://schemas.microsoft.com/office/powerpoint/2010/main" val="191289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67544" y="786190"/>
            <a:ext cx="4434146" cy="744209"/>
          </a:xfrm>
        </p:spPr>
        <p:txBody>
          <a:bodyPr>
            <a:normAutofit fontScale="90000"/>
          </a:bodyPr>
          <a:lstStyle/>
          <a:p>
            <a:pPr marL="0" indent="0">
              <a:spcBef>
                <a:spcPts val="1000"/>
              </a:spcBef>
              <a:defRPr sz="2200">
                <a:latin typeface="+mn-lt"/>
                <a:ea typeface="+mn-ea"/>
                <a:cs typeface="+mn-cs"/>
                <a:sym typeface="Calibri"/>
              </a:defRPr>
            </a:pPr>
            <a:r>
              <a:rPr lang="es-MX" b="1" dirty="0">
                <a:solidFill>
                  <a:srgbClr val="0AA624"/>
                </a:solidFill>
                <a:latin typeface="Source Sans Pro"/>
                <a:ea typeface="Arial" charset="0"/>
                <a:cs typeface="Arial" charset="0"/>
              </a:rPr>
              <a:t>Comunidades y personas indígenas residentes</a:t>
            </a:r>
          </a:p>
        </p:txBody>
      </p:sp>
      <p:pic>
        <p:nvPicPr>
          <p:cNvPr id="7" name="Imagen 6"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8" name="Marcador de texto 3"/>
          <p:cNvSpPr>
            <a:spLocks noGrp="1"/>
          </p:cNvSpPr>
          <p:nvPr>
            <p:ph type="body" sz="half" idx="2"/>
          </p:nvPr>
        </p:nvSpPr>
        <p:spPr>
          <a:xfrm>
            <a:off x="568883" y="1733550"/>
            <a:ext cx="4314269" cy="3070448"/>
          </a:xfrm>
        </p:spPr>
        <p:txBody>
          <a:bodyPr>
            <a:noAutofit/>
          </a:bodyPr>
          <a:lstStyle/>
          <a:p>
            <a:pPr marL="285750" indent="-285750" algn="just">
              <a:lnSpc>
                <a:spcPct val="100000"/>
              </a:lnSpc>
              <a:buClr>
                <a:srgbClr val="008000"/>
              </a:buClr>
              <a:buFont typeface="Arial" panose="020B0604020202020204" pitchFamily="34" charset="0"/>
              <a:buChar char="•"/>
            </a:pPr>
            <a:r>
              <a:rPr lang="es-MX" sz="1800" dirty="0">
                <a:solidFill>
                  <a:schemeClr val="tx1">
                    <a:lumMod val="50000"/>
                    <a:lumOff val="50000"/>
                  </a:schemeClr>
                </a:solidFill>
                <a:latin typeface="Source Sans Pro Regular"/>
                <a:cs typeface="Source Sans Pro Regular"/>
              </a:rPr>
              <a:t>Provienen de pueblos indígenas del país.</a:t>
            </a:r>
          </a:p>
          <a:p>
            <a:pPr marL="285750" indent="-285750" algn="just">
              <a:lnSpc>
                <a:spcPct val="100000"/>
              </a:lnSpc>
              <a:buClr>
                <a:srgbClr val="008000"/>
              </a:buClr>
              <a:buFont typeface="Arial" panose="020B0604020202020204" pitchFamily="34" charset="0"/>
              <a:buChar char="•"/>
            </a:pPr>
            <a:r>
              <a:rPr lang="es-MX" sz="1800" dirty="0">
                <a:solidFill>
                  <a:schemeClr val="tx1">
                    <a:lumMod val="50000"/>
                    <a:lumOff val="50000"/>
                  </a:schemeClr>
                </a:solidFill>
                <a:latin typeface="Source Sans Pro Regular"/>
                <a:cs typeface="Source Sans Pro Regular"/>
              </a:rPr>
              <a:t>Migrantes recientes o de varias generaciones.</a:t>
            </a:r>
          </a:p>
          <a:p>
            <a:pPr marL="285750" indent="-285750" algn="just">
              <a:lnSpc>
                <a:spcPct val="100000"/>
              </a:lnSpc>
              <a:buClr>
                <a:srgbClr val="008000"/>
              </a:buClr>
              <a:buFont typeface="Arial" panose="020B0604020202020204" pitchFamily="34" charset="0"/>
              <a:buChar char="•"/>
            </a:pPr>
            <a:r>
              <a:rPr lang="es-MX" sz="1800" dirty="0">
                <a:solidFill>
                  <a:schemeClr val="tx1">
                    <a:lumMod val="50000"/>
                    <a:lumOff val="50000"/>
                  </a:schemeClr>
                </a:solidFill>
                <a:latin typeface="Source Sans Pro Regular"/>
                <a:cs typeface="Source Sans Pro Regular"/>
              </a:rPr>
              <a:t>Una parte reproduce formas comunitarias en la Ciudad  en predios o mediante mesas directivas.</a:t>
            </a:r>
          </a:p>
          <a:p>
            <a:pPr marL="285750" indent="-285750" algn="just">
              <a:lnSpc>
                <a:spcPct val="100000"/>
              </a:lnSpc>
              <a:buClr>
                <a:srgbClr val="008000"/>
              </a:buClr>
              <a:buFont typeface="Arial" panose="020B0604020202020204" pitchFamily="34" charset="0"/>
              <a:buChar char="•"/>
            </a:pPr>
            <a:r>
              <a:rPr lang="es-MX" sz="1800" dirty="0">
                <a:solidFill>
                  <a:schemeClr val="tx1">
                    <a:lumMod val="50000"/>
                    <a:lumOff val="50000"/>
                  </a:schemeClr>
                </a:solidFill>
                <a:latin typeface="Source Sans Pro Regular"/>
                <a:cs typeface="Source Sans Pro Regular"/>
              </a:rPr>
              <a:t>Hasta ahora se han identificado 72 predios indígenas y 12 mesas directivas.</a:t>
            </a:r>
          </a:p>
        </p:txBody>
      </p:sp>
      <p:pic>
        <p:nvPicPr>
          <p:cNvPr id="2" name="Imagen 1" descr="MESA5_2.jpg"/>
          <p:cNvPicPr>
            <a:picLocks noChangeAspect="1"/>
          </p:cNvPicPr>
          <p:nvPr/>
        </p:nvPicPr>
        <p:blipFill rotWithShape="1">
          <a:blip r:embed="rId3" cstate="print">
            <a:extLst>
              <a:ext uri="{28A0092B-C50C-407E-A947-70E740481C1C}">
                <a14:useLocalDpi xmlns:a14="http://schemas.microsoft.com/office/drawing/2010/main" val="0"/>
              </a:ext>
            </a:extLst>
          </a:blip>
          <a:srcRect l="33529" r="6308"/>
          <a:stretch/>
        </p:blipFill>
        <p:spPr>
          <a:xfrm>
            <a:off x="5056189" y="661988"/>
            <a:ext cx="4087813" cy="4512765"/>
          </a:xfrm>
          <a:prstGeom prst="rect">
            <a:avLst/>
          </a:prstGeom>
        </p:spPr>
      </p:pic>
      <p:pic>
        <p:nvPicPr>
          <p:cNvPr id="9" name="Imagen 8" descr="Presentacion 11principal.pdf"/>
          <p:cNvPicPr>
            <a:picLocks noChangeAspect="1"/>
          </p:cNvPicPr>
          <p:nvPr/>
        </p:nvPicPr>
        <p:blipFill rotWithShape="1">
          <a:blip r:embed="rId4">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Tree>
    <p:extLst>
      <p:ext uri="{BB962C8B-B14F-4D97-AF65-F5344CB8AC3E}">
        <p14:creationId xmlns:p14="http://schemas.microsoft.com/office/powerpoint/2010/main" val="154342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25" y="112445"/>
            <a:ext cx="2018863" cy="391155"/>
          </a:xfrm>
          <a:prstGeom prst="rect">
            <a:avLst/>
          </a:prstGeom>
        </p:spPr>
      </p:pic>
      <p:pic>
        <p:nvPicPr>
          <p:cNvPr id="5"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pic>
        <p:nvPicPr>
          <p:cNvPr id="6" name="Imagen 5" descr="Imagen que contiene mapa, texto&#10;&#10;Descripción generada automáticamente">
            <a:extLst>
              <a:ext uri="{FF2B5EF4-FFF2-40B4-BE49-F238E27FC236}">
                <a16:creationId xmlns:a16="http://schemas.microsoft.com/office/drawing/2014/main" id="{D746DD93-0BA1-4128-8A4F-7C1521C1E2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13" t="2187" r="2386" b="2186"/>
          <a:stretch/>
        </p:blipFill>
        <p:spPr>
          <a:xfrm>
            <a:off x="1331640" y="781068"/>
            <a:ext cx="6120680" cy="4333278"/>
          </a:xfrm>
          <a:prstGeom prst="rect">
            <a:avLst/>
          </a:prstGeom>
        </p:spPr>
      </p:pic>
    </p:spTree>
    <p:extLst>
      <p:ext uri="{BB962C8B-B14F-4D97-AF65-F5344CB8AC3E}">
        <p14:creationId xmlns:p14="http://schemas.microsoft.com/office/powerpoint/2010/main" val="327521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5891752" y="1822339"/>
            <a:ext cx="1853150" cy="167767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3550719" y="1805205"/>
            <a:ext cx="1762043" cy="167767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a:off x="4932040" y="3816706"/>
            <a:ext cx="2505325" cy="96949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990574" y="1749044"/>
            <a:ext cx="1827170" cy="173736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515541" y="944880"/>
            <a:ext cx="7289162" cy="521971"/>
          </a:xfrm>
        </p:spPr>
        <p:txBody>
          <a:bodyPr>
            <a:noAutofit/>
          </a:bodyPr>
          <a:lstStyle/>
          <a:p>
            <a:r>
              <a:rPr lang="es-MX" sz="2800" b="1" dirty="0">
                <a:solidFill>
                  <a:srgbClr val="00B050"/>
                </a:solidFill>
                <a:latin typeface="Source Sans Pro"/>
                <a:cs typeface="Gotham-Medium"/>
              </a:rPr>
              <a:t>Personas indígenas en la CDMX</a:t>
            </a:r>
          </a:p>
        </p:txBody>
      </p:sp>
      <p:sp>
        <p:nvSpPr>
          <p:cNvPr id="3" name="CuadroTexto 2"/>
          <p:cNvSpPr txBox="1"/>
          <p:nvPr/>
        </p:nvSpPr>
        <p:spPr>
          <a:xfrm>
            <a:off x="1043610" y="1810003"/>
            <a:ext cx="1684683" cy="1569660"/>
          </a:xfrm>
          <a:prstGeom prst="rect">
            <a:avLst/>
          </a:prstGeom>
          <a:noFill/>
        </p:spPr>
        <p:txBody>
          <a:bodyPr wrap="square" rtlCol="0">
            <a:spAutoFit/>
          </a:bodyPr>
          <a:lstStyle/>
          <a:p>
            <a:pPr algn="ctr"/>
            <a:r>
              <a:rPr lang="es-MX" sz="1600" b="1" dirty="0">
                <a:solidFill>
                  <a:schemeClr val="tx1">
                    <a:lumMod val="75000"/>
                    <a:lumOff val="25000"/>
                  </a:schemeClr>
                </a:solidFill>
                <a:latin typeface="Source Sans Pro"/>
                <a:cs typeface="Source Sans Pro Regular"/>
              </a:rPr>
              <a:t>Total</a:t>
            </a:r>
            <a:r>
              <a:rPr lang="es-MX" sz="1600" dirty="0">
                <a:solidFill>
                  <a:schemeClr val="tx1">
                    <a:lumMod val="75000"/>
                    <a:lumOff val="25000"/>
                  </a:schemeClr>
                </a:solidFill>
                <a:latin typeface="Source Sans Pro"/>
                <a:cs typeface="Source Sans Pro Regular"/>
              </a:rPr>
              <a:t> </a:t>
            </a:r>
          </a:p>
          <a:p>
            <a:pPr algn="ctr"/>
            <a:r>
              <a:rPr lang="es-MX" sz="1600" dirty="0">
                <a:solidFill>
                  <a:srgbClr val="008000"/>
                </a:solidFill>
                <a:latin typeface="Source Sans Pro"/>
                <a:cs typeface="Gotham-Medium"/>
              </a:rPr>
              <a:t>1,004,525</a:t>
            </a:r>
            <a:r>
              <a:rPr lang="es-MX" sz="1600" dirty="0">
                <a:solidFill>
                  <a:srgbClr val="008000"/>
                </a:solidFill>
                <a:latin typeface="Source Sans Pro"/>
                <a:cs typeface="Source Sans Pro Regular"/>
              </a:rPr>
              <a:t> </a:t>
            </a:r>
            <a:r>
              <a:rPr lang="es-MX" sz="1600" dirty="0">
                <a:solidFill>
                  <a:schemeClr val="tx1">
                    <a:lumMod val="75000"/>
                    <a:lumOff val="25000"/>
                  </a:schemeClr>
                </a:solidFill>
                <a:latin typeface="Source Sans Pro"/>
                <a:cs typeface="Source Sans Pro Regular"/>
              </a:rPr>
              <a:t>indígenas </a:t>
            </a:r>
          </a:p>
          <a:p>
            <a:pPr algn="ctr"/>
            <a:r>
              <a:rPr lang="es-MX" sz="1600" dirty="0">
                <a:solidFill>
                  <a:schemeClr val="tx1">
                    <a:lumMod val="75000"/>
                    <a:lumOff val="25000"/>
                  </a:schemeClr>
                </a:solidFill>
                <a:latin typeface="Source Sans Pro"/>
                <a:cs typeface="Source Sans Pro Regular"/>
              </a:rPr>
              <a:t>(</a:t>
            </a:r>
            <a:r>
              <a:rPr lang="es-MX" sz="1600" dirty="0">
                <a:solidFill>
                  <a:srgbClr val="008000"/>
                </a:solidFill>
                <a:latin typeface="Source Sans Pro"/>
                <a:cs typeface="Gotham-Medium"/>
              </a:rPr>
              <a:t>11.3% </a:t>
            </a:r>
            <a:r>
              <a:rPr lang="es-MX" sz="1600" dirty="0">
                <a:solidFill>
                  <a:schemeClr val="tx1">
                    <a:lumMod val="75000"/>
                    <a:lumOff val="25000"/>
                  </a:schemeClr>
                </a:solidFill>
                <a:latin typeface="Source Sans Pro"/>
                <a:cs typeface="Source Sans Pro Regular"/>
              </a:rPr>
              <a:t>de </a:t>
            </a:r>
          </a:p>
          <a:p>
            <a:pPr algn="ctr"/>
            <a:r>
              <a:rPr lang="es-MX" sz="1600" dirty="0">
                <a:solidFill>
                  <a:schemeClr val="tx1">
                    <a:lumMod val="75000"/>
                    <a:lumOff val="25000"/>
                  </a:schemeClr>
                </a:solidFill>
                <a:latin typeface="Source Sans Pro"/>
                <a:cs typeface="Source Sans Pro Regular"/>
              </a:rPr>
              <a:t>la población </a:t>
            </a:r>
          </a:p>
          <a:p>
            <a:pPr algn="ctr"/>
            <a:r>
              <a:rPr lang="es-MX" sz="1600" dirty="0">
                <a:solidFill>
                  <a:schemeClr val="tx1">
                    <a:lumMod val="75000"/>
                    <a:lumOff val="25000"/>
                  </a:schemeClr>
                </a:solidFill>
                <a:latin typeface="Source Sans Pro"/>
                <a:cs typeface="Source Sans Pro Regular"/>
              </a:rPr>
              <a:t>de la Ciudad)</a:t>
            </a:r>
          </a:p>
        </p:txBody>
      </p:sp>
      <p:sp>
        <p:nvSpPr>
          <p:cNvPr id="9" name="CuadroTexto 8"/>
          <p:cNvSpPr txBox="1"/>
          <p:nvPr/>
        </p:nvSpPr>
        <p:spPr>
          <a:xfrm>
            <a:off x="5055286" y="3910006"/>
            <a:ext cx="2357977" cy="830997"/>
          </a:xfrm>
          <a:prstGeom prst="rect">
            <a:avLst/>
          </a:prstGeom>
          <a:noFill/>
        </p:spPr>
        <p:txBody>
          <a:bodyPr wrap="square" rtlCol="0">
            <a:spAutoFit/>
          </a:bodyPr>
          <a:lstStyle/>
          <a:p>
            <a:pPr marL="0" lvl="2" algn="ctr"/>
            <a:r>
              <a:rPr lang="es-MX" sz="1600" dirty="0">
                <a:solidFill>
                  <a:srgbClr val="008000"/>
                </a:solidFill>
                <a:latin typeface="Source Sans Pro"/>
                <a:cs typeface="Gotham-Medium"/>
              </a:rPr>
              <a:t>640,992</a:t>
            </a:r>
            <a:r>
              <a:rPr lang="es-MX" sz="1600" dirty="0">
                <a:solidFill>
                  <a:schemeClr val="tx1">
                    <a:lumMod val="50000"/>
                    <a:lumOff val="50000"/>
                  </a:schemeClr>
                </a:solidFill>
                <a:latin typeface="Source Sans Pro"/>
                <a:cs typeface="Source Sans Pro Regular"/>
              </a:rPr>
              <a:t> </a:t>
            </a:r>
          </a:p>
          <a:p>
            <a:pPr marL="0" lvl="2" algn="ctr"/>
            <a:r>
              <a:rPr lang="es-MX" sz="1600" dirty="0">
                <a:solidFill>
                  <a:schemeClr val="tx1">
                    <a:lumMod val="75000"/>
                    <a:lumOff val="25000"/>
                  </a:schemeClr>
                </a:solidFill>
                <a:latin typeface="Source Sans Pro"/>
                <a:cs typeface="Source Sans Pro Regular"/>
              </a:rPr>
              <a:t>nacieron en la Ciudad de México</a:t>
            </a:r>
            <a:endParaRPr lang="es-MX" sz="1600" dirty="0">
              <a:latin typeface="Source Sans Pro"/>
              <a:cs typeface="Source Sans Pro Regular"/>
            </a:endParaRPr>
          </a:p>
        </p:txBody>
      </p:sp>
      <p:sp>
        <p:nvSpPr>
          <p:cNvPr id="10" name="CuadroTexto 9"/>
          <p:cNvSpPr txBox="1"/>
          <p:nvPr/>
        </p:nvSpPr>
        <p:spPr>
          <a:xfrm>
            <a:off x="3485591" y="1866164"/>
            <a:ext cx="1827170" cy="1138773"/>
          </a:xfrm>
          <a:prstGeom prst="rect">
            <a:avLst/>
          </a:prstGeom>
          <a:noFill/>
        </p:spPr>
        <p:txBody>
          <a:bodyPr wrap="square" rtlCol="0">
            <a:spAutoFit/>
          </a:bodyPr>
          <a:lstStyle/>
          <a:p>
            <a:pPr algn="ctr"/>
            <a:r>
              <a:rPr lang="es-MX" sz="1700" dirty="0">
                <a:solidFill>
                  <a:srgbClr val="008000"/>
                </a:solidFill>
                <a:latin typeface="Source Sans Pro"/>
                <a:cs typeface="Gotham-Medium"/>
              </a:rPr>
              <a:t>129,355</a:t>
            </a:r>
            <a:r>
              <a:rPr lang="es-MX" sz="1700" dirty="0">
                <a:solidFill>
                  <a:schemeClr val="tx1">
                    <a:lumMod val="50000"/>
                    <a:lumOff val="50000"/>
                  </a:schemeClr>
                </a:solidFill>
                <a:latin typeface="Source Sans Pro"/>
                <a:cs typeface="Source Sans Pro Regular"/>
              </a:rPr>
              <a:t> </a:t>
            </a:r>
          </a:p>
          <a:p>
            <a:pPr algn="ctr"/>
            <a:r>
              <a:rPr lang="es-MX" sz="1700" dirty="0">
                <a:solidFill>
                  <a:schemeClr val="tx1">
                    <a:lumMod val="75000"/>
                    <a:lumOff val="25000"/>
                  </a:schemeClr>
                </a:solidFill>
                <a:latin typeface="Source Sans Pro"/>
                <a:cs typeface="Source Sans Pro Regular"/>
              </a:rPr>
              <a:t>personas hablan una lengua indígena</a:t>
            </a:r>
          </a:p>
        </p:txBody>
      </p:sp>
      <p:sp>
        <p:nvSpPr>
          <p:cNvPr id="11" name="CuadroTexto 10"/>
          <p:cNvSpPr txBox="1"/>
          <p:nvPr/>
        </p:nvSpPr>
        <p:spPr>
          <a:xfrm>
            <a:off x="5951553" y="1753236"/>
            <a:ext cx="1853150" cy="1815882"/>
          </a:xfrm>
          <a:prstGeom prst="rect">
            <a:avLst/>
          </a:prstGeom>
          <a:noFill/>
        </p:spPr>
        <p:txBody>
          <a:bodyPr wrap="square" rtlCol="0">
            <a:spAutoFit/>
          </a:bodyPr>
          <a:lstStyle/>
          <a:p>
            <a:pPr algn="ctr"/>
            <a:r>
              <a:rPr lang="es-MX" sz="1600" dirty="0">
                <a:solidFill>
                  <a:srgbClr val="008000"/>
                </a:solidFill>
                <a:latin typeface="Source Sans Pro"/>
                <a:cs typeface="Gotham-Medium"/>
              </a:rPr>
              <a:t>960,059 </a:t>
            </a:r>
          </a:p>
          <a:p>
            <a:pPr algn="ctr"/>
            <a:r>
              <a:rPr lang="es-MX" sz="1600" dirty="0">
                <a:solidFill>
                  <a:srgbClr val="404040"/>
                </a:solidFill>
                <a:latin typeface="Source Sans Pro"/>
                <a:cs typeface="Source Sans Pro Regular"/>
              </a:rPr>
              <a:t>personas se autoadscriben como indígenas (se consideran, o se consideran en parte)</a:t>
            </a:r>
          </a:p>
        </p:txBody>
      </p:sp>
      <p:cxnSp>
        <p:nvCxnSpPr>
          <p:cNvPr id="17" name="Conector recto 16"/>
          <p:cNvCxnSpPr/>
          <p:nvPr/>
        </p:nvCxnSpPr>
        <p:spPr>
          <a:xfrm>
            <a:off x="1438524" y="1749043"/>
            <a:ext cx="13716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Conector recto 18"/>
          <p:cNvCxnSpPr>
            <a:cxnSpLocks/>
          </p:cNvCxnSpPr>
          <p:nvPr/>
        </p:nvCxnSpPr>
        <p:spPr>
          <a:xfrm>
            <a:off x="3558549" y="1805204"/>
            <a:ext cx="167801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 name="CuadroTexto 5"/>
          <p:cNvSpPr txBox="1"/>
          <p:nvPr/>
        </p:nvSpPr>
        <p:spPr>
          <a:xfrm>
            <a:off x="1158324" y="4812365"/>
            <a:ext cx="4565804" cy="369332"/>
          </a:xfrm>
          <a:prstGeom prst="rect">
            <a:avLst/>
          </a:prstGeom>
          <a:noFill/>
        </p:spPr>
        <p:txBody>
          <a:bodyPr wrap="square" rtlCol="0">
            <a:spAutoFit/>
          </a:bodyPr>
          <a:lstStyle/>
          <a:p>
            <a:r>
              <a:rPr lang="es-MX" dirty="0">
                <a:latin typeface="Source Sans Pro Regular"/>
                <a:cs typeface="Source Sans Pro Regular"/>
              </a:rPr>
              <a:t>Fuente: Encuesta Intercensal 2015</a:t>
            </a:r>
          </a:p>
        </p:txBody>
      </p:sp>
      <p:pic>
        <p:nvPicPr>
          <p:cNvPr id="16" name="Imagen 8" descr="Presentacion 11principal.pdf"/>
          <p:cNvPicPr>
            <a:picLocks noChangeAspect="1"/>
          </p:cNvPicPr>
          <p:nvPr/>
        </p:nvPicPr>
        <p:blipFill rotWithShape="1">
          <a:blip r:embed="rId3">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18" name="Rectángulo 17">
            <a:extLst>
              <a:ext uri="{FF2B5EF4-FFF2-40B4-BE49-F238E27FC236}">
                <a16:creationId xmlns:a16="http://schemas.microsoft.com/office/drawing/2014/main" id="{6F35B716-1A35-4552-A51C-6F65F3EEB575}"/>
              </a:ext>
            </a:extLst>
          </p:cNvPr>
          <p:cNvSpPr/>
          <p:nvPr/>
        </p:nvSpPr>
        <p:spPr>
          <a:xfrm>
            <a:off x="1315278" y="3805066"/>
            <a:ext cx="2505325" cy="96949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id="{BA28AC3C-476C-4C30-B9EE-35708D9E20EA}"/>
              </a:ext>
            </a:extLst>
          </p:cNvPr>
          <p:cNvSpPr txBox="1"/>
          <p:nvPr/>
        </p:nvSpPr>
        <p:spPr>
          <a:xfrm>
            <a:off x="1438524" y="3898366"/>
            <a:ext cx="2357977" cy="830997"/>
          </a:xfrm>
          <a:prstGeom prst="rect">
            <a:avLst/>
          </a:prstGeom>
          <a:noFill/>
        </p:spPr>
        <p:txBody>
          <a:bodyPr wrap="square" rtlCol="0">
            <a:spAutoFit/>
          </a:bodyPr>
          <a:lstStyle/>
          <a:p>
            <a:pPr marL="0" lvl="2" algn="ctr"/>
            <a:r>
              <a:rPr lang="es-MX" sz="1600" dirty="0">
                <a:solidFill>
                  <a:srgbClr val="008000"/>
                </a:solidFill>
                <a:latin typeface="Source Sans Pro"/>
                <a:cs typeface="Gotham-Medium"/>
              </a:rPr>
              <a:t>55 lenguas</a:t>
            </a:r>
            <a:r>
              <a:rPr lang="es-MX" sz="1600" dirty="0">
                <a:solidFill>
                  <a:schemeClr val="tx1">
                    <a:lumMod val="50000"/>
                    <a:lumOff val="50000"/>
                  </a:schemeClr>
                </a:solidFill>
                <a:latin typeface="Source Sans Pro"/>
                <a:cs typeface="Source Sans Pro Regular"/>
              </a:rPr>
              <a:t> </a:t>
            </a:r>
          </a:p>
          <a:p>
            <a:pPr marL="0" lvl="2" algn="ctr"/>
            <a:r>
              <a:rPr lang="es-MX" sz="1600" dirty="0">
                <a:solidFill>
                  <a:schemeClr val="tx1">
                    <a:lumMod val="75000"/>
                    <a:lumOff val="25000"/>
                  </a:schemeClr>
                </a:solidFill>
                <a:latin typeface="Source Sans Pro"/>
                <a:cs typeface="Source Sans Pro Regular"/>
              </a:rPr>
              <a:t>Se hablan en la Ciudad de México (Censo, 2010)</a:t>
            </a:r>
            <a:endParaRPr lang="es-MX" sz="1600" dirty="0">
              <a:latin typeface="Source Sans Pro"/>
              <a:cs typeface="Source Sans Pro Regular"/>
            </a:endParaRPr>
          </a:p>
        </p:txBody>
      </p:sp>
    </p:spTree>
    <p:extLst>
      <p:ext uri="{BB962C8B-B14F-4D97-AF65-F5344CB8AC3E}">
        <p14:creationId xmlns:p14="http://schemas.microsoft.com/office/powerpoint/2010/main" val="175309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39552" y="843558"/>
            <a:ext cx="7882334" cy="772478"/>
          </a:xfrm>
        </p:spPr>
        <p:txBody>
          <a:bodyPr>
            <a:normAutofit/>
          </a:bodyPr>
          <a:lstStyle/>
          <a:p>
            <a:pPr algn="ctr"/>
            <a:r>
              <a:rPr lang="es-MX" sz="2900" b="1" dirty="0">
                <a:solidFill>
                  <a:srgbClr val="0AA624"/>
                </a:solidFill>
                <a:latin typeface="Source Sans Pro"/>
              </a:rPr>
              <a:t>Se hablan 55 lenguas indígenas en la CDMX</a:t>
            </a:r>
          </a:p>
        </p:txBody>
      </p:sp>
      <p:pic>
        <p:nvPicPr>
          <p:cNvPr id="8" name="Imagen 7"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graphicFrame>
        <p:nvGraphicFramePr>
          <p:cNvPr id="5" name="Gráfico 4"/>
          <p:cNvGraphicFramePr/>
          <p:nvPr>
            <p:extLst>
              <p:ext uri="{D42A27DB-BD31-4B8C-83A1-F6EECF244321}">
                <p14:modId xmlns:p14="http://schemas.microsoft.com/office/powerpoint/2010/main" val="1834195133"/>
              </p:ext>
            </p:extLst>
          </p:nvPr>
        </p:nvGraphicFramePr>
        <p:xfrm>
          <a:off x="1500187" y="1780071"/>
          <a:ext cx="5992814" cy="316706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a:extLst>
              <a:ext uri="{FF2B5EF4-FFF2-40B4-BE49-F238E27FC236}">
                <a16:creationId xmlns:a16="http://schemas.microsoft.com/office/drawing/2014/main" id="{967C3EF6-B78C-4A2B-B99A-DA6B533C7384}"/>
              </a:ext>
            </a:extLst>
          </p:cNvPr>
          <p:cNvSpPr/>
          <p:nvPr/>
        </p:nvSpPr>
        <p:spPr>
          <a:xfrm>
            <a:off x="546691" y="4740899"/>
            <a:ext cx="3239781" cy="307777"/>
          </a:xfrm>
          <a:prstGeom prst="rect">
            <a:avLst/>
          </a:prstGeom>
        </p:spPr>
        <p:txBody>
          <a:bodyPr wrap="none">
            <a:spAutoFit/>
          </a:bodyPr>
          <a:lstStyle/>
          <a:p>
            <a:r>
              <a:rPr lang="es-MX" sz="1400" dirty="0">
                <a:latin typeface="Source Sans Pro Regular"/>
                <a:cs typeface="Source Sans Pro Regular"/>
              </a:rPr>
              <a:t>Fuente: INEGI. Encuesta Intercensal 2015</a:t>
            </a:r>
          </a:p>
        </p:txBody>
      </p:sp>
      <p:pic>
        <p:nvPicPr>
          <p:cNvPr id="10" name="Imagen 8" descr="Presentacion 11principal.pdf"/>
          <p:cNvPicPr>
            <a:picLocks noChangeAspect="1"/>
          </p:cNvPicPr>
          <p:nvPr/>
        </p:nvPicPr>
        <p:blipFill rotWithShape="1">
          <a:blip r:embed="rId4">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Tree>
    <p:extLst>
      <p:ext uri="{BB962C8B-B14F-4D97-AF65-F5344CB8AC3E}">
        <p14:creationId xmlns:p14="http://schemas.microsoft.com/office/powerpoint/2010/main" val="273689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DMX-SEPI.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719" y="112445"/>
            <a:ext cx="2018863" cy="391155"/>
          </a:xfrm>
          <a:prstGeom prst="rect">
            <a:avLst/>
          </a:prstGeom>
        </p:spPr>
      </p:pic>
      <p:sp>
        <p:nvSpPr>
          <p:cNvPr id="4" name="Título 1"/>
          <p:cNvSpPr>
            <a:spLocks noGrp="1"/>
          </p:cNvSpPr>
          <p:nvPr>
            <p:ph type="title"/>
          </p:nvPr>
        </p:nvSpPr>
        <p:spPr>
          <a:xfrm>
            <a:off x="4429126" y="923924"/>
            <a:ext cx="4143375" cy="783729"/>
          </a:xfrm>
        </p:spPr>
        <p:txBody>
          <a:bodyPr>
            <a:noAutofit/>
          </a:bodyPr>
          <a:lstStyle/>
          <a:p>
            <a:r>
              <a:rPr lang="es-MX" sz="2800" b="1" dirty="0">
                <a:solidFill>
                  <a:srgbClr val="00B050"/>
                </a:solidFill>
                <a:latin typeface="Gotham-Medium"/>
                <a:cs typeface="Gotham-Medium"/>
              </a:rPr>
              <a:t>Ciudad innovadora </a:t>
            </a:r>
            <a:br>
              <a:rPr lang="es-MX" sz="2800" b="1" dirty="0">
                <a:solidFill>
                  <a:srgbClr val="00B050"/>
                </a:solidFill>
                <a:latin typeface="Gotham-Medium"/>
                <a:cs typeface="Gotham-Medium"/>
              </a:rPr>
            </a:br>
            <a:r>
              <a:rPr lang="es-MX" sz="2800" b="1" dirty="0">
                <a:solidFill>
                  <a:srgbClr val="00B050"/>
                </a:solidFill>
                <a:latin typeface="Gotham-Medium"/>
                <a:cs typeface="Gotham-Medium"/>
              </a:rPr>
              <a:t>y de derechos</a:t>
            </a:r>
          </a:p>
        </p:txBody>
      </p:sp>
      <p:pic>
        <p:nvPicPr>
          <p:cNvPr id="5" name="Imagen 4">
            <a:extLst>
              <a:ext uri="{FF2B5EF4-FFF2-40B4-BE49-F238E27FC236}">
                <a16:creationId xmlns:a16="http://schemas.microsoft.com/office/drawing/2014/main" id="{FD9C482B-D454-4C54-A951-A79AB71C53C9}"/>
              </a:ext>
            </a:extLst>
          </p:cNvPr>
          <p:cNvPicPr>
            <a:picLocks noChangeAspect="1"/>
          </p:cNvPicPr>
          <p:nvPr/>
        </p:nvPicPr>
        <p:blipFill rotWithShape="1">
          <a:blip r:embed="rId3">
            <a:extLst>
              <a:ext uri="{28A0092B-C50C-407E-A947-70E740481C1C}">
                <a14:useLocalDpi xmlns:a14="http://schemas.microsoft.com/office/drawing/2010/main" val="0"/>
              </a:ext>
            </a:extLst>
          </a:blip>
          <a:srcRect l="12664" t="213"/>
          <a:stretch/>
        </p:blipFill>
        <p:spPr>
          <a:xfrm>
            <a:off x="1" y="676275"/>
            <a:ext cx="4204271" cy="4467225"/>
          </a:xfrm>
          <a:prstGeom prst="rect">
            <a:avLst/>
          </a:prstGeom>
        </p:spPr>
      </p:pic>
      <p:sp>
        <p:nvSpPr>
          <p:cNvPr id="6" name="Rectángulo 5">
            <a:extLst>
              <a:ext uri="{FF2B5EF4-FFF2-40B4-BE49-F238E27FC236}">
                <a16:creationId xmlns:a16="http://schemas.microsoft.com/office/drawing/2014/main" id="{916F095A-A2DC-45CC-9FA9-793ED1AE3B08}"/>
              </a:ext>
            </a:extLst>
          </p:cNvPr>
          <p:cNvSpPr/>
          <p:nvPr/>
        </p:nvSpPr>
        <p:spPr>
          <a:xfrm>
            <a:off x="4429126" y="1562705"/>
            <a:ext cx="4309655" cy="523220"/>
          </a:xfrm>
          <a:prstGeom prst="rect">
            <a:avLst/>
          </a:prstGeom>
        </p:spPr>
        <p:txBody>
          <a:bodyPr wrap="square">
            <a:spAutoFit/>
          </a:bodyPr>
          <a:lstStyle/>
          <a:p>
            <a:pPr>
              <a:spcBef>
                <a:spcPts val="1000"/>
              </a:spcBef>
              <a:defRPr sz="2200">
                <a:latin typeface="+mn-lt"/>
                <a:ea typeface="+mn-ea"/>
                <a:cs typeface="+mn-cs"/>
                <a:sym typeface="Calibri"/>
              </a:defRPr>
            </a:pPr>
            <a:r>
              <a:rPr lang="es-MX" sz="2800" b="1" dirty="0">
                <a:solidFill>
                  <a:srgbClr val="00B050"/>
                </a:solidFill>
                <a:latin typeface="Gotham-Medium"/>
                <a:ea typeface="+mj-ea"/>
              </a:rPr>
              <a:t>“Ciudad pluricultural”</a:t>
            </a:r>
          </a:p>
        </p:txBody>
      </p:sp>
      <p:pic>
        <p:nvPicPr>
          <p:cNvPr id="9" name="Imagen 8" descr="Presentacion 11principal.pdf"/>
          <p:cNvPicPr>
            <a:picLocks noChangeAspect="1"/>
          </p:cNvPicPr>
          <p:nvPr/>
        </p:nvPicPr>
        <p:blipFill rotWithShape="1">
          <a:blip r:embed="rId4">
            <a:extLst>
              <a:ext uri="{28A0092B-C50C-407E-A947-70E740481C1C}">
                <a14:useLocalDpi xmlns:a14="http://schemas.microsoft.com/office/drawing/2010/main" val="0"/>
              </a:ext>
            </a:extLst>
          </a:blip>
          <a:srcRect b="86338"/>
          <a:stretch/>
        </p:blipFill>
        <p:spPr>
          <a:xfrm>
            <a:off x="-36512" y="2282"/>
            <a:ext cx="9180512" cy="783908"/>
          </a:xfrm>
          <a:prstGeom prst="rect">
            <a:avLst/>
          </a:prstGeom>
        </p:spPr>
      </p:pic>
      <p:sp>
        <p:nvSpPr>
          <p:cNvPr id="7" name="Rectángulo 6">
            <a:extLst>
              <a:ext uri="{FF2B5EF4-FFF2-40B4-BE49-F238E27FC236}">
                <a16:creationId xmlns:a16="http://schemas.microsoft.com/office/drawing/2014/main" id="{A1548FF2-2F19-4F20-B610-D8B20626F31E}"/>
              </a:ext>
            </a:extLst>
          </p:cNvPr>
          <p:cNvSpPr/>
          <p:nvPr/>
        </p:nvSpPr>
        <p:spPr>
          <a:xfrm>
            <a:off x="4422558" y="2044266"/>
            <a:ext cx="4613938" cy="2980303"/>
          </a:xfrm>
          <a:prstGeom prst="rect">
            <a:avLst/>
          </a:prstGeom>
        </p:spPr>
        <p:txBody>
          <a:bodyPr wrap="square">
            <a:spAutoFit/>
          </a:bodyPr>
          <a:lstStyle/>
          <a:p>
            <a:pPr algn="just">
              <a:spcBef>
                <a:spcPts val="1000"/>
              </a:spcBef>
              <a:spcAft>
                <a:spcPts val="900"/>
              </a:spcAft>
              <a:defRPr sz="2200">
                <a:latin typeface="+mn-lt"/>
                <a:ea typeface="+mn-ea"/>
                <a:cs typeface="+mn-cs"/>
                <a:sym typeface="Calibri"/>
              </a:defRPr>
            </a:pPr>
            <a:r>
              <a:rPr lang="es-MX" sz="1200" b="1" dirty="0">
                <a:solidFill>
                  <a:srgbClr val="636569"/>
                </a:solidFill>
                <a:latin typeface="Source Sans Pro Regular"/>
                <a:ea typeface="Arial" charset="0"/>
                <a:cs typeface="Source Sans Pro Regular"/>
              </a:rPr>
              <a:t>Artículo 57. </a:t>
            </a:r>
            <a:r>
              <a:rPr lang="es-MX" sz="1200" dirty="0">
                <a:solidFill>
                  <a:srgbClr val="636569"/>
                </a:solidFill>
                <a:latin typeface="Source Sans Pro Regular"/>
                <a:ea typeface="Arial" charset="0"/>
                <a:cs typeface="Source Sans Pro Regular"/>
              </a:rPr>
              <a:t>Reconoce, protege y garantiza los Derechos de los Pueblos Indígenas de acuerdo a estándares internacionales, y establece que la Declaración de Naciones Unidas sobre los Derechos de los Pueblos Indígenas es de observancia obligatoria en Ciudad de México.</a:t>
            </a:r>
          </a:p>
          <a:p>
            <a:pPr algn="just">
              <a:spcBef>
                <a:spcPts val="1000"/>
              </a:spcBef>
              <a:spcAft>
                <a:spcPts val="900"/>
              </a:spcAft>
              <a:defRPr sz="2200">
                <a:latin typeface="+mn-lt"/>
                <a:ea typeface="+mn-ea"/>
                <a:cs typeface="+mn-cs"/>
                <a:sym typeface="Calibri"/>
              </a:defRPr>
            </a:pPr>
            <a:r>
              <a:rPr lang="es-MX" sz="1200" b="1" dirty="0">
                <a:solidFill>
                  <a:srgbClr val="636569"/>
                </a:solidFill>
                <a:latin typeface="Source Sans Pro Regular"/>
                <a:ea typeface="Arial" charset="0"/>
                <a:cs typeface="Source Sans Pro Regular"/>
              </a:rPr>
              <a:t>Artículo 58. </a:t>
            </a:r>
            <a:r>
              <a:rPr lang="es-MX" sz="1200" dirty="0">
                <a:solidFill>
                  <a:srgbClr val="636569"/>
                </a:solidFill>
                <a:latin typeface="Source Sans Pro Regular"/>
                <a:ea typeface="Arial" charset="0"/>
                <a:cs typeface="Source Sans Pro Regular"/>
              </a:rPr>
              <a:t>Define a los sujetos de derechos de pueblos indígenas en Ciudad de México: los pueblos y barrios originarios, las comunidades indígenas residentes, y sus integrantes.</a:t>
            </a:r>
          </a:p>
          <a:p>
            <a:pPr algn="just">
              <a:spcBef>
                <a:spcPts val="1000"/>
              </a:spcBef>
              <a:spcAft>
                <a:spcPts val="900"/>
              </a:spcAft>
              <a:defRPr sz="2200">
                <a:latin typeface="+mn-lt"/>
                <a:ea typeface="+mn-ea"/>
                <a:cs typeface="+mn-cs"/>
                <a:sym typeface="Calibri"/>
              </a:defRPr>
            </a:pPr>
            <a:r>
              <a:rPr lang="es-MX" sz="1200" b="1" dirty="0">
                <a:solidFill>
                  <a:srgbClr val="636569"/>
                </a:solidFill>
                <a:latin typeface="Source Sans Pro Regular"/>
                <a:ea typeface="Arial" charset="0"/>
                <a:cs typeface="Source Sans Pro Regular"/>
              </a:rPr>
              <a:t>Artículo 59. </a:t>
            </a:r>
            <a:r>
              <a:rPr lang="es-MX" sz="1200" dirty="0">
                <a:solidFill>
                  <a:srgbClr val="636569"/>
                </a:solidFill>
                <a:latin typeface="Source Sans Pro Regular"/>
                <a:ea typeface="Arial" charset="0"/>
                <a:cs typeface="Source Sans Pro Regular"/>
              </a:rPr>
              <a:t>Contiene una extensa especificación de derechos claves de pueblos indígenas en el contexto de Ciudad de México. Se establece la condición política de los pueblos y barrios originarios y comunidades indígenas como sujetos de derecho público.</a:t>
            </a:r>
          </a:p>
        </p:txBody>
      </p:sp>
    </p:spTree>
    <p:extLst>
      <p:ext uri="{BB962C8B-B14F-4D97-AF65-F5344CB8AC3E}">
        <p14:creationId xmlns:p14="http://schemas.microsoft.com/office/powerpoint/2010/main" val="12866348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1493</Words>
  <Application>Microsoft Office PowerPoint</Application>
  <PresentationFormat>Presentación en pantalla (16:9)</PresentationFormat>
  <Paragraphs>98</Paragraphs>
  <Slides>20</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Calibri</vt:lpstr>
      <vt:lpstr>Gotham-Medium</vt:lpstr>
      <vt:lpstr>Source Sans Pro</vt:lpstr>
      <vt:lpstr>Source Sans Pro Bold</vt:lpstr>
      <vt:lpstr>Source Sans Pro Regular</vt:lpstr>
      <vt:lpstr>Wingdings</vt:lpstr>
      <vt:lpstr>Tema de Office</vt:lpstr>
      <vt:lpstr>Presentación de PowerPoint</vt:lpstr>
      <vt:lpstr> </vt:lpstr>
      <vt:lpstr>Pueblos  y barrios originarios</vt:lpstr>
      <vt:lpstr>Presentación de PowerPoint</vt:lpstr>
      <vt:lpstr>Comunidades y personas indígenas residentes</vt:lpstr>
      <vt:lpstr>Presentación de PowerPoint</vt:lpstr>
      <vt:lpstr>Personas indígenas en la CDMX</vt:lpstr>
      <vt:lpstr>Se hablan 55 lenguas indígenas en la CDMX</vt:lpstr>
      <vt:lpstr>Ciudad innovadora  y de derechos</vt:lpstr>
      <vt:lpstr>Presentación de PowerPoint</vt:lpstr>
      <vt:lpstr>Presentación de PowerPoint</vt:lpstr>
      <vt:lpstr>Presentación de PowerPoint</vt:lpstr>
      <vt:lpstr>Presentación de PowerPoint</vt:lpstr>
      <vt:lpstr>Convenio SEPI-INALI</vt:lpstr>
      <vt:lpstr>Red de intérpretes-traductores en lenguas indígenas nacionales</vt:lpstr>
      <vt:lpstr>Formación de hablantes de lenguas indígenas para su promoción y enseñanza</vt:lpstr>
      <vt:lpstr>Primera y Segunda Muestra Lingüística Indígena de la Ciudad de México</vt:lpstr>
      <vt:lpstr>Diplomado en Interpretación y traducción de Lenguas Indígenas en la Ciudad de México </vt:lpstr>
      <vt:lpstr>Totlahtol Radio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DGDR_115</dc:creator>
  <cp:lastModifiedBy>id88</cp:lastModifiedBy>
  <cp:revision>46</cp:revision>
  <dcterms:created xsi:type="dcterms:W3CDTF">2020-02-13T19:37:12Z</dcterms:created>
  <dcterms:modified xsi:type="dcterms:W3CDTF">2020-02-26T16:05:40Z</dcterms:modified>
</cp:coreProperties>
</file>