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752" r:id="rId5"/>
  </p:sldMasterIdLst>
  <p:notesMasterIdLst>
    <p:notesMasterId r:id="rId52"/>
  </p:notesMasterIdLst>
  <p:handoutMasterIdLst>
    <p:handoutMasterId r:id="rId53"/>
  </p:handoutMasterIdLst>
  <p:sldIdLst>
    <p:sldId id="278" r:id="rId6"/>
    <p:sldId id="318" r:id="rId7"/>
    <p:sldId id="328" r:id="rId8"/>
    <p:sldId id="280" r:id="rId9"/>
    <p:sldId id="279" r:id="rId10"/>
    <p:sldId id="288" r:id="rId11"/>
    <p:sldId id="313" r:id="rId12"/>
    <p:sldId id="312" r:id="rId13"/>
    <p:sldId id="290" r:id="rId14"/>
    <p:sldId id="317" r:id="rId15"/>
    <p:sldId id="291" r:id="rId16"/>
    <p:sldId id="325" r:id="rId17"/>
    <p:sldId id="326" r:id="rId18"/>
    <p:sldId id="327" r:id="rId19"/>
    <p:sldId id="292" r:id="rId20"/>
    <p:sldId id="293" r:id="rId21"/>
    <p:sldId id="294" r:id="rId22"/>
    <p:sldId id="295" r:id="rId23"/>
    <p:sldId id="316" r:id="rId24"/>
    <p:sldId id="297" r:id="rId25"/>
    <p:sldId id="299" r:id="rId26"/>
    <p:sldId id="300" r:id="rId27"/>
    <p:sldId id="301" r:id="rId28"/>
    <p:sldId id="302" r:id="rId29"/>
    <p:sldId id="303" r:id="rId30"/>
    <p:sldId id="304" r:id="rId31"/>
    <p:sldId id="331" r:id="rId32"/>
    <p:sldId id="330" r:id="rId33"/>
    <p:sldId id="329" r:id="rId34"/>
    <p:sldId id="332" r:id="rId35"/>
    <p:sldId id="333" r:id="rId36"/>
    <p:sldId id="315" r:id="rId37"/>
    <p:sldId id="305" r:id="rId38"/>
    <p:sldId id="306" r:id="rId39"/>
    <p:sldId id="307" r:id="rId40"/>
    <p:sldId id="308" r:id="rId41"/>
    <p:sldId id="314" r:id="rId42"/>
    <p:sldId id="309" r:id="rId43"/>
    <p:sldId id="310" r:id="rId44"/>
    <p:sldId id="322" r:id="rId45"/>
    <p:sldId id="323" r:id="rId46"/>
    <p:sldId id="324" r:id="rId47"/>
    <p:sldId id="320" r:id="rId48"/>
    <p:sldId id="319" r:id="rId49"/>
    <p:sldId id="321" r:id="rId50"/>
    <p:sldId id="27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1298">
          <p15:clr>
            <a:srgbClr val="A4A3A4"/>
          </p15:clr>
        </p15:guide>
        <p15:guide id="3" orient="horz" pos="2251">
          <p15:clr>
            <a:srgbClr val="A4A3A4"/>
          </p15:clr>
        </p15:guide>
        <p15:guide id="4" orient="horz" pos="4088">
          <p15:clr>
            <a:srgbClr val="A4A3A4"/>
          </p15:clr>
        </p15:guide>
        <p15:guide id="5" orient="horz" pos="3816">
          <p15:clr>
            <a:srgbClr val="A4A3A4"/>
          </p15:clr>
        </p15:guide>
        <p15:guide id="6" orient="horz" pos="1207">
          <p15:clr>
            <a:srgbClr val="A4A3A4"/>
          </p15:clr>
        </p15:guide>
        <p15:guide id="7" orient="horz" pos="1003">
          <p15:clr>
            <a:srgbClr val="A4A3A4"/>
          </p15:clr>
        </p15:guide>
        <p15:guide id="8" orient="horz" pos="391">
          <p15:clr>
            <a:srgbClr val="A4A3A4"/>
          </p15:clr>
        </p15:guide>
        <p15:guide id="9" orient="horz" pos="323">
          <p15:clr>
            <a:srgbClr val="A4A3A4"/>
          </p15:clr>
        </p15:guide>
        <p15:guide id="10" orient="horz" pos="1502">
          <p15:clr>
            <a:srgbClr val="A4A3A4"/>
          </p15:clr>
        </p15:guide>
        <p15:guide id="11" orient="horz" pos="3181">
          <p15:clr>
            <a:srgbClr val="A4A3A4"/>
          </p15:clr>
        </p15:guide>
        <p15:guide id="12" pos="2880">
          <p15:clr>
            <a:srgbClr val="A4A3A4"/>
          </p15:clr>
        </p15:guide>
        <p15:guide id="13" pos="340">
          <p15:clr>
            <a:srgbClr val="A4A3A4"/>
          </p15:clr>
        </p15:guide>
        <p15:guide id="14" pos="2812">
          <p15:clr>
            <a:srgbClr val="A4A3A4"/>
          </p15:clr>
        </p15:guide>
        <p15:guide id="15" pos="2948">
          <p15:clr>
            <a:srgbClr val="A4A3A4"/>
          </p15:clr>
        </p15:guide>
        <p15:guide id="16" pos="5080">
          <p15:clr>
            <a:srgbClr val="A4A3A4"/>
          </p15:clr>
        </p15:guide>
        <p15:guide id="17" pos="5420">
          <p15:clr>
            <a:srgbClr val="A4A3A4"/>
          </p15:clr>
        </p15:guide>
        <p15:guide id="18" pos="26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ers Henriksen" initials="a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EFF9FF"/>
    <a:srgbClr val="E7F6FF"/>
    <a:srgbClr val="FF0050"/>
    <a:srgbClr val="F600AA"/>
    <a:srgbClr val="D3078F"/>
    <a:srgbClr val="D10998"/>
    <a:srgbClr val="D60093"/>
    <a:srgbClr val="C8008A"/>
    <a:srgbClr val="D60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ddels stil 3 - aks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81312" autoAdjust="0"/>
  </p:normalViewPr>
  <p:slideViewPr>
    <p:cSldViewPr>
      <p:cViewPr varScale="1">
        <p:scale>
          <a:sx n="95" d="100"/>
          <a:sy n="95" d="100"/>
        </p:scale>
        <p:origin x="2418" y="72"/>
      </p:cViewPr>
      <p:guideLst>
        <p:guide orient="horz" pos="164"/>
        <p:guide orient="horz" pos="1298"/>
        <p:guide orient="horz" pos="2251"/>
        <p:guide orient="horz" pos="4088"/>
        <p:guide orient="horz" pos="3816"/>
        <p:guide orient="horz" pos="1207"/>
        <p:guide orient="horz" pos="1003"/>
        <p:guide orient="horz" pos="391"/>
        <p:guide orient="horz" pos="323"/>
        <p:guide orient="horz" pos="1502"/>
        <p:guide orient="horz" pos="3181"/>
        <p:guide pos="2880"/>
        <p:guide pos="340"/>
        <p:guide pos="2812"/>
        <p:guide pos="2948"/>
        <p:guide pos="5080"/>
        <p:guide pos="5420"/>
        <p:guide pos="26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216"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73840769903771"/>
          <c:y val="3.288203557888613E-2"/>
          <c:w val="0.72252690288713906"/>
          <c:h val="0.79822506561679785"/>
        </c:manualLayout>
      </c:layout>
      <c:barChart>
        <c:barDir val="col"/>
        <c:grouping val="clustered"/>
        <c:varyColors val="0"/>
        <c:ser>
          <c:idx val="0"/>
          <c:order val="0"/>
          <c:tx>
            <c:strRef>
              <c:f>'Ark1'!$A$2</c:f>
              <c:strCache>
                <c:ptCount val="1"/>
                <c:pt idx="0">
                  <c:v>1989</c:v>
                </c:pt>
              </c:strCache>
            </c:strRef>
          </c:tx>
          <c:invertIfNegative val="0"/>
          <c:val>
            <c:numRef>
              <c:f>'Ark1'!$A$3</c:f>
              <c:numCache>
                <c:formatCode>General</c:formatCode>
                <c:ptCount val="1"/>
                <c:pt idx="0">
                  <c:v>5505</c:v>
                </c:pt>
              </c:numCache>
            </c:numRef>
          </c:val>
        </c:ser>
        <c:ser>
          <c:idx val="1"/>
          <c:order val="1"/>
          <c:tx>
            <c:strRef>
              <c:f>'Ark1'!$B$2</c:f>
              <c:strCache>
                <c:ptCount val="1"/>
                <c:pt idx="0">
                  <c:v>1993</c:v>
                </c:pt>
              </c:strCache>
            </c:strRef>
          </c:tx>
          <c:invertIfNegative val="0"/>
          <c:val>
            <c:numRef>
              <c:f>'Ark1'!$B$3</c:f>
              <c:numCache>
                <c:formatCode>General</c:formatCode>
                <c:ptCount val="1"/>
                <c:pt idx="0">
                  <c:v>7236</c:v>
                </c:pt>
              </c:numCache>
            </c:numRef>
          </c:val>
        </c:ser>
        <c:ser>
          <c:idx val="2"/>
          <c:order val="2"/>
          <c:tx>
            <c:strRef>
              <c:f>'Ark1'!$C$2</c:f>
              <c:strCache>
                <c:ptCount val="1"/>
                <c:pt idx="0">
                  <c:v>1997</c:v>
                </c:pt>
              </c:strCache>
            </c:strRef>
          </c:tx>
          <c:invertIfNegative val="0"/>
          <c:val>
            <c:numRef>
              <c:f>'Ark1'!$C$3</c:f>
              <c:numCache>
                <c:formatCode>General</c:formatCode>
                <c:ptCount val="1"/>
                <c:pt idx="0">
                  <c:v>8665</c:v>
                </c:pt>
              </c:numCache>
            </c:numRef>
          </c:val>
        </c:ser>
        <c:ser>
          <c:idx val="3"/>
          <c:order val="3"/>
          <c:tx>
            <c:strRef>
              <c:f>'Ark1'!$D$2</c:f>
              <c:strCache>
                <c:ptCount val="1"/>
                <c:pt idx="0">
                  <c:v>2001</c:v>
                </c:pt>
              </c:strCache>
            </c:strRef>
          </c:tx>
          <c:invertIfNegative val="0"/>
          <c:val>
            <c:numRef>
              <c:f>'Ark1'!$D$3</c:f>
              <c:numCache>
                <c:formatCode>General</c:formatCode>
                <c:ptCount val="1"/>
                <c:pt idx="0">
                  <c:v>9921</c:v>
                </c:pt>
              </c:numCache>
            </c:numRef>
          </c:val>
        </c:ser>
        <c:ser>
          <c:idx val="4"/>
          <c:order val="4"/>
          <c:tx>
            <c:strRef>
              <c:f>'Ark1'!$E$2</c:f>
              <c:strCache>
                <c:ptCount val="1"/>
                <c:pt idx="0">
                  <c:v>2005</c:v>
                </c:pt>
              </c:strCache>
            </c:strRef>
          </c:tx>
          <c:invertIfNegative val="0"/>
          <c:val>
            <c:numRef>
              <c:f>'Ark1'!$E$3</c:f>
              <c:numCache>
                <c:formatCode>General</c:formatCode>
                <c:ptCount val="1"/>
                <c:pt idx="0">
                  <c:v>12538</c:v>
                </c:pt>
              </c:numCache>
            </c:numRef>
          </c:val>
        </c:ser>
        <c:ser>
          <c:idx val="5"/>
          <c:order val="5"/>
          <c:tx>
            <c:strRef>
              <c:f>'Ark1'!$F$2</c:f>
              <c:strCache>
                <c:ptCount val="1"/>
                <c:pt idx="0">
                  <c:v>2009</c:v>
                </c:pt>
              </c:strCache>
            </c:strRef>
          </c:tx>
          <c:invertIfNegative val="0"/>
          <c:val>
            <c:numRef>
              <c:f>'Ark1'!$F$3</c:f>
              <c:numCache>
                <c:formatCode>General</c:formatCode>
                <c:ptCount val="1"/>
                <c:pt idx="0">
                  <c:v>13299</c:v>
                </c:pt>
              </c:numCache>
            </c:numRef>
          </c:val>
        </c:ser>
        <c:ser>
          <c:idx val="6"/>
          <c:order val="6"/>
          <c:tx>
            <c:strRef>
              <c:f>'Ark1'!$G$2</c:f>
              <c:strCache>
                <c:ptCount val="1"/>
                <c:pt idx="0">
                  <c:v>2012</c:v>
                </c:pt>
              </c:strCache>
            </c:strRef>
          </c:tx>
          <c:invertIfNegative val="0"/>
          <c:val>
            <c:numRef>
              <c:f>'Ark1'!$G$3</c:f>
              <c:numCache>
                <c:formatCode>General</c:formatCode>
                <c:ptCount val="1"/>
                <c:pt idx="0">
                  <c:v>14026</c:v>
                </c:pt>
              </c:numCache>
            </c:numRef>
          </c:val>
        </c:ser>
        <c:dLbls>
          <c:showLegendKey val="0"/>
          <c:showVal val="0"/>
          <c:showCatName val="0"/>
          <c:showSerName val="0"/>
          <c:showPercent val="0"/>
          <c:showBubbleSize val="0"/>
        </c:dLbls>
        <c:gapWidth val="150"/>
        <c:axId val="387188040"/>
        <c:axId val="389343400"/>
      </c:barChart>
      <c:catAx>
        <c:axId val="387188040"/>
        <c:scaling>
          <c:orientation val="minMax"/>
        </c:scaling>
        <c:delete val="0"/>
        <c:axPos val="b"/>
        <c:majorTickMark val="out"/>
        <c:minorTickMark val="none"/>
        <c:tickLblPos val="nextTo"/>
        <c:crossAx val="389343400"/>
        <c:crosses val="autoZero"/>
        <c:auto val="1"/>
        <c:lblAlgn val="ctr"/>
        <c:lblOffset val="100"/>
        <c:noMultiLvlLbl val="0"/>
      </c:catAx>
      <c:valAx>
        <c:axId val="389343400"/>
        <c:scaling>
          <c:orientation val="minMax"/>
        </c:scaling>
        <c:delete val="0"/>
        <c:axPos val="l"/>
        <c:majorGridlines/>
        <c:numFmt formatCode="General" sourceLinked="1"/>
        <c:majorTickMark val="out"/>
        <c:minorTickMark val="none"/>
        <c:tickLblPos val="nextTo"/>
        <c:crossAx val="38718804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34D198-C177-4B1F-8889-D86644322B42}" type="datetimeFigureOut">
              <a:rPr lang="en-US" smtClean="0"/>
              <a:pPr/>
              <a:t>2/21/2020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6CE744-5A30-472C-A5A9-D2D368B41CAD}" type="slidenum">
              <a:rPr lang="en-US" smtClean="0"/>
              <a:pPr/>
              <a:t>‹#›</a:t>
            </a:fld>
            <a:endParaRPr lang="en-US"/>
          </a:p>
        </p:txBody>
      </p:sp>
    </p:spTree>
    <p:extLst>
      <p:ext uri="{BB962C8B-B14F-4D97-AF65-F5344CB8AC3E}">
        <p14:creationId xmlns:p14="http://schemas.microsoft.com/office/powerpoint/2010/main" val="63608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2887791-6CCB-4BE0-A894-4C9FFA862195}" type="slidenum">
              <a:rPr lang="en-US"/>
              <a:pPr/>
              <a:t>‹#›</a:t>
            </a:fld>
            <a:endParaRPr lang="en-US"/>
          </a:p>
        </p:txBody>
      </p:sp>
    </p:spTree>
    <p:extLst>
      <p:ext uri="{BB962C8B-B14F-4D97-AF65-F5344CB8AC3E}">
        <p14:creationId xmlns:p14="http://schemas.microsoft.com/office/powerpoint/2010/main" val="28765555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 Sámi are an indigenous people with traditional territories within the national borders of Finland, Norway, Sweden and Russia. The Sámi people have lived in their settlements long before the national borders were established. </a:t>
            </a:r>
          </a:p>
          <a:p>
            <a:endParaRPr lang="nb-NO"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The Sámi people are a group of indigenous peoples in Northern Europe. The Sámi people have their own history, culture, language and traditional territories known as </a:t>
            </a:r>
            <a:r>
              <a:rPr lang="en-US" sz="1200" b="0" i="0" u="none" strike="noStrike" kern="1200" baseline="0" dirty="0" err="1" smtClean="0">
                <a:solidFill>
                  <a:schemeClr val="tx1"/>
                </a:solidFill>
                <a:latin typeface="Arial" pitchFamily="34" charset="0"/>
                <a:ea typeface="+mn-ea"/>
                <a:cs typeface="+mn-cs"/>
              </a:rPr>
              <a:t>Sápmi</a:t>
            </a:r>
            <a:r>
              <a:rPr lang="en-US" sz="1200" b="0" i="0" u="none" strike="noStrike" kern="1200" baseline="0" dirty="0" smtClean="0">
                <a:solidFill>
                  <a:schemeClr val="tx1"/>
                </a:solidFill>
                <a:latin typeface="Arial" pitchFamily="34" charset="0"/>
                <a:ea typeface="+mn-ea"/>
                <a:cs typeface="+mn-cs"/>
              </a:rPr>
              <a:t>. </a:t>
            </a:r>
            <a:endParaRPr lang="en-US" sz="12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mn-ea"/>
                <a:cs typeface="+mn-cs"/>
              </a:rPr>
              <a:t>The Sami population is estimated to 80 000 – 100 000 or more. Most of the </a:t>
            </a:r>
            <a:r>
              <a:rPr lang="en-GB" sz="1200" kern="1200" dirty="0" err="1" smtClean="0">
                <a:solidFill>
                  <a:schemeClr val="tx1"/>
                </a:solidFill>
                <a:effectLst/>
                <a:latin typeface="Arial" pitchFamily="34" charset="0"/>
                <a:ea typeface="+mn-ea"/>
                <a:cs typeface="+mn-cs"/>
              </a:rPr>
              <a:t>Sámis</a:t>
            </a:r>
            <a:r>
              <a:rPr lang="en-GB" sz="1200" kern="1200" dirty="0" smtClean="0">
                <a:solidFill>
                  <a:schemeClr val="tx1"/>
                </a:solidFill>
                <a:effectLst/>
                <a:latin typeface="Arial" pitchFamily="34" charset="0"/>
                <a:ea typeface="+mn-ea"/>
                <a:cs typeface="+mn-cs"/>
              </a:rPr>
              <a:t> live in the </a:t>
            </a:r>
            <a:r>
              <a:rPr lang="en-GB" sz="1200" kern="1200" dirty="0" err="1" smtClean="0">
                <a:solidFill>
                  <a:schemeClr val="tx1"/>
                </a:solidFill>
                <a:effectLst/>
                <a:latin typeface="Arial" pitchFamily="34" charset="0"/>
                <a:ea typeface="+mn-ea"/>
                <a:cs typeface="+mn-cs"/>
              </a:rPr>
              <a:t>norwegian</a:t>
            </a:r>
            <a:r>
              <a:rPr lang="en-GB" sz="1200" kern="1200" dirty="0" smtClean="0">
                <a:solidFill>
                  <a:schemeClr val="tx1"/>
                </a:solidFill>
                <a:effectLst/>
                <a:latin typeface="Arial" pitchFamily="34" charset="0"/>
                <a:ea typeface="+mn-ea"/>
                <a:cs typeface="+mn-cs"/>
              </a:rPr>
              <a:t> part of </a:t>
            </a:r>
            <a:r>
              <a:rPr lang="en-GB" sz="1200" kern="1200" dirty="0" err="1" smtClean="0">
                <a:solidFill>
                  <a:schemeClr val="tx1"/>
                </a:solidFill>
                <a:effectLst/>
                <a:latin typeface="Arial" pitchFamily="34" charset="0"/>
                <a:ea typeface="+mn-ea"/>
                <a:cs typeface="+mn-cs"/>
              </a:rPr>
              <a:t>Sápmi</a:t>
            </a:r>
            <a:r>
              <a:rPr lang="en-GB" sz="1200" kern="1200" dirty="0" smtClean="0">
                <a:solidFill>
                  <a:schemeClr val="tx1"/>
                </a:solidFill>
                <a:effectLst/>
                <a:latin typeface="Arial" pitchFamily="34" charset="0"/>
                <a:ea typeface="+mn-ea"/>
                <a:cs typeface="+mn-cs"/>
              </a:rPr>
              <a:t>, there is the population estimated to approximately 60 000 </a:t>
            </a:r>
            <a:r>
              <a:rPr lang="se-NO" sz="1200" kern="1200" dirty="0" smtClean="0">
                <a:solidFill>
                  <a:schemeClr val="tx1"/>
                </a:solidFill>
                <a:effectLst/>
                <a:latin typeface="Arial" pitchFamily="34" charset="0"/>
                <a:ea typeface="+mn-ea"/>
                <a:cs typeface="+mn-cs"/>
              </a:rPr>
              <a:t>s</a:t>
            </a:r>
            <a:r>
              <a:rPr lang="en-GB" sz="1200" kern="1200" dirty="0" err="1" smtClean="0">
                <a:solidFill>
                  <a:schemeClr val="tx1"/>
                </a:solidFill>
                <a:effectLst/>
                <a:latin typeface="Arial" pitchFamily="34" charset="0"/>
                <a:ea typeface="+mn-ea"/>
                <a:cs typeface="+mn-cs"/>
              </a:rPr>
              <a:t>amis</a:t>
            </a:r>
            <a:r>
              <a:rPr lang="en-GB" sz="1200" kern="1200" dirty="0" smtClean="0">
                <a:solidFill>
                  <a:schemeClr val="tx1"/>
                </a:solidFill>
                <a:effectLst/>
                <a:latin typeface="Arial" pitchFamily="34" charset="0"/>
                <a:ea typeface="+mn-ea"/>
                <a:cs typeface="+mn-cs"/>
              </a:rPr>
              <a:t>.</a:t>
            </a:r>
            <a:endParaRPr lang="en-US" sz="12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Sámi languages are defined as a branch of the Uralic language family, and are spoken in an area stretching from central Norway and Sweden, through northern Norway, Sweden and Finland, to the Kola Peninsula in Russia.</a:t>
            </a:r>
            <a:endParaRPr lang="nb-NO" sz="1200" kern="1200" dirty="0" smtClean="0">
              <a:solidFill>
                <a:schemeClr val="tx1"/>
              </a:solidFill>
              <a:effectLst/>
              <a:latin typeface="Arial" pitchFamily="34" charset="0"/>
              <a:ea typeface="+mn-ea"/>
              <a:cs typeface="+mn-cs"/>
            </a:endParaRPr>
          </a:p>
          <a:p>
            <a:endParaRPr lang="nb-NO"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Today there are altogether 10 Sámi languages, which are more or less mutually unintelligible; especially languages that are geographically distant. The languages differ from one another at least to the same degree as i.e. Germanic languages. Neighboring dialects on each side of language boundaries are normally close to each other, and the languages/dialects form a chain in which speakers of adjacent dialects understand each other.</a:t>
            </a:r>
            <a:endParaRPr lang="nb-NO" sz="1200" kern="1200" dirty="0" smtClean="0">
              <a:solidFill>
                <a:schemeClr val="tx1"/>
              </a:solidFill>
              <a:effectLst/>
              <a:latin typeface="Arial" pitchFamily="34" charset="0"/>
              <a:ea typeface="+mn-ea"/>
              <a:cs typeface="+mn-cs"/>
            </a:endParaRPr>
          </a:p>
          <a:p>
            <a:endParaRPr lang="nb-NO"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state borders do not follow the traditional boundaries between the </a:t>
            </a:r>
            <a:r>
              <a:rPr lang="se-NO" sz="1200" kern="1200" dirty="0" smtClean="0">
                <a:solidFill>
                  <a:schemeClr val="tx1"/>
                </a:solidFill>
                <a:effectLst/>
                <a:latin typeface="Arial" pitchFamily="34" charset="0"/>
                <a:ea typeface="+mn-ea"/>
                <a:cs typeface="+mn-cs"/>
              </a:rPr>
              <a:t>Sámi </a:t>
            </a:r>
            <a:r>
              <a:rPr lang="se-NO" sz="1200" kern="1200" dirty="0" err="1" smtClean="0">
                <a:solidFill>
                  <a:schemeClr val="tx1"/>
                </a:solidFill>
                <a:effectLst/>
                <a:latin typeface="Arial" pitchFamily="34" charset="0"/>
                <a:ea typeface="+mn-ea"/>
                <a:cs typeface="+mn-cs"/>
              </a:rPr>
              <a:t>languages</a:t>
            </a:r>
            <a:r>
              <a:rPr lang="se-NO" sz="1200" kern="1200" dirty="0" smtClean="0">
                <a:solidFill>
                  <a:schemeClr val="tx1"/>
                </a:solidFill>
                <a:effectLst/>
                <a:latin typeface="Arial" pitchFamily="34" charset="0"/>
                <a:ea typeface="+mn-ea"/>
                <a:cs typeface="+mn-cs"/>
              </a:rPr>
              <a:t>. T</a:t>
            </a:r>
            <a:r>
              <a:rPr lang="en-US" sz="1200" kern="1200" dirty="0" smtClean="0">
                <a:solidFill>
                  <a:schemeClr val="tx1"/>
                </a:solidFill>
                <a:effectLst/>
                <a:latin typeface="Arial" pitchFamily="34" charset="0"/>
                <a:ea typeface="+mn-ea"/>
                <a:cs typeface="+mn-cs"/>
              </a:rPr>
              <a:t>he language and dialectal boundaries go from east to west, while the state borders cross the language borders and go from north to south. For example, North S</a:t>
            </a:r>
            <a:r>
              <a:rPr lang="se-NO" sz="1200" kern="1200" dirty="0" err="1" smtClean="0">
                <a:solidFill>
                  <a:schemeClr val="tx1"/>
                </a:solidFill>
                <a:effectLst/>
                <a:latin typeface="Arial" pitchFamily="34" charset="0"/>
                <a:ea typeface="+mn-ea"/>
                <a:cs typeface="+mn-cs"/>
              </a:rPr>
              <a:t>ámi</a:t>
            </a:r>
            <a:r>
              <a:rPr lang="se-NO" sz="1200"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is spoken in Norway, Sweden and Finland.</a:t>
            </a:r>
            <a:endParaRPr lang="nb-NO" sz="12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number of language users varies from one language to another. The largest language is Northern Sámi (est. 20.000–40.000 users). All Sámi languages are minority languages in the respective countries.</a:t>
            </a:r>
            <a:endParaRPr lang="nb-NO" sz="1200" kern="1200" dirty="0" smtClean="0">
              <a:solidFill>
                <a:schemeClr val="tx1"/>
              </a:solidFill>
              <a:effectLst/>
              <a:latin typeface="Arial" pitchFamily="34" charset="0"/>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2</a:t>
            </a:fld>
            <a:endParaRPr lang="en-US"/>
          </a:p>
        </p:txBody>
      </p:sp>
    </p:spTree>
    <p:extLst>
      <p:ext uri="{BB962C8B-B14F-4D97-AF65-F5344CB8AC3E}">
        <p14:creationId xmlns:p14="http://schemas.microsoft.com/office/powerpoint/2010/main" val="165733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 Sami district is very central in relation to the rights of the Sami. </a:t>
            </a:r>
          </a:p>
          <a:p>
            <a:endParaRPr lang="en-US" sz="1200" b="0" i="0" kern="1200" dirty="0" smtClean="0">
              <a:solidFill>
                <a:schemeClr val="tx1"/>
              </a:solidFill>
              <a:effectLst/>
              <a:latin typeface="Arial" pitchFamily="34" charset="0"/>
              <a:ea typeface="+mn-ea"/>
              <a:cs typeface="+mn-cs"/>
            </a:endParaRPr>
          </a:p>
          <a:p>
            <a:r>
              <a:rPr lang="nb-NO" dirty="0" err="1" smtClean="0"/>
              <a:t>Examples</a:t>
            </a:r>
            <a:r>
              <a:rPr lang="nb-NO" dirty="0" smtClean="0"/>
              <a:t>:</a:t>
            </a:r>
          </a:p>
          <a:p>
            <a:r>
              <a:rPr lang="en-GB" sz="1200" b="1" kern="1200" dirty="0" smtClean="0">
                <a:solidFill>
                  <a:schemeClr val="tx1"/>
                </a:solidFill>
                <a:effectLst/>
                <a:latin typeface="Arial" pitchFamily="34" charset="0"/>
                <a:ea typeface="+mn-ea"/>
                <a:cs typeface="+mn-cs"/>
              </a:rPr>
              <a:t>Act on Day Care Institutions states:</a:t>
            </a:r>
            <a:endParaRPr lang="nb-NO"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The municipality is responsible for ensuring that kindergartens for Sami children in Sami districts are based on the Sami language and culture. In other municipalities steps shall be taken to enable Sami children to secure and develop their language and their culture.</a:t>
            </a:r>
            <a:endParaRPr lang="nb-NO" sz="1200" kern="1200" dirty="0" smtClean="0">
              <a:solidFill>
                <a:schemeClr val="tx1"/>
              </a:solidFill>
              <a:effectLst/>
              <a:latin typeface="Arial" pitchFamily="34" charset="0"/>
              <a:ea typeface="+mn-ea"/>
              <a:cs typeface="+mn-cs"/>
            </a:endParaRPr>
          </a:p>
          <a:p>
            <a:r>
              <a:rPr lang="en-GB" sz="1200" b="1" kern="1200" dirty="0" smtClean="0">
                <a:solidFill>
                  <a:schemeClr val="tx1"/>
                </a:solidFill>
                <a:effectLst/>
                <a:latin typeface="Arial" pitchFamily="34" charset="0"/>
                <a:ea typeface="+mn-ea"/>
                <a:cs typeface="+mn-cs"/>
              </a:rPr>
              <a:t>The Education Act states: </a:t>
            </a:r>
            <a:endParaRPr lang="nb-NO"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In Sami districts all children at the primary and lower secondary level have the right to receive education both in Sami and through the medium of Sami.</a:t>
            </a:r>
            <a:endParaRPr lang="nb-NO"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Outside Sami districts, if at least ten pupils in a municipality wish to receive instruction in and through the medium of Sami, they have the right to such education as long as there remain at least six pupils in the group.</a:t>
            </a:r>
            <a:endParaRPr lang="nb-NO" sz="1200" kern="1200" dirty="0" smtClean="0">
              <a:solidFill>
                <a:schemeClr val="tx1"/>
              </a:solidFill>
              <a:effectLst/>
              <a:latin typeface="Arial" pitchFamily="34" charset="0"/>
              <a:ea typeface="+mn-ea"/>
              <a:cs typeface="+mn-cs"/>
            </a:endParaRPr>
          </a:p>
          <a:p>
            <a:endParaRPr lang="en-US" sz="1200" b="0" i="0" kern="1200" dirty="0" smtClean="0">
              <a:solidFill>
                <a:schemeClr val="tx1"/>
              </a:solidFill>
              <a:effectLst/>
              <a:latin typeface="Arial" pitchFamily="34" charset="0"/>
              <a:ea typeface="+mn-ea"/>
              <a:cs typeface="+mn-cs"/>
            </a:endParaRPr>
          </a:p>
          <a:p>
            <a:r>
              <a:rPr lang="en-US" dirty="0" smtClean="0"/>
              <a:t>There is a big difference between the rights within and outside the administrative area. </a:t>
            </a:r>
          </a:p>
          <a:p>
            <a:r>
              <a:rPr lang="en-US" sz="1200" b="0" i="0" kern="1200" dirty="0" smtClean="0">
                <a:solidFill>
                  <a:schemeClr val="tx1"/>
                </a:solidFill>
                <a:effectLst/>
                <a:latin typeface="Arial" pitchFamily="34" charset="0"/>
                <a:ea typeface="+mn-ea"/>
                <a:cs typeface="+mn-cs"/>
              </a:rPr>
              <a:t>I</a:t>
            </a:r>
            <a:r>
              <a:rPr lang="en-US" sz="1200" b="0" i="0" kern="1200" baseline="0" dirty="0" smtClean="0">
                <a:solidFill>
                  <a:schemeClr val="tx1"/>
                </a:solidFill>
                <a:effectLst/>
                <a:latin typeface="Arial" pitchFamily="34" charset="0"/>
                <a:ea typeface="+mn-ea"/>
                <a:cs typeface="+mn-cs"/>
              </a:rPr>
              <a:t> have</a:t>
            </a:r>
            <a:r>
              <a:rPr lang="en-US" sz="1200" b="0" i="0" kern="1200" dirty="0" smtClean="0">
                <a:solidFill>
                  <a:schemeClr val="tx1"/>
                </a:solidFill>
                <a:effectLst/>
                <a:latin typeface="Arial" pitchFamily="34" charset="0"/>
                <a:ea typeface="+mn-ea"/>
                <a:cs typeface="+mn-cs"/>
              </a:rPr>
              <a:t> also inserted the map showing the entire Sami area. Here you see that several of the rights apply only within a small geographical area.</a:t>
            </a:r>
          </a:p>
          <a:p>
            <a:endParaRPr lang="en-US" sz="1200" b="0" i="0" kern="1200" dirty="0" smtClean="0">
              <a:solidFill>
                <a:schemeClr val="tx1"/>
              </a:solidFill>
              <a:effectLst/>
              <a:latin typeface="Arial" pitchFamily="34" charset="0"/>
              <a:ea typeface="+mn-ea"/>
              <a:cs typeface="+mn-cs"/>
            </a:endParaRPr>
          </a:p>
          <a:p>
            <a:endParaRPr lang="en-US" sz="1200" b="0" i="0" kern="1200" dirty="0" smtClean="0">
              <a:solidFill>
                <a:schemeClr val="tx1"/>
              </a:solidFill>
              <a:effectLst/>
              <a:latin typeface="Arial" pitchFamily="34" charset="0"/>
              <a:ea typeface="+mn-ea"/>
              <a:cs typeface="+mn-cs"/>
            </a:endParaRPr>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13</a:t>
            </a:fld>
            <a:endParaRPr lang="en-US"/>
          </a:p>
        </p:txBody>
      </p:sp>
    </p:spTree>
    <p:extLst>
      <p:ext uri="{BB962C8B-B14F-4D97-AF65-F5344CB8AC3E}">
        <p14:creationId xmlns:p14="http://schemas.microsoft.com/office/powerpoint/2010/main" val="226319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The map on the left is an overview of Sami Day Care institutions and Day Care institutions with Sami section. The map on the right is an overview of Day Care institutions that offer language services to an individual child or to a smaller group.</a:t>
            </a:r>
          </a:p>
          <a:p>
            <a:endParaRPr lang="en-US" sz="1200" b="0" i="0" kern="1200" dirty="0" smtClean="0">
              <a:solidFill>
                <a:schemeClr val="tx1"/>
              </a:solidFill>
              <a:effectLst/>
              <a:latin typeface="Arial" pitchFamily="34" charset="0"/>
              <a:ea typeface="+mn-ea"/>
              <a:cs typeface="+mn-cs"/>
            </a:endParaRPr>
          </a:p>
          <a:p>
            <a:r>
              <a:rPr lang="en-US" dirty="0" smtClean="0"/>
              <a:t>We know that there are Sami children living all over Norway, so we expected the maps to be completely filled.</a:t>
            </a:r>
            <a:endParaRPr lang="en-US" sz="1200" b="0" i="0" kern="1200" dirty="0" smtClean="0">
              <a:solidFill>
                <a:schemeClr val="tx1"/>
              </a:solidFill>
              <a:effectLst/>
              <a:latin typeface="Arial" pitchFamily="34" charset="0"/>
              <a:ea typeface="+mn-ea"/>
              <a:cs typeface="+mn-cs"/>
            </a:endParaRPr>
          </a:p>
          <a:p>
            <a:r>
              <a:rPr lang="en-US" dirty="0" smtClean="0"/>
              <a:t>One problem with several of the laws is the compliance. </a:t>
            </a:r>
            <a:r>
              <a:rPr lang="en-US" sz="1200" b="0" i="0" kern="1200" dirty="0" smtClean="0">
                <a:solidFill>
                  <a:schemeClr val="tx1"/>
                </a:solidFill>
                <a:effectLst/>
                <a:latin typeface="Arial" pitchFamily="34" charset="0"/>
                <a:ea typeface="+mn-ea"/>
                <a:cs typeface="+mn-cs"/>
              </a:rPr>
              <a:t>Although children have the right to Sami both at school and at Day Care institutions, it is often the case that the guardians must demand this right for their children.</a:t>
            </a:r>
            <a:r>
              <a:rPr lang="en-US" sz="1200" b="0" i="0" kern="1200" baseline="0" dirty="0" smtClean="0">
                <a:solidFill>
                  <a:schemeClr val="tx1"/>
                </a:solidFill>
                <a:effectLst/>
                <a:latin typeface="Arial" pitchFamily="34" charset="0"/>
                <a:ea typeface="+mn-ea"/>
                <a:cs typeface="+mn-cs"/>
              </a:rPr>
              <a:t> ..and many guardians do not know about children's rights to Sami </a:t>
            </a:r>
            <a:endParaRPr lang="en-US" sz="1200" b="0" i="0" kern="1200" dirty="0" smtClean="0">
              <a:solidFill>
                <a:schemeClr val="tx1"/>
              </a:solidFill>
              <a:effectLst/>
              <a:latin typeface="Arial" pitchFamily="34" charset="0"/>
              <a:ea typeface="+mn-ea"/>
              <a:cs typeface="+mn-cs"/>
            </a:endParaRPr>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14</a:t>
            </a:fld>
            <a:endParaRPr lang="en-US"/>
          </a:p>
        </p:txBody>
      </p:sp>
    </p:spTree>
    <p:extLst>
      <p:ext uri="{BB962C8B-B14F-4D97-AF65-F5344CB8AC3E}">
        <p14:creationId xmlns:p14="http://schemas.microsoft.com/office/powerpoint/2010/main" val="357390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These laws guarantee the Sami</a:t>
            </a:r>
            <a:r>
              <a:rPr lang="en-US" baseline="0" dirty="0" smtClean="0"/>
              <a:t> people</a:t>
            </a:r>
            <a:r>
              <a:rPr lang="en-US" dirty="0" smtClean="0"/>
              <a:t> the right to develop their language, culture and way of life. One problem with several of the laws is the compliance. For example, Sami children have the right to education in Sami in kindergarten and school. But often it is the guardians who have to demand this right for the children, so that they get the education they are entitled to.</a:t>
            </a:r>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15</a:t>
            </a:fld>
            <a:endParaRPr lang="en-US"/>
          </a:p>
        </p:txBody>
      </p:sp>
    </p:spTree>
    <p:extLst>
      <p:ext uri="{BB962C8B-B14F-4D97-AF65-F5344CB8AC3E}">
        <p14:creationId xmlns:p14="http://schemas.microsoft.com/office/powerpoint/2010/main" val="211383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Arial" pitchFamily="34" charset="0"/>
                <a:ea typeface="+mn-ea"/>
                <a:cs typeface="+mn-cs"/>
              </a:rPr>
              <a:t>Sami institutions are businesses that spring from and function in one Sami community context and Sami public. All societies are largely made up of one seen with different institutions, with the variations it entails. Institutions are therefore crucial pieces to achieve strong, functioning and developing societies. This is also the case for the Sami society. The development and development of the Sami community requires the will and ability to establish and further develop their own institutions. Sami institutions, organizations and actors play an important social role, and is helping to shape the Sami community. It will be important that these institutions, organizations and stakeholders actively participate in efforts to strengthen and develop Sami languages ​​locally, regionally and nationally.</a:t>
            </a:r>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28</a:t>
            </a:fld>
            <a:endParaRPr lang="en-US"/>
          </a:p>
        </p:txBody>
      </p:sp>
    </p:spTree>
    <p:extLst>
      <p:ext uri="{BB962C8B-B14F-4D97-AF65-F5344CB8AC3E}">
        <p14:creationId xmlns:p14="http://schemas.microsoft.com/office/powerpoint/2010/main" val="229894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Today we have 14 Sami language centers</a:t>
            </a:r>
            <a:r>
              <a:rPr lang="en-US" baseline="0" dirty="0" smtClean="0"/>
              <a:t> in Norway.</a:t>
            </a:r>
          </a:p>
          <a:p>
            <a:endParaRPr lang="en-US" dirty="0" smtClean="0"/>
          </a:p>
          <a:p>
            <a:r>
              <a:rPr lang="en-US" dirty="0" smtClean="0"/>
              <a:t>The Sami language centers are important players in the effort to strengthen and develop Sami language locally. The work of the language centers contributes to make the Sami language more visible, and is contributes to creating gathering points and arenas for the use of Sami languages. Sami language centers, as well as kindergartens and elementary schools, have a central role in language education locally. The language centers hold importance professional expertise and constitutes the core of Sami language learning outside of elementary school. Several language centers benefit from local language carriers and transfer of traditional knowledge is an important part of language centers offer.</a:t>
            </a:r>
            <a:endParaRPr lang="en-US" sz="1200" b="0" i="0" kern="1200" dirty="0" smtClean="0">
              <a:solidFill>
                <a:schemeClr val="tx1"/>
              </a:solidFill>
              <a:effectLst/>
              <a:latin typeface="Arial" pitchFamily="34" charset="0"/>
              <a:ea typeface="+mn-ea"/>
              <a:cs typeface="+mn-cs"/>
            </a:endParaRPr>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29</a:t>
            </a:fld>
            <a:endParaRPr lang="en-US"/>
          </a:p>
        </p:txBody>
      </p:sp>
    </p:spTree>
    <p:extLst>
      <p:ext uri="{BB962C8B-B14F-4D97-AF65-F5344CB8AC3E}">
        <p14:creationId xmlns:p14="http://schemas.microsoft.com/office/powerpoint/2010/main" val="383526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In </a:t>
            </a:r>
            <a:r>
              <a:rPr lang="en-US" sz="1200" b="0" i="0" kern="1200" dirty="0" err="1" smtClean="0">
                <a:solidFill>
                  <a:schemeClr val="tx1"/>
                </a:solidFill>
                <a:effectLst/>
                <a:latin typeface="Arial" pitchFamily="34" charset="0"/>
                <a:ea typeface="+mn-ea"/>
                <a:cs typeface="+mn-cs"/>
              </a:rPr>
              <a:t>Sápmi</a:t>
            </a:r>
            <a:r>
              <a:rPr lang="en-US" sz="1200" b="0" i="0" kern="1200" dirty="0" smtClean="0">
                <a:solidFill>
                  <a:schemeClr val="tx1"/>
                </a:solidFill>
                <a:effectLst/>
                <a:latin typeface="Arial" pitchFamily="34" charset="0"/>
                <a:ea typeface="+mn-ea"/>
                <a:cs typeface="+mn-cs"/>
              </a:rPr>
              <a:t> we have several Sami cultural institutions.</a:t>
            </a:r>
            <a:r>
              <a:rPr lang="se-NO" sz="1200" b="0" i="0" kern="1200" dirty="0" smtClean="0">
                <a:solidFill>
                  <a:schemeClr val="tx1"/>
                </a:solidFill>
                <a:effectLst/>
                <a:latin typeface="Arial" pitchFamily="34" charset="0"/>
                <a:ea typeface="+mn-ea"/>
                <a:cs typeface="+mn-cs"/>
              </a:rPr>
              <a:t> </a:t>
            </a:r>
            <a:r>
              <a:rPr lang="en-US" sz="1200" b="0" i="0" kern="1200" dirty="0" smtClean="0">
                <a:solidFill>
                  <a:schemeClr val="tx1"/>
                </a:solidFill>
                <a:effectLst/>
                <a:latin typeface="Arial" pitchFamily="34" charset="0"/>
                <a:ea typeface="+mn-ea"/>
                <a:cs typeface="+mn-cs"/>
              </a:rPr>
              <a:t>Only Sami cultural institutions that receive funding from the Sami Parliament are marked on the map</a:t>
            </a:r>
            <a:r>
              <a:rPr lang="se-NO" sz="1200" b="0" i="0" kern="1200" dirty="0" smtClean="0">
                <a:solidFill>
                  <a:schemeClr val="tx1"/>
                </a:solidFill>
                <a:effectLst/>
                <a:latin typeface="Arial" pitchFamily="34" charset="0"/>
                <a:ea typeface="+mn-ea"/>
                <a:cs typeface="+mn-cs"/>
              </a:rPr>
              <a:t>. </a:t>
            </a:r>
          </a:p>
          <a:p>
            <a:r>
              <a:rPr lang="se-NO" dirty="0" smtClean="0"/>
              <a:t>The</a:t>
            </a:r>
            <a:r>
              <a:rPr lang="en-US" dirty="0" smtClean="0"/>
              <a:t> Sami media</a:t>
            </a:r>
            <a:r>
              <a:rPr lang="se-NO" dirty="0" smtClean="0"/>
              <a:t> </a:t>
            </a:r>
            <a:r>
              <a:rPr lang="se-NO" dirty="0" err="1" smtClean="0"/>
              <a:t>institutions</a:t>
            </a:r>
            <a:r>
              <a:rPr lang="se-NO" dirty="0" smtClean="0"/>
              <a:t> </a:t>
            </a:r>
            <a:r>
              <a:rPr lang="se-NO" dirty="0" err="1" smtClean="0"/>
              <a:t>are</a:t>
            </a:r>
            <a:r>
              <a:rPr lang="se-NO" dirty="0" smtClean="0"/>
              <a:t> </a:t>
            </a:r>
            <a:r>
              <a:rPr lang="se-NO" dirty="0" err="1" smtClean="0"/>
              <a:t>not</a:t>
            </a:r>
            <a:r>
              <a:rPr lang="se-NO" baseline="0" dirty="0" smtClean="0"/>
              <a:t> </a:t>
            </a:r>
            <a:r>
              <a:rPr lang="se-NO" baseline="0" dirty="0" err="1" smtClean="0"/>
              <a:t>marked</a:t>
            </a:r>
            <a:r>
              <a:rPr lang="se-NO" baseline="0" dirty="0" smtClean="0"/>
              <a:t> in </a:t>
            </a:r>
            <a:r>
              <a:rPr lang="se-NO" baseline="0" dirty="0" err="1" smtClean="0"/>
              <a:t>the</a:t>
            </a:r>
            <a:r>
              <a:rPr lang="se-NO" baseline="0" dirty="0" smtClean="0"/>
              <a:t> </a:t>
            </a:r>
            <a:r>
              <a:rPr lang="se-NO" baseline="0" dirty="0" err="1" smtClean="0"/>
              <a:t>map</a:t>
            </a:r>
            <a:r>
              <a:rPr lang="en-US" dirty="0" smtClean="0"/>
              <a:t>. We have several Sami newspapers and Norway's national broadcasting also has its own Sami department with TV and radio</a:t>
            </a:r>
            <a:r>
              <a:rPr lang="se-NO" dirty="0" smtClean="0"/>
              <a:t> in </a:t>
            </a:r>
            <a:r>
              <a:rPr lang="se-NO" dirty="0" err="1" smtClean="0"/>
              <a:t>Sami</a:t>
            </a:r>
            <a:r>
              <a:rPr lang="se-NO" baseline="0" dirty="0" smtClean="0"/>
              <a:t> </a:t>
            </a:r>
            <a:r>
              <a:rPr lang="se-NO" baseline="0" dirty="0" err="1" smtClean="0"/>
              <a:t>language</a:t>
            </a:r>
            <a:r>
              <a:rPr lang="en-US" dirty="0" smtClean="0"/>
              <a:t>.</a:t>
            </a:r>
            <a:endParaRPr lang="se-NO" dirty="0" smtClean="0"/>
          </a:p>
          <a:p>
            <a:endParaRPr lang="en-US" dirty="0" smtClean="0"/>
          </a:p>
          <a:p>
            <a:r>
              <a:rPr lang="en-US" dirty="0" smtClean="0"/>
              <a:t>The various Sami cultural institutions have an important value, role and function in the Sami community </a:t>
            </a:r>
            <a:r>
              <a:rPr lang="en-US" dirty="0" err="1" smtClean="0"/>
              <a:t>community</a:t>
            </a:r>
            <a:r>
              <a:rPr lang="en-US" dirty="0" smtClean="0"/>
              <a:t> building and democracy development. They are also important as an infrastructure for democracy and freedom of expression and as a basis for community formation.</a:t>
            </a:r>
          </a:p>
          <a:p>
            <a:endParaRPr lang="en-US" sz="1200" b="0" i="0" kern="1200" dirty="0" smtClean="0">
              <a:solidFill>
                <a:schemeClr val="tx1"/>
              </a:solidFill>
              <a:effectLst/>
              <a:latin typeface="Arial" pitchFamily="34" charset="0"/>
              <a:ea typeface="+mn-ea"/>
              <a:cs typeface="+mn-cs"/>
            </a:endParaRPr>
          </a:p>
          <a:p>
            <a:r>
              <a:rPr lang="en-US" dirty="0" smtClean="0"/>
              <a:t>The Sami institutions can be divided into several categories; Stage, visual art, film, literature, </a:t>
            </a:r>
            <a:r>
              <a:rPr lang="en-US" dirty="0" err="1" smtClean="0"/>
              <a:t>joik</a:t>
            </a:r>
            <a:r>
              <a:rPr lang="en-US" dirty="0" smtClean="0"/>
              <a:t> / music and festivals, museum and cultural centers / cultural houses / meeting places. An important part of this work is also the </a:t>
            </a:r>
            <a:r>
              <a:rPr lang="en-US" dirty="0" err="1" smtClean="0"/>
              <a:t>Bååstede</a:t>
            </a:r>
            <a:r>
              <a:rPr lang="en-US" dirty="0" smtClean="0"/>
              <a:t> project, which is the return of Sami heritage. Work has begun on bringing back the Sami cultural heritage that was taken away from the Sami community. By returning our Sami heritage to </a:t>
            </a:r>
            <a:r>
              <a:rPr lang="en-US" dirty="0" err="1" smtClean="0"/>
              <a:t>Sápmi</a:t>
            </a:r>
            <a:r>
              <a:rPr lang="en-US" dirty="0" smtClean="0"/>
              <a:t>, we have the opportunity to tell our own story.</a:t>
            </a:r>
            <a:endParaRPr lang="en-US" sz="1200" b="0" i="0" kern="1200" dirty="0" smtClean="0">
              <a:solidFill>
                <a:schemeClr val="tx1"/>
              </a:solidFill>
              <a:effectLst/>
              <a:latin typeface="Arial" pitchFamily="34" charset="0"/>
              <a:ea typeface="+mn-ea"/>
              <a:cs typeface="+mn-cs"/>
            </a:endParaRPr>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30</a:t>
            </a:fld>
            <a:endParaRPr lang="en-US"/>
          </a:p>
        </p:txBody>
      </p:sp>
    </p:spTree>
    <p:extLst>
      <p:ext uri="{BB962C8B-B14F-4D97-AF65-F5344CB8AC3E}">
        <p14:creationId xmlns:p14="http://schemas.microsoft.com/office/powerpoint/2010/main" val="187357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This is the first time Disney dubbed one of their films into a Sami language. This is the result of a collaboration between the Sami Parliament on the Norwegian, Swedish and Finnish sides, the joint Sami organization </a:t>
            </a:r>
            <a:r>
              <a:rPr lang="en-US" sz="1200" b="0" i="0" kern="1200" dirty="0" err="1" smtClean="0">
                <a:solidFill>
                  <a:schemeClr val="tx1"/>
                </a:solidFill>
                <a:effectLst/>
                <a:latin typeface="Arial" pitchFamily="34" charset="0"/>
                <a:ea typeface="+mn-ea"/>
                <a:cs typeface="+mn-cs"/>
              </a:rPr>
              <a:t>Saami</a:t>
            </a:r>
            <a:r>
              <a:rPr lang="en-US" sz="1200" b="0" i="0" kern="1200" dirty="0" smtClean="0">
                <a:solidFill>
                  <a:schemeClr val="tx1"/>
                </a:solidFill>
                <a:effectLst/>
                <a:latin typeface="Arial" pitchFamily="34" charset="0"/>
                <a:ea typeface="+mn-ea"/>
                <a:cs typeface="+mn-cs"/>
              </a:rPr>
              <a:t> Council – and one of the world’s largest media and entertainment companies: Walt Disney Animation Studios.</a:t>
            </a:r>
          </a:p>
          <a:p>
            <a:endParaRPr lang="en-US" sz="1200" b="0" i="0" kern="1200" dirty="0" smtClean="0">
              <a:solidFill>
                <a:schemeClr val="tx1"/>
              </a:solidFill>
              <a:effectLst/>
              <a:latin typeface="Arial" pitchFamily="34" charset="0"/>
              <a:ea typeface="+mn-ea"/>
              <a:cs typeface="+mn-cs"/>
            </a:endParaRPr>
          </a:p>
          <a:p>
            <a:r>
              <a:rPr lang="en-US" dirty="0" smtClean="0"/>
              <a:t>Films for children and young people are important language providers, and films with Sami language choices and films with Sami text choices are important for children's language development. Recently, we have also received several films in Sami. The International Sami Film Center has also dubbed the children's film "</a:t>
            </a:r>
            <a:r>
              <a:rPr lang="en-US" dirty="0" err="1" smtClean="0"/>
              <a:t>Chihiro</a:t>
            </a:r>
            <a:r>
              <a:rPr lang="en-US" dirty="0" smtClean="0"/>
              <a:t> and the Witches" into one of the Sami languages.</a:t>
            </a:r>
            <a:endParaRPr lang="en-US" sz="1200" b="0" i="0" kern="1200" dirty="0" smtClean="0">
              <a:solidFill>
                <a:schemeClr val="tx1"/>
              </a:solidFill>
              <a:effectLst/>
              <a:latin typeface="Arial" pitchFamily="34" charset="0"/>
              <a:ea typeface="+mn-ea"/>
              <a:cs typeface="+mn-cs"/>
            </a:endParaRPr>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31</a:t>
            </a:fld>
            <a:endParaRPr lang="en-US"/>
          </a:p>
        </p:txBody>
      </p:sp>
    </p:spTree>
    <p:extLst>
      <p:ext uri="{BB962C8B-B14F-4D97-AF65-F5344CB8AC3E}">
        <p14:creationId xmlns:p14="http://schemas.microsoft.com/office/powerpoint/2010/main" val="713924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One of the goals of the Sami Parliament for the International Year of Indigenous Languages ​​was to strengthen cross-border language cooperation, by ensuring the sustainable operation of Sámi </a:t>
            </a:r>
            <a:r>
              <a:rPr lang="en-US" dirty="0" err="1" smtClean="0"/>
              <a:t>Giellagáldu</a:t>
            </a:r>
            <a:r>
              <a:rPr lang="en-US" dirty="0" smtClean="0"/>
              <a:t>. During the indigenous language year, the Sami Parliament worked together with the Sami Parliament on the Finnish and Swedish sides to find an organizational model for Sámi </a:t>
            </a:r>
            <a:r>
              <a:rPr lang="en-US" dirty="0" err="1" smtClean="0"/>
              <a:t>Giellagáldu</a:t>
            </a:r>
            <a:r>
              <a:rPr lang="en-US" dirty="0" smtClean="0"/>
              <a:t>.</a:t>
            </a:r>
          </a:p>
          <a:p>
            <a:endParaRPr lang="en-US" dirty="0" smtClean="0"/>
          </a:p>
          <a:p>
            <a:r>
              <a:rPr lang="en-US" dirty="0" smtClean="0"/>
              <a:t>As I mentioned in the beginning, the Sami languages ​​extend across national borders. The Sami languages ​​are influenced by the majority languages ​​in the countries and develop in different directions. Therefore, it is important that we have a cross-border cooperation to preserve the languages.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Sámi Parliament raised a case in cooperation with the Sámi Parliament on the Finnish and Swedish side regarding the organization of plenary sessions in </a:t>
            </a:r>
            <a:r>
              <a:rPr lang="en-GB" dirty="0" smtClean="0"/>
              <a:t>Sami Parliamentary Council</a:t>
            </a:r>
            <a:r>
              <a:rPr lang="en-US" dirty="0" smtClean="0"/>
              <a:t>. </a:t>
            </a:r>
            <a:r>
              <a:rPr lang="en-GB" dirty="0" smtClean="0"/>
              <a:t>Sami Parliamentary Council</a:t>
            </a:r>
            <a:r>
              <a:rPr lang="en-GB" baseline="0" dirty="0" smtClean="0"/>
              <a:t> </a:t>
            </a:r>
            <a:r>
              <a:rPr lang="en-US" dirty="0" smtClean="0"/>
              <a:t>endorsed the model where the Sami Parliament on the Norwegian side serves as host, can best ensure efficient operation, and therefore chose this model as a future organizing model.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goal is for Sámi </a:t>
            </a:r>
            <a:r>
              <a:rPr lang="en-US" dirty="0" err="1" smtClean="0"/>
              <a:t>Giellagáldu</a:t>
            </a:r>
            <a:r>
              <a:rPr lang="en-US" dirty="0" smtClean="0"/>
              <a:t> to be in permanent operation during 2020.</a:t>
            </a:r>
          </a:p>
          <a:p>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41</a:t>
            </a:fld>
            <a:endParaRPr lang="en-US"/>
          </a:p>
        </p:txBody>
      </p:sp>
    </p:spTree>
    <p:extLst>
      <p:ext uri="{BB962C8B-B14F-4D97-AF65-F5344CB8AC3E}">
        <p14:creationId xmlns:p14="http://schemas.microsoft.com/office/powerpoint/2010/main" val="381470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In the efforts to preserve and revitalize the Sami languages, language technology will play an important role. In </a:t>
            </a:r>
            <a:r>
              <a:rPr lang="en-US" dirty="0" err="1" smtClean="0"/>
              <a:t>Sápmi</a:t>
            </a:r>
            <a:r>
              <a:rPr lang="en-US" dirty="0" smtClean="0"/>
              <a:t>, we are fortunate to have several language technology tools available. </a:t>
            </a:r>
            <a:r>
              <a:rPr lang="en-US" dirty="0" err="1" smtClean="0"/>
              <a:t>Divvun</a:t>
            </a:r>
            <a:r>
              <a:rPr lang="en-US" dirty="0" smtClean="0"/>
              <a:t> and </a:t>
            </a:r>
            <a:r>
              <a:rPr lang="en-US" dirty="0" err="1" smtClean="0"/>
              <a:t>Giellatekno</a:t>
            </a:r>
            <a:r>
              <a:rPr lang="en-US" dirty="0" smtClean="0"/>
              <a:t> at the Arctic University of Norway, the University of </a:t>
            </a:r>
            <a:r>
              <a:rPr lang="en-US" dirty="0" err="1" smtClean="0"/>
              <a:t>Tromsø</a:t>
            </a:r>
            <a:r>
              <a:rPr lang="en-US" dirty="0" smtClean="0"/>
              <a:t> have been very helpful in getting the Sami languages ​​into the technological world. Today, there are many technological tools that can help us write and communicate in several of the Sami languages. </a:t>
            </a:r>
            <a:r>
              <a:rPr lang="en-US" smtClean="0"/>
              <a:t>We are fortunate to have so many technological tools available in Sami languages</a:t>
            </a:r>
            <a:endParaRPr lang="en-US" dirty="0" smtClean="0"/>
          </a:p>
          <a:p>
            <a:endParaRPr lang="en-US" dirty="0" smtClean="0"/>
          </a:p>
          <a:p>
            <a:r>
              <a:rPr lang="en-US" dirty="0" smtClean="0"/>
              <a:t>Technology is constantly evolving, at a speed that makes it difficult to keep track of everything that happens. This is especially true for smaller languages, and all Sami languages ​​are smaller languages ​​when viewed in a world context. Working with the big technology companies is important, as they have the opportunity to make a difference and to help. These companies work daily to improve their products so that users have the best possible experience, that users have simple solutions, and make users happy.</a:t>
            </a:r>
          </a:p>
          <a:p>
            <a:endParaRPr lang="en-US" dirty="0" smtClean="0"/>
          </a:p>
          <a:p>
            <a:r>
              <a:rPr lang="en-US" dirty="0" smtClean="0"/>
              <a:t>It is time for language technology tools and products to be open source, so that indigenous and other minority languages ​​can also be integrated into these tools and products. Statistically, most of the indigenous languages ​​are either endangered, seriously threatened or extinct. Unless we together can find a solution and help each other, then this trend will continue. We know that a language is not just a language, but a society of knowledge, philosophy and philosophy of life, and therefore it is important that Sami languages, and also other indigenous languages, be given the opportunity to become part of the great technological and digital world</a:t>
            </a:r>
            <a:r>
              <a:rPr lang="en-US" baseline="0" dirty="0" smtClean="0"/>
              <a:t> </a:t>
            </a:r>
            <a:r>
              <a:rPr lang="en-US" dirty="0" smtClean="0"/>
              <a:t>that we are a part of today.</a:t>
            </a:r>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42</a:t>
            </a:fld>
            <a:endParaRPr lang="en-US"/>
          </a:p>
        </p:txBody>
      </p:sp>
    </p:spTree>
    <p:extLst>
      <p:ext uri="{BB962C8B-B14F-4D97-AF65-F5344CB8AC3E}">
        <p14:creationId xmlns:p14="http://schemas.microsoft.com/office/powerpoint/2010/main" val="252293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Arial" pitchFamily="34" charset="0"/>
                <a:ea typeface="+mn-ea"/>
                <a:cs typeface="+mn-cs"/>
              </a:rPr>
              <a:t>In 2016, Norway's public inquiry, </a:t>
            </a:r>
            <a:r>
              <a:rPr lang="en-US" sz="1200" b="0" i="0" kern="1200" dirty="0" err="1" smtClean="0">
                <a:solidFill>
                  <a:schemeClr val="tx1"/>
                </a:solidFill>
                <a:effectLst/>
                <a:latin typeface="Arial" pitchFamily="34" charset="0"/>
                <a:ea typeface="+mn-ea"/>
                <a:cs typeface="+mn-cs"/>
              </a:rPr>
              <a:t>Váibmogiella</a:t>
            </a:r>
            <a:r>
              <a:rPr lang="en-US" sz="1200" b="0" i="0" kern="1200" dirty="0" smtClean="0">
                <a:solidFill>
                  <a:schemeClr val="tx1"/>
                </a:solidFill>
                <a:effectLst/>
                <a:latin typeface="Arial" pitchFamily="34" charset="0"/>
                <a:ea typeface="+mn-ea"/>
                <a:cs typeface="+mn-cs"/>
              </a:rPr>
              <a:t>, came up with proposals for legislation, measures and regulations for Sami languages.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purpose of the report has been to assess and propose measures to ensure functional and equal public services in Sami.</a:t>
            </a:r>
            <a:endParaRPr lang="en-GB" dirty="0" smtClean="0"/>
          </a:p>
          <a:p>
            <a:endParaRPr lang="en-US" dirty="0" smtClean="0"/>
          </a:p>
          <a:p>
            <a:r>
              <a:rPr lang="en-US" dirty="0" smtClean="0"/>
              <a:t>The task of the committee was to explain the current schemes, measures and regulations related to the Sami languages, and to assess how these can be adapted to the current organization of the public sector and ensure functional and equal public services in Sami.</a:t>
            </a:r>
          </a:p>
          <a:p>
            <a:r>
              <a:rPr lang="en-US" dirty="0" smtClean="0"/>
              <a:t/>
            </a:r>
            <a:br>
              <a:rPr lang="en-US" dirty="0" smtClean="0"/>
            </a:br>
            <a:r>
              <a:rPr lang="en-US" sz="1200" b="0" i="0" kern="1200" dirty="0" smtClean="0">
                <a:solidFill>
                  <a:schemeClr val="tx1"/>
                </a:solidFill>
                <a:effectLst/>
                <a:latin typeface="Arial" pitchFamily="34" charset="0"/>
                <a:ea typeface="+mn-ea"/>
                <a:cs typeface="+mn-cs"/>
              </a:rPr>
              <a:t>The Sámi Parliament is still consulting on the proposals in the document.</a:t>
            </a:r>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43</a:t>
            </a:fld>
            <a:endParaRPr lang="en-US"/>
          </a:p>
        </p:txBody>
      </p:sp>
    </p:spTree>
    <p:extLst>
      <p:ext uri="{BB962C8B-B14F-4D97-AF65-F5344CB8AC3E}">
        <p14:creationId xmlns:p14="http://schemas.microsoft.com/office/powerpoint/2010/main" val="405285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Sami </a:t>
            </a:r>
            <a:r>
              <a:rPr lang="en-US" dirty="0" smtClean="0"/>
              <a:t>livelihoods </a:t>
            </a:r>
            <a:r>
              <a:rPr lang="en-US" dirty="0" smtClean="0"/>
              <a:t>are important pillars for Sami languages, Sami culture and social life. In reindeer husbandry, fishing, agriculture and outlying </a:t>
            </a:r>
            <a:r>
              <a:rPr lang="en-US" dirty="0" smtClean="0"/>
              <a:t>livelihoods </a:t>
            </a:r>
            <a:r>
              <a:rPr lang="en-US" dirty="0" smtClean="0"/>
              <a:t>there is a living, diverse and rich language that has its own terminology. A large part of this terminology lives only in the </a:t>
            </a:r>
            <a:r>
              <a:rPr lang="en-US" dirty="0" smtClean="0"/>
              <a:t>livelihoods, </a:t>
            </a:r>
            <a:r>
              <a:rPr lang="en-US" dirty="0" smtClean="0"/>
              <a:t>and it is important that the living language of the </a:t>
            </a:r>
            <a:r>
              <a:rPr lang="en-US" dirty="0" smtClean="0"/>
              <a:t>livelihoods </a:t>
            </a:r>
            <a:r>
              <a:rPr lang="en-US" dirty="0" smtClean="0"/>
              <a:t>as well reaching out to the community.</a:t>
            </a:r>
          </a:p>
          <a:p>
            <a:r>
              <a:rPr lang="en-US" sz="1200" b="0" i="0" kern="1200" dirty="0" err="1" smtClean="0">
                <a:solidFill>
                  <a:schemeClr val="tx1"/>
                </a:solidFill>
                <a:effectLst/>
                <a:latin typeface="Arial" pitchFamily="34" charset="0"/>
                <a:ea typeface="+mn-ea"/>
                <a:cs typeface="+mn-cs"/>
              </a:rPr>
              <a:t>Duodji</a:t>
            </a:r>
            <a:r>
              <a:rPr lang="en-US" sz="1200" b="0" i="0" kern="1200" dirty="0" smtClean="0">
                <a:solidFill>
                  <a:schemeClr val="tx1"/>
                </a:solidFill>
                <a:effectLst/>
                <a:latin typeface="Arial" pitchFamily="34" charset="0"/>
                <a:ea typeface="+mn-ea"/>
                <a:cs typeface="+mn-cs"/>
              </a:rPr>
              <a:t>, </a:t>
            </a:r>
            <a:r>
              <a:rPr lang="en-US" dirty="0" smtClean="0"/>
              <a:t>the traditional, Sami craft and handicraft,</a:t>
            </a:r>
            <a:r>
              <a:rPr lang="en-US" sz="1200" b="0" i="0" kern="1200" dirty="0" smtClean="0">
                <a:solidFill>
                  <a:schemeClr val="tx1"/>
                </a:solidFill>
                <a:effectLst/>
                <a:latin typeface="Arial" pitchFamily="34" charset="0"/>
                <a:ea typeface="+mn-ea"/>
                <a:cs typeface="+mn-cs"/>
              </a:rPr>
              <a:t> and traditional knowledge are also arenas where the language stands strong.</a:t>
            </a:r>
          </a:p>
          <a:p>
            <a:endParaRPr lang="en-US" dirty="0" smtClean="0"/>
          </a:p>
          <a:p>
            <a:r>
              <a:rPr lang="en-US" sz="1200" b="0" i="0" kern="1200" dirty="0" smtClean="0">
                <a:solidFill>
                  <a:schemeClr val="tx1"/>
                </a:solidFill>
                <a:effectLst/>
                <a:latin typeface="Arial" pitchFamily="34" charset="0"/>
                <a:ea typeface="+mn-ea"/>
                <a:cs typeface="+mn-cs"/>
              </a:rPr>
              <a:t>It is important that language carriers in Sami </a:t>
            </a:r>
            <a:r>
              <a:rPr lang="en-US" sz="1200" b="0" i="0" kern="1200" dirty="0" smtClean="0">
                <a:solidFill>
                  <a:schemeClr val="tx1"/>
                </a:solidFill>
                <a:effectLst/>
                <a:latin typeface="Arial" pitchFamily="34" charset="0"/>
                <a:ea typeface="+mn-ea"/>
                <a:cs typeface="+mn-cs"/>
              </a:rPr>
              <a:t>livelihoods </a:t>
            </a:r>
            <a:r>
              <a:rPr lang="en-US" sz="1200" b="0" i="0" kern="1200" dirty="0" smtClean="0">
                <a:solidFill>
                  <a:schemeClr val="tx1"/>
                </a:solidFill>
                <a:effectLst/>
                <a:latin typeface="Arial" pitchFamily="34" charset="0"/>
                <a:ea typeface="+mn-ea"/>
                <a:cs typeface="+mn-cs"/>
              </a:rPr>
              <a:t>and</a:t>
            </a:r>
            <a:r>
              <a:rPr lang="en-US" sz="1200" b="0" i="0" kern="1200" baseline="0" dirty="0" smtClean="0">
                <a:solidFill>
                  <a:schemeClr val="tx1"/>
                </a:solidFill>
                <a:effectLst/>
                <a:latin typeface="Arial" pitchFamily="34" charset="0"/>
                <a:ea typeface="+mn-ea"/>
                <a:cs typeface="+mn-cs"/>
              </a:rPr>
              <a:t> traditional knowledge</a:t>
            </a:r>
            <a:r>
              <a:rPr lang="en-US" sz="1200" b="0" i="0" kern="1200" dirty="0" smtClean="0">
                <a:solidFill>
                  <a:schemeClr val="tx1"/>
                </a:solidFill>
                <a:effectLst/>
                <a:latin typeface="Arial" pitchFamily="34" charset="0"/>
                <a:ea typeface="+mn-ea"/>
                <a:cs typeface="+mn-cs"/>
              </a:rPr>
              <a:t> are actively used for to carry on Sami languages ​​in both formal and informal arenas. Especially within Day Care institutions, elementary schools and within local language measures are the use of language carriers useful and of great value.</a:t>
            </a:r>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3</a:t>
            </a:fld>
            <a:endParaRPr lang="en-US"/>
          </a:p>
        </p:txBody>
      </p:sp>
    </p:spTree>
    <p:extLst>
      <p:ext uri="{BB962C8B-B14F-4D97-AF65-F5344CB8AC3E}">
        <p14:creationId xmlns:p14="http://schemas.microsoft.com/office/powerpoint/2010/main" val="2012888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Since 2019 was the International Year of Indigenous Languages, it was no coincidence that in December 2018, the Sami Parliament adopted the Sami Parliament's strategies for Sami languages ​​- the </a:t>
            </a:r>
            <a:r>
              <a:rPr lang="en-US" dirty="0" err="1" smtClean="0"/>
              <a:t>Giellalokten</a:t>
            </a:r>
            <a:r>
              <a:rPr lang="en-US" dirty="0" smtClean="0"/>
              <a:t> (Language lift).</a:t>
            </a:r>
            <a:r>
              <a:rPr lang="en-US" baseline="0" dirty="0" smtClean="0"/>
              <a:t> </a:t>
            </a:r>
            <a:r>
              <a:rPr lang="en-US" dirty="0" err="1" smtClean="0"/>
              <a:t>Giellalokten</a:t>
            </a:r>
            <a:r>
              <a:rPr lang="en-US" dirty="0" smtClean="0"/>
              <a:t> is the Sámi Parliament's overall focus on Sami languages ​​and consists of a number of measures, both taken from the previously shown </a:t>
            </a:r>
            <a:r>
              <a:rPr lang="en-US" sz="1200" b="0" i="0" kern="1200" dirty="0" smtClean="0">
                <a:solidFill>
                  <a:schemeClr val="tx1"/>
                </a:solidFill>
                <a:effectLst/>
                <a:latin typeface="Arial" pitchFamily="34" charset="0"/>
                <a:ea typeface="+mn-ea"/>
                <a:cs typeface="+mn-cs"/>
              </a:rPr>
              <a:t>Norway's public inquiry</a:t>
            </a:r>
            <a:r>
              <a:rPr lang="en-US" sz="1200" b="0" i="0" kern="1200" baseline="0" dirty="0" smtClean="0">
                <a:solidFill>
                  <a:schemeClr val="tx1"/>
                </a:solidFill>
                <a:effectLst/>
                <a:latin typeface="Arial" pitchFamily="34" charset="0"/>
                <a:ea typeface="+mn-ea"/>
                <a:cs typeface="+mn-cs"/>
              </a:rPr>
              <a:t> </a:t>
            </a:r>
            <a:r>
              <a:rPr lang="en-US" sz="1200" b="0" i="0" kern="1200" baseline="0" dirty="0" err="1" smtClean="0">
                <a:solidFill>
                  <a:schemeClr val="tx1"/>
                </a:solidFill>
                <a:effectLst/>
                <a:latin typeface="Arial" pitchFamily="34" charset="0"/>
                <a:ea typeface="+mn-ea"/>
                <a:cs typeface="+mn-cs"/>
              </a:rPr>
              <a:t>Váibmogiella</a:t>
            </a:r>
            <a:r>
              <a:rPr lang="en-US" dirty="0" smtClean="0"/>
              <a:t>, but also a number of other measures that are naturally associated with proposals for measures that are proposed in the </a:t>
            </a:r>
            <a:r>
              <a:rPr lang="en-US" sz="1200" b="0" i="0" kern="1200" dirty="0" smtClean="0">
                <a:solidFill>
                  <a:schemeClr val="tx1"/>
                </a:solidFill>
                <a:effectLst/>
                <a:latin typeface="Arial" pitchFamily="34" charset="0"/>
                <a:ea typeface="+mn-ea"/>
                <a:cs typeface="+mn-cs"/>
              </a:rPr>
              <a:t>Norway's public inquiry, </a:t>
            </a:r>
            <a:r>
              <a:rPr lang="en-US" sz="1200" b="0" i="0" kern="1200" dirty="0" err="1" smtClean="0">
                <a:solidFill>
                  <a:schemeClr val="tx1"/>
                </a:solidFill>
                <a:effectLst/>
                <a:latin typeface="Arial" pitchFamily="34" charset="0"/>
                <a:ea typeface="+mn-ea"/>
                <a:cs typeface="+mn-cs"/>
              </a:rPr>
              <a:t>Váibmogiella</a:t>
            </a:r>
            <a:r>
              <a:rPr lang="en-US" dirty="0" smtClean="0"/>
              <a:t>.</a:t>
            </a:r>
          </a:p>
          <a:p>
            <a:endParaRPr lang="en-US" dirty="0" smtClean="0"/>
          </a:p>
          <a:p>
            <a:r>
              <a:rPr lang="en-US" dirty="0" smtClean="0"/>
              <a:t>The Sami Parliaments vision for Sami languages ​​is that Sami languages ​​are natural, social and living languages. Sami languages ​​should be a natural part of society and everyone should be given the opportunity to hear, see and use Sami languages ​​in all areas of society. To achieve such a goal, a long-term commitment to Sami languages ​​is needed, and the language gap is thought to have been implemented over several years. The strategies are comprehensive, and show the Sami Parliament's comprehensive and </a:t>
            </a:r>
            <a:r>
              <a:rPr lang="en-US" dirty="0" err="1" smtClean="0"/>
              <a:t>sectoral</a:t>
            </a:r>
            <a:r>
              <a:rPr lang="en-US" dirty="0" smtClean="0"/>
              <a:t> language policy for the coming years. </a:t>
            </a:r>
            <a:r>
              <a:rPr lang="en-US" dirty="0" err="1" smtClean="0"/>
              <a:t>Giellalokten</a:t>
            </a:r>
            <a:r>
              <a:rPr lang="en-US" baseline="0" dirty="0" smtClean="0"/>
              <a:t> </a:t>
            </a:r>
            <a:r>
              <a:rPr lang="en-US" dirty="0" smtClean="0"/>
              <a:t>contains a number of concrete measures in different areas of society, and also at different levels within the different areas of society.</a:t>
            </a:r>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44</a:t>
            </a:fld>
            <a:endParaRPr lang="en-US"/>
          </a:p>
        </p:txBody>
      </p:sp>
    </p:spTree>
    <p:extLst>
      <p:ext uri="{BB962C8B-B14F-4D97-AF65-F5344CB8AC3E}">
        <p14:creationId xmlns:p14="http://schemas.microsoft.com/office/powerpoint/2010/main" val="113473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 Sámi Parliament's official marking of the start the International Year of Indigenous Languages ​​and </a:t>
            </a:r>
            <a:r>
              <a:rPr lang="en-US" dirty="0" err="1" smtClean="0"/>
              <a:t>Giellalokten</a:t>
            </a:r>
            <a:r>
              <a:rPr lang="en-US" dirty="0" smtClean="0"/>
              <a:t> was a Sami language conference in </a:t>
            </a:r>
            <a:r>
              <a:rPr lang="en-US" dirty="0" err="1" smtClean="0"/>
              <a:t>Tromsø</a:t>
            </a:r>
            <a:r>
              <a:rPr lang="en-US" dirty="0" smtClean="0"/>
              <a:t> in February 2019. The conference gathered around 400 participants from different parts of </a:t>
            </a:r>
            <a:r>
              <a:rPr lang="en-US" dirty="0" err="1" smtClean="0"/>
              <a:t>Sápmi</a:t>
            </a:r>
            <a:r>
              <a:rPr lang="en-US" dirty="0" smtClean="0"/>
              <a:t>, and also with participants from Greenland. The conference was interpreted in Southern, </a:t>
            </a:r>
            <a:r>
              <a:rPr lang="en-US" dirty="0" err="1" smtClean="0"/>
              <a:t>Lule</a:t>
            </a:r>
            <a:r>
              <a:rPr lang="en-US" dirty="0" smtClean="0"/>
              <a:t> and Northern Sami, and all Sami languages</a:t>
            </a:r>
            <a:r>
              <a:rPr lang="en-US" baseline="0" dirty="0" smtClean="0"/>
              <a:t> in Norway </a:t>
            </a:r>
            <a:r>
              <a:rPr lang="en-US" dirty="0" smtClean="0"/>
              <a:t>​​were used from the podium. The conference was streamed and achieved viewer records of the Sami Parliament's streaming offer. </a:t>
            </a:r>
          </a:p>
          <a:p>
            <a:endParaRPr lang="en-US" dirty="0" smtClean="0"/>
          </a:p>
          <a:p>
            <a:r>
              <a:rPr lang="en-US" dirty="0" smtClean="0"/>
              <a:t>Sami language week. </a:t>
            </a:r>
          </a:p>
          <a:p>
            <a:r>
              <a:rPr lang="en-US" dirty="0" smtClean="0"/>
              <a:t>During 2019, the Sami Parliament has followed up on a number of measures in </a:t>
            </a:r>
            <a:r>
              <a:rPr lang="en-US" dirty="0" err="1" smtClean="0"/>
              <a:t>Giellalokten</a:t>
            </a:r>
            <a:r>
              <a:rPr lang="en-US" dirty="0" smtClean="0"/>
              <a:t>. Sami language week was an important and successful measure, and a number of actors helped to make Sami languages visible in the community during Sami language week. </a:t>
            </a:r>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45</a:t>
            </a:fld>
            <a:endParaRPr lang="en-US"/>
          </a:p>
        </p:txBody>
      </p:sp>
    </p:spTree>
    <p:extLst>
      <p:ext uri="{BB962C8B-B14F-4D97-AF65-F5344CB8AC3E}">
        <p14:creationId xmlns:p14="http://schemas.microsoft.com/office/powerpoint/2010/main" val="148423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46</a:t>
            </a:fld>
            <a:endParaRPr lang="en-US"/>
          </a:p>
        </p:txBody>
      </p:sp>
    </p:spTree>
    <p:extLst>
      <p:ext uri="{BB962C8B-B14F-4D97-AF65-F5344CB8AC3E}">
        <p14:creationId xmlns:p14="http://schemas.microsoft.com/office/powerpoint/2010/main" val="311407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b-NO" dirty="0" smtClean="0"/>
              <a:t>The Sami Parliament in Norway </a:t>
            </a:r>
            <a:r>
              <a:rPr lang="nb-NO" dirty="0" err="1" smtClean="0"/>
              <a:t>comprises</a:t>
            </a:r>
            <a:r>
              <a:rPr lang="nb-NO" dirty="0" smtClean="0"/>
              <a:t> 39 representatives from </a:t>
            </a:r>
            <a:r>
              <a:rPr lang="nb-NO" dirty="0" err="1" smtClean="0"/>
              <a:t>seven</a:t>
            </a:r>
            <a:r>
              <a:rPr lang="nb-NO" dirty="0" smtClean="0"/>
              <a:t> </a:t>
            </a:r>
            <a:r>
              <a:rPr lang="nb-NO" dirty="0" err="1" smtClean="0"/>
              <a:t>constituencies</a:t>
            </a:r>
            <a:r>
              <a:rPr lang="nb-NO" dirty="0" smtClean="0"/>
              <a:t>. (</a:t>
            </a:r>
            <a:r>
              <a:rPr lang="nb-NO" dirty="0" err="1" smtClean="0"/>
              <a:t>We</a:t>
            </a:r>
            <a:r>
              <a:rPr lang="nb-NO" dirty="0" smtClean="0"/>
              <a:t> </a:t>
            </a:r>
            <a:r>
              <a:rPr lang="nb-NO" dirty="0" err="1" smtClean="0"/>
              <a:t>will</a:t>
            </a:r>
            <a:r>
              <a:rPr lang="nb-NO" dirty="0" smtClean="0"/>
              <a:t> </a:t>
            </a:r>
            <a:r>
              <a:rPr lang="nb-NO" dirty="0" err="1" smtClean="0"/>
              <a:t>return</a:t>
            </a:r>
            <a:r>
              <a:rPr lang="nb-NO" dirty="0" smtClean="0"/>
              <a:t> to </a:t>
            </a:r>
            <a:r>
              <a:rPr lang="nb-NO" dirty="0" err="1" smtClean="0"/>
              <a:t>the</a:t>
            </a:r>
            <a:r>
              <a:rPr lang="nb-NO" dirty="0" smtClean="0"/>
              <a:t> </a:t>
            </a:r>
            <a:r>
              <a:rPr lang="nb-NO" dirty="0" err="1" smtClean="0"/>
              <a:t>allocation</a:t>
            </a:r>
            <a:r>
              <a:rPr lang="nb-NO" dirty="0" smtClean="0"/>
              <a:t> </a:t>
            </a:r>
            <a:r>
              <a:rPr lang="nb-NO" dirty="0" err="1" smtClean="0"/>
              <a:t>of</a:t>
            </a:r>
            <a:r>
              <a:rPr lang="nb-NO" dirty="0" smtClean="0"/>
              <a:t> </a:t>
            </a:r>
            <a:r>
              <a:rPr lang="nb-NO" dirty="0" err="1" smtClean="0"/>
              <a:t>the</a:t>
            </a:r>
            <a:r>
              <a:rPr lang="nb-NO" dirty="0" smtClean="0"/>
              <a:t> </a:t>
            </a:r>
            <a:r>
              <a:rPr lang="nb-NO" dirty="0" err="1" smtClean="0"/>
              <a:t>constituencies</a:t>
            </a:r>
            <a:r>
              <a:rPr lang="nb-NO" dirty="0" smtClean="0"/>
              <a:t> later, under “Sami Parliament in Norway </a:t>
            </a:r>
            <a:r>
              <a:rPr lang="nb-NO" dirty="0" err="1" smtClean="0"/>
              <a:t>elections</a:t>
            </a:r>
            <a:r>
              <a:rPr lang="nb-NO" dirty="0" smtClean="0"/>
              <a:t>”. )</a:t>
            </a:r>
            <a:br>
              <a:rPr lang="nb-NO" dirty="0" smtClean="0"/>
            </a:br>
            <a:r>
              <a:rPr lang="nb-NO" dirty="0" smtClean="0"/>
              <a:t/>
            </a:r>
            <a:br>
              <a:rPr lang="nb-NO" dirty="0" smtClean="0"/>
            </a:br>
            <a:r>
              <a:rPr lang="nb-NO" dirty="0" smtClean="0"/>
              <a:t>(</a:t>
            </a:r>
            <a:r>
              <a:rPr lang="nb-NO" dirty="0" err="1" smtClean="0"/>
              <a:t>Constituency</a:t>
            </a:r>
            <a:r>
              <a:rPr lang="nb-NO" dirty="0" smtClean="0"/>
              <a:t> 1 Østre, </a:t>
            </a:r>
            <a:r>
              <a:rPr lang="nb-NO" dirty="0" err="1" smtClean="0"/>
              <a:t>Constituency</a:t>
            </a:r>
            <a:r>
              <a:rPr lang="nb-NO" dirty="0" smtClean="0"/>
              <a:t> 2 </a:t>
            </a:r>
            <a:r>
              <a:rPr lang="nb-NO" dirty="0" err="1" smtClean="0"/>
              <a:t>Ávjovárri</a:t>
            </a:r>
            <a:r>
              <a:rPr lang="nb-NO" dirty="0" smtClean="0"/>
              <a:t>, </a:t>
            </a:r>
            <a:r>
              <a:rPr lang="nb-NO" dirty="0" err="1" smtClean="0"/>
              <a:t>Constituency</a:t>
            </a:r>
            <a:r>
              <a:rPr lang="nb-NO" dirty="0" smtClean="0"/>
              <a:t> 3 Nordre, </a:t>
            </a:r>
            <a:r>
              <a:rPr lang="nb-NO" dirty="0" err="1" smtClean="0"/>
              <a:t>Constituency</a:t>
            </a:r>
            <a:r>
              <a:rPr lang="nb-NO" dirty="0" smtClean="0"/>
              <a:t> 4 </a:t>
            </a:r>
            <a:r>
              <a:rPr lang="nb-NO" dirty="0" err="1" smtClean="0"/>
              <a:t>Gáisi</a:t>
            </a:r>
            <a:r>
              <a:rPr lang="nb-NO" dirty="0" smtClean="0"/>
              <a:t>, </a:t>
            </a:r>
            <a:r>
              <a:rPr lang="nb-NO" dirty="0" err="1" smtClean="0"/>
              <a:t>Constituency</a:t>
            </a:r>
            <a:r>
              <a:rPr lang="nb-NO" dirty="0" smtClean="0"/>
              <a:t> 5 Vesthavet, </a:t>
            </a:r>
            <a:r>
              <a:rPr lang="nb-NO" dirty="0" err="1" smtClean="0"/>
              <a:t>Constituency</a:t>
            </a:r>
            <a:r>
              <a:rPr lang="nb-NO" dirty="0" smtClean="0"/>
              <a:t> 6 South Sami, </a:t>
            </a:r>
            <a:r>
              <a:rPr lang="nb-NO" dirty="0" err="1" smtClean="0"/>
              <a:t>Constituency</a:t>
            </a:r>
            <a:r>
              <a:rPr lang="nb-NO" dirty="0" smtClean="0"/>
              <a:t> 7 Southern Norway) </a:t>
            </a:r>
          </a:p>
          <a:p>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4</a:t>
            </a:fld>
            <a:endParaRPr lang="en-US"/>
          </a:p>
        </p:txBody>
      </p:sp>
    </p:spTree>
    <p:extLst>
      <p:ext uri="{BB962C8B-B14F-4D97-AF65-F5344CB8AC3E}">
        <p14:creationId xmlns:p14="http://schemas.microsoft.com/office/powerpoint/2010/main" val="370878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GB" dirty="0" smtClean="0"/>
              <a:t>The Sami Parliament in Norway (</a:t>
            </a:r>
            <a:r>
              <a:rPr lang="en-GB" i="1" dirty="0" err="1" smtClean="0"/>
              <a:t>Sámediggi</a:t>
            </a:r>
            <a:r>
              <a:rPr lang="en-GB" dirty="0" smtClean="0"/>
              <a:t> in Northern Sami; </a:t>
            </a:r>
            <a:r>
              <a:rPr lang="en-GB" i="1" dirty="0" err="1" smtClean="0"/>
              <a:t>Sametinget</a:t>
            </a:r>
            <a:r>
              <a:rPr lang="en-GB" dirty="0" smtClean="0"/>
              <a:t> in Norwegian) is a political instrument intended to reinforce the Sami’s political position and help secure fair treatment for the Sami people. </a:t>
            </a:r>
            <a:endParaRPr lang="en-US" dirty="0" smtClean="0"/>
          </a:p>
          <a:p>
            <a:r>
              <a:rPr lang="en-GB" dirty="0" smtClean="0"/>
              <a:t>As an indigenous people, the Sami have a different standing to other ethnic minorities in the Nordic region. The Sami are not immigrants, having lived in their settled areas long before the borders were drawn for today’s nations. Consequently, the </a:t>
            </a:r>
            <a:r>
              <a:rPr lang="en-GB" dirty="0" err="1" smtClean="0"/>
              <a:t>Storting</a:t>
            </a:r>
            <a:r>
              <a:rPr lang="en-GB" dirty="0" smtClean="0"/>
              <a:t> (the Norwegian Parliament) has ruled that the Sami language and Sami culture must be viewed as indigenous to Norway, and enjoy the same requirements with regard to preservation and development opportunities as the languages and cultures of the majority Nordic populations. </a:t>
            </a:r>
            <a:endParaRPr lang="en-US" dirty="0" smtClean="0"/>
          </a:p>
          <a:p>
            <a:r>
              <a:rPr lang="en-GB" dirty="0" smtClean="0"/>
              <a:t>One of the important motivations for the establishment of the Sami Parliament in Norway was that, as a minority, the Sami are precluded from representation on the standard bodies based on a mass-democratic system. The Sami Parliament in Norway was established in order to remedy this, and to provide the Sami with a common voice. This does not mean that all representatives in the Sami Parliament agree among themselves, but that adopted motions are based on a political process.</a:t>
            </a:r>
            <a:endParaRPr lang="en-US"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5</a:t>
            </a:fld>
            <a:endParaRPr lang="en-US"/>
          </a:p>
        </p:txBody>
      </p:sp>
    </p:spTree>
    <p:extLst>
      <p:ext uri="{BB962C8B-B14F-4D97-AF65-F5344CB8AC3E}">
        <p14:creationId xmlns:p14="http://schemas.microsoft.com/office/powerpoint/2010/main" val="150678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6</a:t>
            </a:fld>
            <a:endParaRPr lang="en-US"/>
          </a:p>
        </p:txBody>
      </p:sp>
    </p:spTree>
    <p:extLst>
      <p:ext uri="{BB962C8B-B14F-4D97-AF65-F5344CB8AC3E}">
        <p14:creationId xmlns:p14="http://schemas.microsoft.com/office/powerpoint/2010/main" val="33916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en-GB" dirty="0" smtClean="0">
                <a:cs typeface="Arial" charset="0"/>
              </a:rPr>
              <a:t>The conflict over the damming of the Alta River began as early as the 1970s, when the development plans were submitted for the first time. The plan affected vital Sámi territory, and among other things involved the submergence of 200 people’s homes at </a:t>
            </a:r>
            <a:r>
              <a:rPr lang="en-GB" dirty="0" err="1" smtClean="0">
                <a:cs typeface="Arial" charset="0"/>
              </a:rPr>
              <a:t>Masi</a:t>
            </a:r>
            <a:r>
              <a:rPr lang="en-GB" dirty="0" smtClean="0">
                <a:cs typeface="Arial" charset="0"/>
              </a:rPr>
              <a:t>. In 1973, following a visit to </a:t>
            </a:r>
            <a:r>
              <a:rPr lang="en-GB" dirty="0" err="1" smtClean="0">
                <a:cs typeface="Arial" charset="0"/>
              </a:rPr>
              <a:t>Masi</a:t>
            </a:r>
            <a:r>
              <a:rPr lang="en-GB" dirty="0" smtClean="0">
                <a:cs typeface="Arial" charset="0"/>
              </a:rPr>
              <a:t> by a </a:t>
            </a:r>
            <a:r>
              <a:rPr lang="en-GB" dirty="0" err="1" smtClean="0">
                <a:cs typeface="Arial" charset="0"/>
              </a:rPr>
              <a:t>Storting</a:t>
            </a:r>
            <a:r>
              <a:rPr lang="en-GB" dirty="0" smtClean="0">
                <a:cs typeface="Arial" charset="0"/>
              </a:rPr>
              <a:t> committee that was greeted by massive protests, a resolution was passed granting permanent protection of </a:t>
            </a:r>
            <a:r>
              <a:rPr lang="en-GB" dirty="0" err="1" smtClean="0">
                <a:cs typeface="Arial" charset="0"/>
              </a:rPr>
              <a:t>Masi</a:t>
            </a:r>
            <a:r>
              <a:rPr lang="en-GB" dirty="0" smtClean="0">
                <a:cs typeface="Arial" charset="0"/>
              </a:rPr>
              <a:t>. In 1974 the district councils of Alta and </a:t>
            </a:r>
            <a:r>
              <a:rPr lang="en-GB" dirty="0" err="1" smtClean="0">
                <a:cs typeface="Arial" charset="0"/>
              </a:rPr>
              <a:t>Kautokeino</a:t>
            </a:r>
            <a:r>
              <a:rPr lang="en-GB" dirty="0" smtClean="0">
                <a:cs typeface="Arial" charset="0"/>
              </a:rPr>
              <a:t> voted to oppose the hydropower scheme; in the same year, however, Finnmark County Council recommended the dam. On 30 November 1978 the </a:t>
            </a:r>
            <a:r>
              <a:rPr lang="en-GB" dirty="0" err="1" smtClean="0">
                <a:cs typeface="Arial" charset="0"/>
              </a:rPr>
              <a:t>Storting</a:t>
            </a:r>
            <a:r>
              <a:rPr lang="en-GB" dirty="0" smtClean="0">
                <a:cs typeface="Arial" charset="0"/>
              </a:rPr>
              <a:t> passed a plan for the river with a dam at </a:t>
            </a:r>
            <a:r>
              <a:rPr lang="en-GB" dirty="0" err="1" smtClean="0">
                <a:cs typeface="Arial" charset="0"/>
              </a:rPr>
              <a:t>Sávžu</a:t>
            </a:r>
            <a:r>
              <a:rPr lang="en-GB" dirty="0" smtClean="0">
                <a:cs typeface="Arial" charset="0"/>
              </a:rPr>
              <a:t>.</a:t>
            </a:r>
          </a:p>
          <a:p>
            <a:r>
              <a:rPr lang="en-GB" dirty="0" smtClean="0">
                <a:cs typeface="Arial" charset="0"/>
              </a:rPr>
              <a:t> </a:t>
            </a:r>
          </a:p>
          <a:p>
            <a:r>
              <a:rPr lang="en-GB" dirty="0" smtClean="0">
                <a:cs typeface="Arial" charset="0"/>
              </a:rPr>
              <a:t>The </a:t>
            </a:r>
            <a:r>
              <a:rPr lang="en-GB" dirty="0" err="1" smtClean="0">
                <a:cs typeface="Arial" charset="0"/>
              </a:rPr>
              <a:t>Storting’s</a:t>
            </a:r>
            <a:r>
              <a:rPr lang="en-GB" dirty="0" smtClean="0">
                <a:cs typeface="Arial" charset="0"/>
              </a:rPr>
              <a:t> decision led to extensive protests from the Sámi and from environmentalists. The Popular Movement against the Development of the Alta-</a:t>
            </a:r>
            <a:r>
              <a:rPr lang="en-GB" dirty="0" err="1" smtClean="0">
                <a:cs typeface="Arial" charset="0"/>
              </a:rPr>
              <a:t>Kautokeino</a:t>
            </a:r>
            <a:r>
              <a:rPr lang="en-GB" dirty="0" smtClean="0">
                <a:cs typeface="Arial" charset="0"/>
              </a:rPr>
              <a:t> River was created, and petitions with more than 15,000 signatures were presented to the </a:t>
            </a:r>
            <a:r>
              <a:rPr lang="en-GB" dirty="0" err="1" smtClean="0">
                <a:cs typeface="Arial" charset="0"/>
              </a:rPr>
              <a:t>Storting</a:t>
            </a:r>
            <a:r>
              <a:rPr lang="en-GB" dirty="0" smtClean="0">
                <a:cs typeface="Arial" charset="0"/>
              </a:rPr>
              <a:t>. In June 1979 the Popular Movement began to employ civil disobedience against construction work at </a:t>
            </a:r>
            <a:r>
              <a:rPr lang="en-GB" dirty="0" err="1" smtClean="0">
                <a:cs typeface="Arial" charset="0"/>
              </a:rPr>
              <a:t>Detsika</a:t>
            </a:r>
            <a:r>
              <a:rPr lang="en-GB" dirty="0" smtClean="0">
                <a:cs typeface="Arial" charset="0"/>
              </a:rPr>
              <a:t>, near Alta. In October of the same year a group of Sámi underwent a hunger-strike at </a:t>
            </a:r>
            <a:r>
              <a:rPr lang="en-GB" dirty="0" err="1" smtClean="0">
                <a:cs typeface="Arial" charset="0"/>
              </a:rPr>
              <a:t>Eidsvollsplass</a:t>
            </a:r>
            <a:r>
              <a:rPr lang="en-GB" dirty="0" smtClean="0">
                <a:cs typeface="Arial" charset="0"/>
              </a:rPr>
              <a:t>, the little square just outside the </a:t>
            </a:r>
            <a:r>
              <a:rPr lang="en-GB" dirty="0" err="1" smtClean="0">
                <a:cs typeface="Arial" charset="0"/>
              </a:rPr>
              <a:t>Storting</a:t>
            </a:r>
            <a:r>
              <a:rPr lang="en-GB" dirty="0" smtClean="0">
                <a:cs typeface="Arial" charset="0"/>
              </a:rPr>
              <a:t>. These demonstrations led to a suspension of the development work.</a:t>
            </a:r>
          </a:p>
          <a:p>
            <a:r>
              <a:rPr lang="en-GB" dirty="0" smtClean="0">
                <a:cs typeface="Arial" charset="0"/>
              </a:rPr>
              <a:t> </a:t>
            </a:r>
          </a:p>
          <a:p>
            <a:r>
              <a:rPr lang="en-GB" dirty="0" smtClean="0">
                <a:cs typeface="Arial" charset="0"/>
              </a:rPr>
              <a:t>After Alta District Court gave judgement that construction had been lawfully begun, however, work resumed in January 1981, triggering a new campaign of civil disobedience. Protests were stopped by police action. A group of Sámi underwent a hunger-strike from 24 January to 25 February. Construction work was once again halted to determine whether the development was in conflict with the Cultural Monuments Act, but resumed in September 1981 without major interruption. In 1982 the Supreme Court ruled that the development was legal, and the Popular Movement was dissolved in that year. During certain phases of the conflict large numbers of police were stationed in Alta. </a:t>
            </a:r>
            <a:endParaRPr lang="nb-NO" smtClean="0">
              <a:cs typeface="Arial" charset="0"/>
            </a:endParaRPr>
          </a:p>
          <a:p>
            <a:endParaRPr lang="nb-NO"/>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7</a:t>
            </a:fld>
            <a:endParaRPr lang="en-US"/>
          </a:p>
        </p:txBody>
      </p:sp>
    </p:spTree>
    <p:extLst>
      <p:ext uri="{BB962C8B-B14F-4D97-AF65-F5344CB8AC3E}">
        <p14:creationId xmlns:p14="http://schemas.microsoft.com/office/powerpoint/2010/main" val="179773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en-GB" dirty="0" smtClean="0"/>
              <a:t>The Sami are a minority, indigenous population </a:t>
            </a:r>
          </a:p>
          <a:p>
            <a:pPr lvl="1"/>
            <a:r>
              <a:rPr lang="en-GB" dirty="0" smtClean="0"/>
              <a:t>To safeguard the future of the Sami language and culture</a:t>
            </a:r>
          </a:p>
          <a:p>
            <a:pPr lvl="1"/>
            <a:r>
              <a:rPr lang="en-GB" dirty="0" smtClean="0"/>
              <a:t>To safeguard Sami interests and values</a:t>
            </a:r>
          </a:p>
          <a:p>
            <a:pPr lvl="1"/>
            <a:r>
              <a:rPr lang="en-GB" dirty="0" smtClean="0"/>
              <a:t>To safeguard Sami rights</a:t>
            </a:r>
          </a:p>
          <a:p>
            <a:r>
              <a:rPr lang="en-GB" dirty="0" smtClean="0"/>
              <a:t>Norway has obligations to its indigenous population under international law</a:t>
            </a:r>
          </a:p>
          <a:p>
            <a:pPr lvl="1"/>
            <a:r>
              <a:rPr lang="en-GB" dirty="0" smtClean="0"/>
              <a:t>The establishment of an elected body is an effective way of fulfilling such obligations</a:t>
            </a:r>
          </a:p>
          <a:p>
            <a:r>
              <a:rPr lang="en-GB" sz="1600" dirty="0" smtClean="0"/>
              <a:t>The need for knowledge of Sami language and culture</a:t>
            </a:r>
          </a:p>
          <a:p>
            <a:r>
              <a:rPr lang="en-GB" sz="1600" dirty="0" smtClean="0"/>
              <a:t>Policy-maker</a:t>
            </a:r>
          </a:p>
          <a:p>
            <a:pPr lvl="1"/>
            <a:r>
              <a:rPr lang="en-GB" sz="1600" dirty="0" smtClean="0"/>
              <a:t>To enable the Sami to develop their own society</a:t>
            </a:r>
          </a:p>
          <a:p>
            <a:r>
              <a:rPr lang="en-GB" sz="1600" dirty="0" smtClean="0"/>
              <a:t>Value basis</a:t>
            </a:r>
          </a:p>
          <a:p>
            <a:pPr lvl="1"/>
            <a:r>
              <a:rPr lang="en-GB" sz="1600" dirty="0" smtClean="0"/>
              <a:t>To preserve traditions</a:t>
            </a:r>
          </a:p>
          <a:p>
            <a:pPr lvl="1"/>
            <a:r>
              <a:rPr lang="en-GB" sz="1600" dirty="0" smtClean="0"/>
              <a:t>To ensure that nature is looked after in line with Sami values</a:t>
            </a:r>
          </a:p>
          <a:p>
            <a:pPr lvl="1"/>
            <a:r>
              <a:rPr lang="en-GB" sz="1600" dirty="0" smtClean="0"/>
              <a:t>To ensure that the language and culture are passed on to future generations</a:t>
            </a:r>
          </a:p>
          <a:p>
            <a:pPr lvl="1"/>
            <a:endParaRPr lang="en-GB"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8</a:t>
            </a:fld>
            <a:endParaRPr lang="en-US"/>
          </a:p>
        </p:txBody>
      </p:sp>
    </p:spTree>
    <p:extLst>
      <p:ext uri="{BB962C8B-B14F-4D97-AF65-F5344CB8AC3E}">
        <p14:creationId xmlns:p14="http://schemas.microsoft.com/office/powerpoint/2010/main" val="68191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The Sámi have been recognized as an indigenous people in Norway (1990 according to ILO convention</a:t>
            </a:r>
            <a:r>
              <a:rPr lang="en-US" sz="1200" b="0" i="0" kern="1200" baseline="0" dirty="0" smtClean="0">
                <a:solidFill>
                  <a:schemeClr val="tx1"/>
                </a:solidFill>
                <a:effectLst/>
                <a:latin typeface="Arial" pitchFamily="34" charset="0"/>
                <a:ea typeface="+mn-ea"/>
                <a:cs typeface="+mn-cs"/>
              </a:rPr>
              <a:t> 169</a:t>
            </a:r>
            <a:r>
              <a:rPr lang="en-US" sz="1200" b="0" i="0" kern="1200" dirty="0" smtClean="0">
                <a:solidFill>
                  <a:schemeClr val="tx1"/>
                </a:solidFill>
                <a:effectLst/>
                <a:latin typeface="Arial" pitchFamily="34" charset="0"/>
                <a:ea typeface="+mn-ea"/>
                <a:cs typeface="+mn-cs"/>
              </a:rPr>
              <a:t>), and therefore, according to international law, the Sami people in Norway are entitled special protection and rights. </a:t>
            </a:r>
          </a:p>
          <a:p>
            <a:endParaRPr lang="en-US" sz="1200" b="0" i="0" kern="1200" dirty="0" smtClean="0">
              <a:solidFill>
                <a:schemeClr val="tx1"/>
              </a:solidFill>
              <a:effectLst/>
              <a:latin typeface="Arial" pitchFamily="34" charset="0"/>
              <a:ea typeface="+mn-ea"/>
              <a:cs typeface="+mn-cs"/>
            </a:endParaRPr>
          </a:p>
          <a:p>
            <a:r>
              <a:rPr lang="en-US" sz="1200" b="0" i="0" kern="1200" dirty="0" smtClean="0">
                <a:solidFill>
                  <a:schemeClr val="tx1"/>
                </a:solidFill>
                <a:effectLst/>
                <a:latin typeface="Arial" pitchFamily="34" charset="0"/>
                <a:ea typeface="+mn-ea"/>
                <a:cs typeface="+mn-cs"/>
              </a:rPr>
              <a:t>The constitutional amendment states: "It is the responsibility of the authorities of the State to create conditions enabling the Sámi people to preserve and develop its language, culture and way of life." This provides a legal and political protection of the Sámi language, culture and society. In addition the "amendment implies a legal, political and moral obligation for Norwegian authorities to create an environment conducive to the </a:t>
            </a:r>
            <a:r>
              <a:rPr lang="en-US" sz="1200" b="0" i="0" kern="1200" dirty="0" err="1" smtClean="0">
                <a:solidFill>
                  <a:schemeClr val="tx1"/>
                </a:solidFill>
                <a:effectLst/>
                <a:latin typeface="Arial" pitchFamily="34" charset="0"/>
                <a:ea typeface="+mn-ea"/>
                <a:cs typeface="+mn-cs"/>
              </a:rPr>
              <a:t>Sámis</a:t>
            </a:r>
            <a:r>
              <a:rPr lang="en-US" sz="1200" b="0" i="0" kern="1200" dirty="0" smtClean="0">
                <a:solidFill>
                  <a:schemeClr val="tx1"/>
                </a:solidFill>
                <a:effectLst/>
                <a:latin typeface="Arial" pitchFamily="34" charset="0"/>
                <a:ea typeface="+mn-ea"/>
                <a:cs typeface="+mn-cs"/>
              </a:rPr>
              <a:t> themselves influencing on the development of the Sámi community".</a:t>
            </a:r>
          </a:p>
          <a:p>
            <a:endParaRPr lang="en-US" sz="1200" b="0" i="0" kern="1200" dirty="0" smtClean="0">
              <a:solidFill>
                <a:schemeClr val="tx1"/>
              </a:solidFill>
              <a:effectLst/>
              <a:latin typeface="Arial" pitchFamily="34" charset="0"/>
              <a:ea typeface="+mn-ea"/>
              <a:cs typeface="+mn-cs"/>
            </a:endParaRPr>
          </a:p>
          <a:p>
            <a:r>
              <a:rPr lang="en-US" sz="1200" b="0" i="0" kern="1200" dirty="0" smtClean="0">
                <a:solidFill>
                  <a:schemeClr val="tx1"/>
                </a:solidFill>
                <a:effectLst/>
                <a:latin typeface="Arial" pitchFamily="34" charset="0"/>
                <a:ea typeface="+mn-ea"/>
                <a:cs typeface="+mn-cs"/>
              </a:rPr>
              <a:t>The Sámi Act provides special rights for the Sámi people:</a:t>
            </a:r>
          </a:p>
          <a:p>
            <a:r>
              <a:rPr lang="en-US" sz="1200" b="0" i="0" kern="1200" dirty="0" smtClean="0">
                <a:solidFill>
                  <a:schemeClr val="tx1"/>
                </a:solidFill>
                <a:effectLst/>
                <a:latin typeface="Arial" pitchFamily="34" charset="0"/>
                <a:ea typeface="+mn-ea"/>
                <a:cs typeface="+mn-cs"/>
              </a:rPr>
              <a:t>"... the </a:t>
            </a:r>
            <a:r>
              <a:rPr lang="en-US" sz="1200" b="0" i="0" kern="1200" dirty="0" err="1" smtClean="0">
                <a:solidFill>
                  <a:schemeClr val="tx1"/>
                </a:solidFill>
                <a:effectLst/>
                <a:latin typeface="Arial" pitchFamily="34" charset="0"/>
                <a:ea typeface="+mn-ea"/>
                <a:cs typeface="+mn-cs"/>
              </a:rPr>
              <a:t>Sámis</a:t>
            </a:r>
            <a:r>
              <a:rPr lang="en-US" sz="1200" b="0" i="0" kern="1200" dirty="0" smtClean="0">
                <a:solidFill>
                  <a:schemeClr val="tx1"/>
                </a:solidFill>
                <a:effectLst/>
                <a:latin typeface="Arial" pitchFamily="34" charset="0"/>
                <a:ea typeface="+mn-ea"/>
                <a:cs typeface="+mn-cs"/>
              </a:rPr>
              <a:t> shall have their own national Sami Parliament elected by and amongst the </a:t>
            </a:r>
            <a:r>
              <a:rPr lang="en-US" sz="1200" b="0" i="0" kern="1200" dirty="0" err="1" smtClean="0">
                <a:solidFill>
                  <a:schemeClr val="tx1"/>
                </a:solidFill>
                <a:effectLst/>
                <a:latin typeface="Arial" pitchFamily="34" charset="0"/>
                <a:ea typeface="+mn-ea"/>
                <a:cs typeface="+mn-cs"/>
              </a:rPr>
              <a:t>Sámis</a:t>
            </a:r>
            <a:r>
              <a:rPr lang="en-US" sz="1200" b="0" i="0" kern="1200" dirty="0" smtClean="0">
                <a:solidFill>
                  <a:schemeClr val="tx1"/>
                </a:solidFill>
                <a:effectLst/>
                <a:latin typeface="Arial" pitchFamily="34" charset="0"/>
                <a:ea typeface="+mn-ea"/>
                <a:cs typeface="+mn-cs"/>
              </a:rPr>
              <a:t>" (Chapter 1–2).</a:t>
            </a:r>
          </a:p>
          <a:p>
            <a:r>
              <a:rPr lang="en-US" sz="1200" b="0" i="0" kern="1200" dirty="0" smtClean="0">
                <a:solidFill>
                  <a:schemeClr val="tx1"/>
                </a:solidFill>
                <a:effectLst/>
                <a:latin typeface="Arial" pitchFamily="34" charset="0"/>
                <a:ea typeface="+mn-ea"/>
                <a:cs typeface="+mn-cs"/>
              </a:rPr>
              <a:t>The Sámi people shall decide the area of activity of the Norwegian Sámi Parliament.</a:t>
            </a:r>
          </a:p>
          <a:p>
            <a:r>
              <a:rPr lang="en-US" sz="1200" b="0" i="0" kern="1200" dirty="0" smtClean="0">
                <a:solidFill>
                  <a:schemeClr val="tx1"/>
                </a:solidFill>
                <a:effectLst/>
                <a:latin typeface="Arial" pitchFamily="34" charset="0"/>
                <a:ea typeface="+mn-ea"/>
                <a:cs typeface="+mn-cs"/>
              </a:rPr>
              <a:t>The Sámi and Norwegian languages have equal standing in Norway (section 15; Chapter 3 contains details with regards to the use of the Sámi language).</a:t>
            </a:r>
          </a:p>
          <a:p>
            <a:endParaRPr lang="en-US" sz="1200" b="0" i="0" kern="1200" dirty="0" smtClean="0">
              <a:solidFill>
                <a:schemeClr val="tx1"/>
              </a:solidFill>
              <a:effectLst/>
              <a:latin typeface="Arial" pitchFamily="34" charset="0"/>
              <a:ea typeface="+mn-ea"/>
              <a:cs typeface="+mn-cs"/>
            </a:endParaRPr>
          </a:p>
          <a:p>
            <a:r>
              <a:rPr lang="en-US" sz="1200" b="0" i="0" kern="1200" dirty="0" smtClean="0">
                <a:solidFill>
                  <a:schemeClr val="tx1"/>
                </a:solidFill>
                <a:effectLst/>
                <a:latin typeface="Arial" pitchFamily="34" charset="0"/>
                <a:ea typeface="+mn-ea"/>
                <a:cs typeface="+mn-cs"/>
              </a:rPr>
              <a:t>In addition, the Sámi have special rights to reindeer husbandry.</a:t>
            </a:r>
          </a:p>
          <a:p>
            <a:endParaRPr lang="en-US" sz="1200" b="0" i="0" kern="1200" dirty="0" smtClean="0">
              <a:solidFill>
                <a:schemeClr val="tx1"/>
              </a:solidFill>
              <a:effectLst/>
              <a:latin typeface="Arial" pitchFamily="34" charset="0"/>
              <a:ea typeface="+mn-ea"/>
              <a:cs typeface="+mn-cs"/>
            </a:endParaRPr>
          </a:p>
          <a:p>
            <a:r>
              <a:rPr lang="en-US" sz="1200" b="0" i="0" kern="1200" dirty="0" smtClean="0">
                <a:solidFill>
                  <a:schemeClr val="tx1"/>
                </a:solidFill>
                <a:effectLst/>
                <a:latin typeface="Arial" pitchFamily="34" charset="0"/>
                <a:ea typeface="+mn-ea"/>
                <a:cs typeface="+mn-cs"/>
              </a:rPr>
              <a:t>The Norwegian Sámi Parliament also elects 50% of the members to the board of the </a:t>
            </a:r>
            <a:r>
              <a:rPr lang="en-US" sz="1200" b="0" i="0" kern="1200" dirty="0" err="1" smtClean="0">
                <a:solidFill>
                  <a:schemeClr val="tx1"/>
                </a:solidFill>
                <a:effectLst/>
                <a:latin typeface="Arial" pitchFamily="34" charset="0"/>
                <a:ea typeface="+mn-ea"/>
                <a:cs typeface="+mn-cs"/>
              </a:rPr>
              <a:t>Finnmark</a:t>
            </a:r>
            <a:r>
              <a:rPr lang="en-US" sz="1200" b="0" i="0" kern="1200" dirty="0" smtClean="0">
                <a:solidFill>
                  <a:schemeClr val="tx1"/>
                </a:solidFill>
                <a:effectLst/>
                <a:latin typeface="Arial" pitchFamily="34" charset="0"/>
                <a:ea typeface="+mn-ea"/>
                <a:cs typeface="+mn-cs"/>
              </a:rPr>
              <a:t> Estate, which controls 95% of the land in the county of </a:t>
            </a:r>
            <a:r>
              <a:rPr lang="en-US" sz="1200" b="0" i="0" kern="1200" dirty="0" err="1" smtClean="0">
                <a:solidFill>
                  <a:schemeClr val="tx1"/>
                </a:solidFill>
                <a:effectLst/>
                <a:latin typeface="Arial" pitchFamily="34" charset="0"/>
                <a:ea typeface="+mn-ea"/>
                <a:cs typeface="+mn-cs"/>
              </a:rPr>
              <a:t>Finnmark</a:t>
            </a:r>
            <a:r>
              <a:rPr lang="en-US" sz="1200" b="0" i="0" kern="1200" dirty="0" smtClean="0">
                <a:solidFill>
                  <a:schemeClr val="tx1"/>
                </a:solidFill>
                <a:effectLst/>
                <a:latin typeface="Arial" pitchFamily="34" charset="0"/>
                <a:ea typeface="+mn-ea"/>
                <a:cs typeface="+mn-cs"/>
              </a:rPr>
              <a:t>.</a:t>
            </a:r>
          </a:p>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11</a:t>
            </a:fld>
            <a:endParaRPr lang="en-US"/>
          </a:p>
        </p:txBody>
      </p:sp>
    </p:spTree>
    <p:extLst>
      <p:ext uri="{BB962C8B-B14F-4D97-AF65-F5344CB8AC3E}">
        <p14:creationId xmlns:p14="http://schemas.microsoft.com/office/powerpoint/2010/main" val="307589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The municipalities marked in the map are in the Sami district according to the law. In these municipalities, the legislation in Chapter 3 of the Sami Act applies. </a:t>
            </a:r>
          </a:p>
          <a:p>
            <a:r>
              <a:rPr lang="en-US" sz="1200" b="0" i="0" kern="1200" dirty="0" smtClean="0">
                <a:solidFill>
                  <a:schemeClr val="tx1"/>
                </a:solidFill>
                <a:effectLst/>
                <a:latin typeface="Arial" pitchFamily="34" charset="0"/>
                <a:ea typeface="+mn-ea"/>
                <a:cs typeface="+mn-cs"/>
              </a:rPr>
              <a:t>Today we</a:t>
            </a:r>
            <a:r>
              <a:rPr lang="en-US" sz="1200" b="0" i="0" kern="1200" baseline="0" dirty="0" smtClean="0">
                <a:solidFill>
                  <a:schemeClr val="tx1"/>
                </a:solidFill>
                <a:effectLst/>
                <a:latin typeface="Arial" pitchFamily="34" charset="0"/>
                <a:ea typeface="+mn-ea"/>
                <a:cs typeface="+mn-cs"/>
              </a:rPr>
              <a:t> have 13 municipalities in the Sami district (</a:t>
            </a:r>
            <a:r>
              <a:rPr lang="en-US" sz="1200" b="0" i="0" kern="1200" dirty="0" smtClean="0">
                <a:solidFill>
                  <a:schemeClr val="tx1"/>
                </a:solidFill>
                <a:effectLst/>
                <a:latin typeface="Arial" pitchFamily="34" charset="0"/>
                <a:ea typeface="+mn-ea"/>
                <a:cs typeface="+mn-cs"/>
              </a:rPr>
              <a:t>and the three northernmost counties).</a:t>
            </a:r>
          </a:p>
          <a:p>
            <a:endParaRPr lang="en-US" sz="1200" b="0" i="0" kern="1200" dirty="0" smtClean="0">
              <a:solidFill>
                <a:schemeClr val="tx1"/>
              </a:solidFill>
              <a:effectLst/>
              <a:latin typeface="Arial" pitchFamily="34" charset="0"/>
              <a:ea typeface="+mn-ea"/>
              <a:cs typeface="+mn-cs"/>
            </a:endParaRPr>
          </a:p>
          <a:p>
            <a:r>
              <a:rPr lang="en-US" dirty="0" smtClean="0"/>
              <a:t>Chapter 3 of the Sami Act contains provisions on translation of rules, announcements and forms to Sami, right to a reply in Sami, extended right to use Sami in the judicial system and in the health and social sector, individual church services, right to leave of absence for educational purposes, right to tuition in Sami and provisions that it is possible to equate Sami language with Norwegian in the municipal administration.</a:t>
            </a:r>
          </a:p>
          <a:p>
            <a:r>
              <a:rPr lang="en-US" dirty="0" smtClean="0"/>
              <a:t/>
            </a:r>
            <a:br>
              <a:rPr lang="en-US" dirty="0" smtClean="0"/>
            </a:br>
            <a:r>
              <a:rPr lang="en-US" sz="1200" b="0" i="0" kern="1200" dirty="0" smtClean="0">
                <a:solidFill>
                  <a:schemeClr val="tx1"/>
                </a:solidFill>
                <a:effectLst/>
                <a:latin typeface="Arial" pitchFamily="34" charset="0"/>
                <a:ea typeface="+mn-ea"/>
                <a:cs typeface="+mn-cs"/>
              </a:rPr>
              <a:t>Several municipalities have problems meeting the requirements of the Sami Act. The Sami Parliament and the ministries are now revising the Sami Act</a:t>
            </a:r>
            <a:endParaRPr lang="en-US" dirty="0" smtClean="0"/>
          </a:p>
          <a:p>
            <a:endParaRPr lang="en-US" sz="1200" b="0" i="0" kern="1200" dirty="0" smtClean="0">
              <a:solidFill>
                <a:schemeClr val="tx1"/>
              </a:solidFill>
              <a:effectLst/>
              <a:latin typeface="Arial" pitchFamily="34" charset="0"/>
              <a:ea typeface="+mn-ea"/>
              <a:cs typeface="+mn-cs"/>
            </a:endParaRPr>
          </a:p>
          <a:p>
            <a:endParaRPr lang="en-US" sz="1200" b="0" i="0" kern="1200" dirty="0" smtClean="0">
              <a:solidFill>
                <a:schemeClr val="tx1"/>
              </a:solidFill>
              <a:effectLst/>
              <a:latin typeface="Arial" pitchFamily="34" charset="0"/>
              <a:ea typeface="+mn-ea"/>
              <a:cs typeface="+mn-cs"/>
            </a:endParaRPr>
          </a:p>
        </p:txBody>
      </p:sp>
      <p:sp>
        <p:nvSpPr>
          <p:cNvPr id="4" name="Plassholder for lysbildenummer 3"/>
          <p:cNvSpPr>
            <a:spLocks noGrp="1"/>
          </p:cNvSpPr>
          <p:nvPr>
            <p:ph type="sldNum" sz="quarter" idx="10"/>
          </p:nvPr>
        </p:nvSpPr>
        <p:spPr/>
        <p:txBody>
          <a:bodyPr/>
          <a:lstStyle/>
          <a:p>
            <a:fld id="{C2887791-6CCB-4BE0-A894-4C9FFA862195}" type="slidenum">
              <a:rPr lang="en-US" smtClean="0"/>
              <a:pPr/>
              <a:t>12</a:t>
            </a:fld>
            <a:endParaRPr lang="en-US"/>
          </a:p>
        </p:txBody>
      </p:sp>
    </p:spTree>
    <p:extLst>
      <p:ext uri="{BB962C8B-B14F-4D97-AF65-F5344CB8AC3E}">
        <p14:creationId xmlns:p14="http://schemas.microsoft.com/office/powerpoint/2010/main" val="284593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slide">
    <p:spTree>
      <p:nvGrpSpPr>
        <p:cNvPr id="1" name=""/>
        <p:cNvGrpSpPr/>
        <p:nvPr/>
      </p:nvGrpSpPr>
      <p:grpSpPr>
        <a:xfrm>
          <a:off x="0" y="0"/>
          <a:ext cx="0" cy="0"/>
          <a:chOff x="0" y="0"/>
          <a:chExt cx="0" cy="0"/>
        </a:xfrm>
      </p:grpSpPr>
      <p:sp>
        <p:nvSpPr>
          <p:cNvPr id="3" name="Rectangle 2"/>
          <p:cNvSpPr/>
          <p:nvPr userDrawn="1"/>
        </p:nvSpPr>
        <p:spPr>
          <a:xfrm>
            <a:off x="0" y="-1561"/>
            <a:ext cx="9144000"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err="1" smtClean="0"/>
          </a:p>
        </p:txBody>
      </p:sp>
      <p:pic>
        <p:nvPicPr>
          <p:cNvPr id="8" name="Picture 20" descr="logo_farg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1640" y="1700808"/>
            <a:ext cx="6259676" cy="2772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picture title style</a:t>
            </a:r>
            <a:endParaRPr lang="en-US" dirty="0"/>
          </a:p>
        </p:txBody>
      </p:sp>
      <p:sp>
        <p:nvSpPr>
          <p:cNvPr id="10" name="Picture Placeholder 9"/>
          <p:cNvSpPr>
            <a:spLocks noGrp="1"/>
          </p:cNvSpPr>
          <p:nvPr>
            <p:ph type="pic" sz="quarter" idx="14"/>
          </p:nvPr>
        </p:nvSpPr>
        <p:spPr>
          <a:xfrm>
            <a:off x="539750" y="1916113"/>
            <a:ext cx="8064500" cy="4068762"/>
          </a:xfrm>
        </p:spPr>
        <p:txBody>
          <a:bodyPr/>
          <a:lstStyle/>
          <a:p>
            <a:endParaRPr lang="en-US"/>
          </a:p>
        </p:txBody>
      </p:sp>
      <p:cxnSp>
        <p:nvCxnSpPr>
          <p:cNvPr id="9"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4"/>
          <p:cNvSpPr>
            <a:spLocks noGrp="1" noChangeArrowheads="1"/>
          </p:cNvSpPr>
          <p:nvPr>
            <p:ph type="dt" sz="half" idx="2"/>
          </p:nvPr>
        </p:nvSpPr>
        <p:spPr bwMode="auto">
          <a:xfrm>
            <a:off x="5148064" y="6571469"/>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7"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out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504030" y="908050"/>
            <a:ext cx="8100219" cy="5076825"/>
          </a:xfrm>
        </p:spPr>
        <p:txBody>
          <a:bodyPr/>
          <a:lstStyle/>
          <a:p>
            <a:endParaRPr lang="en-US"/>
          </a:p>
        </p:txBody>
      </p:sp>
      <p:cxnSp>
        <p:nvCxnSpPr>
          <p:cNvPr id="9"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4"/>
          <p:cNvSpPr>
            <a:spLocks noGrp="1" noChangeArrowheads="1"/>
          </p:cNvSpPr>
          <p:nvPr>
            <p:ph type="dt" sz="half" idx="2"/>
          </p:nvPr>
        </p:nvSpPr>
        <p:spPr bwMode="auto">
          <a:xfrm>
            <a:off x="5112060" y="6571469"/>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6"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750" y="606425"/>
            <a:ext cx="8064500" cy="971550"/>
          </a:xfrm>
        </p:spPr>
        <p:txBody>
          <a:bodyPr>
            <a:normAutofit/>
          </a:bodyPr>
          <a:lstStyle>
            <a:lvl1pPr>
              <a:lnSpc>
                <a:spcPct val="80000"/>
              </a:lnSpc>
              <a:spcBef>
                <a:spcPts val="0"/>
              </a:spcBef>
              <a:defRPr sz="3200"/>
            </a:lvl1pPr>
          </a:lstStyle>
          <a:p>
            <a:r>
              <a:rPr lang="en-US" dirty="0" smtClean="0"/>
              <a:t>Click to edit Master title style</a:t>
            </a:r>
            <a:endParaRPr lang="en-US" dirty="0"/>
          </a:p>
        </p:txBody>
      </p:sp>
      <p:cxnSp>
        <p:nvCxnSpPr>
          <p:cNvPr id="9"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dt" sz="half" idx="2"/>
          </p:nvPr>
        </p:nvSpPr>
        <p:spPr bwMode="auto">
          <a:xfrm>
            <a:off x="5220072" y="6571469"/>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6"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pertitle only">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5184068" y="6571469"/>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cxnSp>
        <p:nvCxnSpPr>
          <p:cNvPr id="6"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bwMode="auto">
          <a:xfrm>
            <a:off x="5148064" y="6576562"/>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dirty="0" err="1"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_print">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dirty="0" err="1" smtClean="0"/>
          </a:p>
        </p:txBody>
      </p:sp>
      <p:sp>
        <p:nvSpPr>
          <p:cNvPr id="2" name="Title 1"/>
          <p:cNvSpPr>
            <a:spLocks noGrp="1"/>
          </p:cNvSpPr>
          <p:nvPr>
            <p:ph type="title" hasCustomPrompt="1"/>
          </p:nvPr>
        </p:nvSpPr>
        <p:spPr>
          <a:xfrm>
            <a:off x="791580" y="1448780"/>
            <a:ext cx="7524750" cy="4032448"/>
          </a:xfrm>
        </p:spPr>
        <p:txBody>
          <a:bodyPr wrap="square" anchor="t" anchorCtr="0">
            <a:normAutofit/>
          </a:bodyPr>
          <a:lstStyle>
            <a:lvl1pPr marL="0" indent="914400" algn="l">
              <a:lnSpc>
                <a:spcPct val="100000"/>
              </a:lnSpc>
              <a:spcBef>
                <a:spcPts val="3600"/>
              </a:spcBef>
              <a:defRPr sz="3500" b="0" i="1" cap="none" baseline="0">
                <a:solidFill>
                  <a:schemeClr val="accent2"/>
                </a:solidFill>
                <a:latin typeface="Georgia" pitchFamily="18" charset="0"/>
              </a:defRPr>
            </a:lvl1pPr>
          </a:lstStyle>
          <a:p>
            <a:r>
              <a:rPr lang="en-US" dirty="0" smtClean="0"/>
              <a:t>This is a quote page that is suitable for a break in the presentation</a:t>
            </a:r>
            <a:endParaRPr lang="en-US" dirty="0"/>
          </a:p>
        </p:txBody>
      </p:sp>
      <p:sp>
        <p:nvSpPr>
          <p:cNvPr id="7" name="Right Triangle 6"/>
          <p:cNvSpPr/>
          <p:nvPr userDrawn="1"/>
        </p:nvSpPr>
        <p:spPr bwMode="auto">
          <a:xfrm flipH="1">
            <a:off x="4221" y="5697252"/>
            <a:ext cx="9144000" cy="1150318"/>
          </a:xfrm>
          <a:prstGeom prst="rtTriangle">
            <a:avLst/>
          </a:prstGeom>
          <a:solidFill>
            <a:schemeClr val="accent2">
              <a:alpha val="18000"/>
            </a:schemeClr>
          </a:solidFill>
          <a:ln>
            <a:noFill/>
          </a:ln>
          <a:effectLst/>
        </p:spPr>
        <p:txBody>
          <a:bodyPr/>
          <a:lstStyle/>
          <a:p>
            <a:pPr>
              <a:defRPr/>
            </a:pPr>
            <a:r>
              <a:rPr lang="en-US" dirty="0">
                <a:solidFill>
                  <a:schemeClr val="accent3"/>
                </a:solidFill>
                <a:cs typeface="+mn-cs"/>
              </a:rPr>
              <a:t> </a:t>
            </a:r>
          </a:p>
        </p:txBody>
      </p:sp>
      <p:sp>
        <p:nvSpPr>
          <p:cNvPr id="8" name="Right Triangle 7"/>
          <p:cNvSpPr/>
          <p:nvPr userDrawn="1"/>
        </p:nvSpPr>
        <p:spPr bwMode="auto">
          <a:xfrm rot="10800000" flipH="1" flipV="1">
            <a:off x="-8249" y="6045185"/>
            <a:ext cx="9152248" cy="810322"/>
          </a:xfrm>
          <a:prstGeom prst="rtTriangle">
            <a:avLst/>
          </a:prstGeom>
          <a:solidFill>
            <a:schemeClr val="accent2">
              <a:alpha val="17000"/>
            </a:schemeClr>
          </a:solidFill>
          <a:ln>
            <a:noFill/>
          </a:ln>
          <a:effectLst/>
        </p:spPr>
        <p:txBody>
          <a:bodyPr/>
          <a:lstStyle/>
          <a:p>
            <a:pPr>
              <a:defRPr/>
            </a:pPr>
            <a:endParaRPr lang="en-US">
              <a:solidFill>
                <a:schemeClr val="accent3"/>
              </a:solidFill>
              <a:cs typeface="+mn-cs"/>
            </a:endParaRPr>
          </a:p>
        </p:txBody>
      </p:sp>
      <p:pic>
        <p:nvPicPr>
          <p:cNvPr id="10" name="Picture 9" descr="quote_blu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124744"/>
            <a:ext cx="1130300" cy="774700"/>
          </a:xfrm>
          <a:prstGeom prst="rect">
            <a:avLst/>
          </a:prstGeom>
        </p:spPr>
      </p:pic>
    </p:spTree>
    <p:extLst>
      <p:ext uri="{BB962C8B-B14F-4D97-AF65-F5344CB8AC3E}">
        <p14:creationId xmlns:p14="http://schemas.microsoft.com/office/powerpoint/2010/main" val="20926327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print">
    <p:spTree>
      <p:nvGrpSpPr>
        <p:cNvPr id="1" name=""/>
        <p:cNvGrpSpPr/>
        <p:nvPr/>
      </p:nvGrpSpPr>
      <p:grpSpPr>
        <a:xfrm>
          <a:off x="0" y="0"/>
          <a:ext cx="0" cy="0"/>
          <a:chOff x="0" y="0"/>
          <a:chExt cx="0" cy="0"/>
        </a:xfrm>
      </p:grpSpPr>
      <p:sp>
        <p:nvSpPr>
          <p:cNvPr id="15" name="Rectangle 14"/>
          <p:cNvSpPr/>
          <p:nvPr userDrawn="1"/>
        </p:nvSpPr>
        <p:spPr>
          <a:xfrm>
            <a:off x="0" y="862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dirty="0" err="1" smtClean="0"/>
          </a:p>
        </p:txBody>
      </p:sp>
      <p:sp>
        <p:nvSpPr>
          <p:cNvPr id="2" name="Title 1"/>
          <p:cNvSpPr>
            <a:spLocks noGrp="1"/>
          </p:cNvSpPr>
          <p:nvPr>
            <p:ph type="title" hasCustomPrompt="1"/>
          </p:nvPr>
        </p:nvSpPr>
        <p:spPr>
          <a:xfrm>
            <a:off x="791580" y="1448780"/>
            <a:ext cx="7524750" cy="4032448"/>
          </a:xfrm>
        </p:spPr>
        <p:txBody>
          <a:bodyPr wrap="square" anchor="t" anchorCtr="0">
            <a:normAutofit/>
          </a:bodyPr>
          <a:lstStyle>
            <a:lvl1pPr marL="0" indent="914400" algn="l">
              <a:lnSpc>
                <a:spcPct val="100000"/>
              </a:lnSpc>
              <a:spcBef>
                <a:spcPts val="3600"/>
              </a:spcBef>
              <a:defRPr sz="3500" b="0" i="1" cap="none" baseline="0">
                <a:solidFill>
                  <a:schemeClr val="accent1"/>
                </a:solidFill>
                <a:latin typeface="Georgia" pitchFamily="18" charset="0"/>
              </a:defRPr>
            </a:lvl1pPr>
          </a:lstStyle>
          <a:p>
            <a:r>
              <a:rPr lang="en-US" dirty="0" smtClean="0"/>
              <a:t>This is a quote page that is suitable for a break in the presentation</a:t>
            </a:r>
            <a:endParaRPr lang="en-US" dirty="0"/>
          </a:p>
        </p:txBody>
      </p:sp>
      <p:sp>
        <p:nvSpPr>
          <p:cNvPr id="7" name="Right Triangle 6"/>
          <p:cNvSpPr/>
          <p:nvPr userDrawn="1"/>
        </p:nvSpPr>
        <p:spPr bwMode="auto">
          <a:xfrm flipH="1">
            <a:off x="4221" y="5697252"/>
            <a:ext cx="9144000" cy="1150318"/>
          </a:xfrm>
          <a:prstGeom prst="rtTriangle">
            <a:avLst/>
          </a:prstGeom>
          <a:solidFill>
            <a:schemeClr val="accent1">
              <a:alpha val="18000"/>
            </a:schemeClr>
          </a:solidFill>
          <a:ln>
            <a:noFill/>
          </a:ln>
          <a:effectLst/>
        </p:spPr>
        <p:txBody>
          <a:bodyPr/>
          <a:lstStyle/>
          <a:p>
            <a:pPr>
              <a:defRPr/>
            </a:pPr>
            <a:r>
              <a:rPr lang="en-US" dirty="0">
                <a:solidFill>
                  <a:schemeClr val="accent3"/>
                </a:solidFill>
                <a:cs typeface="+mn-cs"/>
              </a:rPr>
              <a:t> </a:t>
            </a:r>
          </a:p>
        </p:txBody>
      </p:sp>
      <p:sp>
        <p:nvSpPr>
          <p:cNvPr id="8" name="Right Triangle 7"/>
          <p:cNvSpPr/>
          <p:nvPr userDrawn="1"/>
        </p:nvSpPr>
        <p:spPr bwMode="auto">
          <a:xfrm rot="10800000" flipH="1" flipV="1">
            <a:off x="-8249" y="6045185"/>
            <a:ext cx="9152248" cy="810322"/>
          </a:xfrm>
          <a:prstGeom prst="rtTriangle">
            <a:avLst/>
          </a:prstGeom>
          <a:solidFill>
            <a:schemeClr val="accent1">
              <a:alpha val="21000"/>
            </a:schemeClr>
          </a:solidFill>
          <a:ln>
            <a:noFill/>
          </a:ln>
          <a:effectLst/>
        </p:spPr>
        <p:txBody>
          <a:bodyPr/>
          <a:lstStyle/>
          <a:p>
            <a:pPr>
              <a:defRPr/>
            </a:pPr>
            <a:endParaRPr lang="en-US">
              <a:solidFill>
                <a:schemeClr val="accent3"/>
              </a:solidFill>
              <a:cs typeface="+mn-cs"/>
            </a:endParaRPr>
          </a:p>
        </p:txBody>
      </p:sp>
      <p:pic>
        <p:nvPicPr>
          <p:cNvPr id="3" name="Picture 2" descr="quo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346" y="1124744"/>
            <a:ext cx="1130300" cy="774700"/>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1_print">
    <p:spTree>
      <p:nvGrpSpPr>
        <p:cNvPr id="1" name=""/>
        <p:cNvGrpSpPr/>
        <p:nvPr/>
      </p:nvGrpSpPr>
      <p:grpSpPr>
        <a:xfrm>
          <a:off x="0" y="0"/>
          <a:ext cx="0" cy="0"/>
          <a:chOff x="0" y="0"/>
          <a:chExt cx="0" cy="0"/>
        </a:xfrm>
      </p:grpSpPr>
      <p:sp>
        <p:nvSpPr>
          <p:cNvPr id="13" name="Rectangle 12"/>
          <p:cNvSpPr/>
          <p:nvPr userDrawn="1"/>
        </p:nvSpPr>
        <p:spPr bwMode="auto">
          <a:xfrm>
            <a:off x="0" y="0"/>
            <a:ext cx="9143999" cy="455443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15" name="Right Triangle 14"/>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6" name="Right Triangle 15"/>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1"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bg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3"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bg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2" name="Rett linje 12"/>
          <p:cNvCxnSpPr/>
          <p:nvPr userDrawn="1"/>
        </p:nvCxnSpPr>
        <p:spPr>
          <a:xfrm>
            <a:off x="503548" y="3356992"/>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2_screen">
    <p:spTree>
      <p:nvGrpSpPr>
        <p:cNvPr id="1" name=""/>
        <p:cNvGrpSpPr/>
        <p:nvPr/>
      </p:nvGrpSpPr>
      <p:grpSpPr>
        <a:xfrm>
          <a:off x="0" y="0"/>
          <a:ext cx="0" cy="0"/>
          <a:chOff x="0" y="0"/>
          <a:chExt cx="0" cy="0"/>
        </a:xfrm>
      </p:grpSpPr>
      <p:sp>
        <p:nvSpPr>
          <p:cNvPr id="8" name="Rectangle 7"/>
          <p:cNvSpPr/>
          <p:nvPr userDrawn="1"/>
        </p:nvSpPr>
        <p:spPr bwMode="auto">
          <a:xfrm>
            <a:off x="0" y="0"/>
            <a:ext cx="9143999" cy="455443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9" name="Right Triangle 8"/>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1" name="Right Triangle 10"/>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3"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bg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16"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bg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7" name="Rett linje 12"/>
          <p:cNvCxnSpPr/>
          <p:nvPr userDrawn="1"/>
        </p:nvCxnSpPr>
        <p:spPr>
          <a:xfrm>
            <a:off x="503548" y="3356992"/>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199623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2" name="Picture 21" descr="front3.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741664"/>
          </a:xfrm>
          <a:prstGeom prst="rect">
            <a:avLst/>
          </a:prstGeom>
        </p:spPr>
      </p:pic>
      <p:sp>
        <p:nvSpPr>
          <p:cNvPr id="23" name="Right Triangle 22"/>
          <p:cNvSpPr/>
          <p:nvPr userDrawn="1"/>
        </p:nvSpPr>
        <p:spPr bwMode="auto">
          <a:xfrm flipH="1" flipV="1">
            <a:off x="1806575" y="4761148"/>
            <a:ext cx="7337425" cy="681037"/>
          </a:xfrm>
          <a:prstGeom prst="rtTriangle">
            <a:avLst/>
          </a:prstGeom>
          <a:solidFill>
            <a:schemeClr val="bg1">
              <a:lumMod val="65000"/>
              <a:alpha val="28000"/>
            </a:schemeClr>
          </a:solidFill>
          <a:ln>
            <a:noFill/>
          </a:ln>
          <a:effectLst/>
        </p:spPr>
        <p:txBody>
          <a:bodyPr/>
          <a:lstStyle/>
          <a:p>
            <a:pPr>
              <a:defRPr/>
            </a:pPr>
            <a:endParaRPr lang="en-US">
              <a:cs typeface="+mn-cs"/>
            </a:endParaRPr>
          </a:p>
        </p:txBody>
      </p:sp>
      <p:pic>
        <p:nvPicPr>
          <p:cNvPr id="24" name="Picture 23" descr="logoISirke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40668"/>
            <a:ext cx="1511300" cy="1511300"/>
          </a:xfrm>
          <a:prstGeom prst="rect">
            <a:avLst/>
          </a:prstGeom>
        </p:spPr>
      </p:pic>
      <p:sp>
        <p:nvSpPr>
          <p:cNvPr id="25" name="Rectangle 24"/>
          <p:cNvSpPr/>
          <p:nvPr userDrawn="1"/>
        </p:nvSpPr>
        <p:spPr>
          <a:xfrm>
            <a:off x="0" y="6308267"/>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err="1" smtClean="0"/>
          </a:p>
        </p:txBody>
      </p:sp>
      <p:sp>
        <p:nvSpPr>
          <p:cNvPr id="26" name="Title 1"/>
          <p:cNvSpPr>
            <a:spLocks noGrp="1"/>
          </p:cNvSpPr>
          <p:nvPr>
            <p:ph type="ctrTitle" hasCustomPrompt="1"/>
          </p:nvPr>
        </p:nvSpPr>
        <p:spPr>
          <a:xfrm>
            <a:off x="539750" y="5049180"/>
            <a:ext cx="8064500" cy="538609"/>
          </a:xfrm>
        </p:spPr>
        <p:txBody>
          <a:bodyPr wrap="square" anchor="b" anchorCtr="0">
            <a:spAutoFit/>
          </a:bodyPr>
          <a:lstStyle>
            <a:lvl1pPr>
              <a:defRPr sz="3500" b="1">
                <a:solidFill>
                  <a:schemeClr val="tx2">
                    <a:lumMod val="50000"/>
                  </a:schemeClr>
                </a:solidFill>
              </a:defRPr>
            </a:lvl1pPr>
          </a:lstStyle>
          <a:p>
            <a:r>
              <a:rPr lang="en-US" dirty="0" smtClean="0"/>
              <a:t>Presentation title</a:t>
            </a:r>
            <a:endParaRPr lang="en-US" dirty="0"/>
          </a:p>
        </p:txBody>
      </p:sp>
      <p:sp>
        <p:nvSpPr>
          <p:cNvPr id="27" name="Text Placeholder 2"/>
          <p:cNvSpPr>
            <a:spLocks noGrp="1"/>
          </p:cNvSpPr>
          <p:nvPr>
            <p:ph type="body" idx="1"/>
          </p:nvPr>
        </p:nvSpPr>
        <p:spPr>
          <a:xfrm>
            <a:off x="539750" y="5779420"/>
            <a:ext cx="8064500" cy="307777"/>
          </a:xfrm>
        </p:spPr>
        <p:txBody>
          <a:bodyPr wrap="square" anchor="t" anchorCtr="0">
            <a:spAutoFit/>
          </a:bodyPr>
          <a:lstStyle>
            <a:lvl1pPr marL="0" indent="0">
              <a:buNone/>
              <a:defRPr sz="2000" i="1">
                <a:solidFill>
                  <a:schemeClr val="tx2">
                    <a:lumMod val="50000"/>
                  </a:schemeClr>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963962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2_screen">
    <p:spTree>
      <p:nvGrpSpPr>
        <p:cNvPr id="1" name=""/>
        <p:cNvGrpSpPr/>
        <p:nvPr/>
      </p:nvGrpSpPr>
      <p:grpSpPr>
        <a:xfrm>
          <a:off x="0" y="0"/>
          <a:ext cx="0" cy="0"/>
          <a:chOff x="0" y="0"/>
          <a:chExt cx="0" cy="0"/>
        </a:xfrm>
      </p:grpSpPr>
      <p:sp>
        <p:nvSpPr>
          <p:cNvPr id="8" name="Rectangle 7"/>
          <p:cNvSpPr/>
          <p:nvPr userDrawn="1"/>
        </p:nvSpPr>
        <p:spPr bwMode="auto">
          <a:xfrm>
            <a:off x="0" y="0"/>
            <a:ext cx="9143999" cy="4554430"/>
          </a:xfrm>
          <a:prstGeom prst="rect">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9" name="Right Triangle 8"/>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1" name="Right Triangle 10"/>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3"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tx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16"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tx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7" name="Rett linje 12"/>
          <p:cNvCxnSpPr/>
          <p:nvPr userDrawn="1"/>
        </p:nvCxnSpPr>
        <p:spPr>
          <a:xfrm>
            <a:off x="503548" y="3356992"/>
            <a:ext cx="80603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1320165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2_screen">
    <p:spTree>
      <p:nvGrpSpPr>
        <p:cNvPr id="1" name=""/>
        <p:cNvGrpSpPr/>
        <p:nvPr/>
      </p:nvGrpSpPr>
      <p:grpSpPr>
        <a:xfrm>
          <a:off x="0" y="0"/>
          <a:ext cx="0" cy="0"/>
          <a:chOff x="0" y="0"/>
          <a:chExt cx="0" cy="0"/>
        </a:xfrm>
      </p:grpSpPr>
      <p:sp>
        <p:nvSpPr>
          <p:cNvPr id="8" name="Rectangle 7"/>
          <p:cNvSpPr/>
          <p:nvPr userDrawn="1"/>
        </p:nvSpPr>
        <p:spPr bwMode="auto">
          <a:xfrm>
            <a:off x="0" y="0"/>
            <a:ext cx="9143999" cy="4554430"/>
          </a:xfrm>
          <a:prstGeom prst="rect">
            <a:avLst/>
          </a:prstGeom>
          <a:solidFill>
            <a:schemeClr val="accent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9" name="Right Triangle 8"/>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1" name="Right Triangle 10"/>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3"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bg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16"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bg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7" name="Rett linje 12"/>
          <p:cNvCxnSpPr/>
          <p:nvPr userDrawn="1"/>
        </p:nvCxnSpPr>
        <p:spPr>
          <a:xfrm>
            <a:off x="503548" y="3356992"/>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599070"/>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205705202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898523"/>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0583460"/>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639913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1912973"/>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267265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b-NO" smtClean="0"/>
              <a:t>Klikk for å redigere tittelstil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68142989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3" name="Picture 10" descr="forsid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26" y="0"/>
            <a:ext cx="9232520" cy="422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ight Triangle 8"/>
          <p:cNvSpPr/>
          <p:nvPr userDrawn="1"/>
        </p:nvSpPr>
        <p:spPr bwMode="auto">
          <a:xfrm rot="10800000" flipH="1">
            <a:off x="0" y="4257092"/>
            <a:ext cx="9144000" cy="966788"/>
          </a:xfrm>
          <a:prstGeom prst="rtTriangle">
            <a:avLst/>
          </a:prstGeom>
          <a:solidFill>
            <a:schemeClr val="bg1">
              <a:lumMod val="85000"/>
              <a:alpha val="59000"/>
            </a:schemeClr>
          </a:solidFill>
          <a:ln>
            <a:noFill/>
          </a:ln>
          <a:effectLst/>
        </p:spPr>
        <p:txBody>
          <a:bodyPr/>
          <a:lstStyle/>
          <a:p>
            <a:pPr>
              <a:defRPr/>
            </a:pPr>
            <a:r>
              <a:rPr lang="en-US" dirty="0">
                <a:cs typeface="+mn-cs"/>
              </a:rPr>
              <a:t> </a:t>
            </a:r>
            <a:r>
              <a:rPr lang="en-US" dirty="0" smtClean="0">
                <a:cs typeface="+mn-cs"/>
              </a:rPr>
              <a:t> </a:t>
            </a:r>
            <a:endParaRPr lang="en-US" dirty="0">
              <a:cs typeface="+mn-cs"/>
            </a:endParaRPr>
          </a:p>
        </p:txBody>
      </p:sp>
      <p:sp>
        <p:nvSpPr>
          <p:cNvPr id="10" name="Right Triangle 9"/>
          <p:cNvSpPr/>
          <p:nvPr userDrawn="1"/>
        </p:nvSpPr>
        <p:spPr bwMode="auto">
          <a:xfrm flipH="1" flipV="1">
            <a:off x="1806575" y="4257092"/>
            <a:ext cx="7337425" cy="681037"/>
          </a:xfrm>
          <a:prstGeom prst="rtTriangle">
            <a:avLst/>
          </a:prstGeom>
          <a:solidFill>
            <a:schemeClr val="bg1">
              <a:lumMod val="65000"/>
              <a:alpha val="28000"/>
            </a:schemeClr>
          </a:solidFill>
          <a:ln>
            <a:noFill/>
          </a:ln>
          <a:effectLst/>
        </p:spPr>
        <p:txBody>
          <a:bodyPr/>
          <a:lstStyle/>
          <a:p>
            <a:pPr>
              <a:defRPr/>
            </a:pPr>
            <a:endParaRPr lang="en-US">
              <a:cs typeface="+mn-cs"/>
            </a:endParaRPr>
          </a:p>
        </p:txBody>
      </p:sp>
      <p:pic>
        <p:nvPicPr>
          <p:cNvPr id="12" name="Picture 11" descr="logoISirke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40668"/>
            <a:ext cx="1511300" cy="1511300"/>
          </a:xfrm>
          <a:prstGeom prst="rect">
            <a:avLst/>
          </a:prstGeom>
        </p:spPr>
      </p:pic>
      <p:sp>
        <p:nvSpPr>
          <p:cNvPr id="19" name="Rectangle 18"/>
          <p:cNvSpPr/>
          <p:nvPr userDrawn="1"/>
        </p:nvSpPr>
        <p:spPr>
          <a:xfrm>
            <a:off x="0" y="6308267"/>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err="1" smtClean="0"/>
          </a:p>
        </p:txBody>
      </p:sp>
      <p:sp>
        <p:nvSpPr>
          <p:cNvPr id="21" name="Title 1"/>
          <p:cNvSpPr>
            <a:spLocks noGrp="1"/>
          </p:cNvSpPr>
          <p:nvPr>
            <p:ph type="ctrTitle" hasCustomPrompt="1"/>
          </p:nvPr>
        </p:nvSpPr>
        <p:spPr>
          <a:xfrm>
            <a:off x="539750" y="4492654"/>
            <a:ext cx="8064500" cy="538609"/>
          </a:xfrm>
        </p:spPr>
        <p:txBody>
          <a:bodyPr wrap="square" anchor="b" anchorCtr="0">
            <a:spAutoFit/>
          </a:bodyPr>
          <a:lstStyle>
            <a:lvl1pPr>
              <a:defRPr sz="3500" b="1">
                <a:solidFill>
                  <a:schemeClr val="tx2">
                    <a:lumMod val="50000"/>
                  </a:schemeClr>
                </a:solidFill>
              </a:defRPr>
            </a:lvl1pPr>
          </a:lstStyle>
          <a:p>
            <a:r>
              <a:rPr lang="en-US" dirty="0" smtClean="0"/>
              <a:t>Presentation title</a:t>
            </a:r>
            <a:endParaRPr lang="en-US" dirty="0"/>
          </a:p>
        </p:txBody>
      </p:sp>
      <p:sp>
        <p:nvSpPr>
          <p:cNvPr id="22" name="Text Placeholder 2"/>
          <p:cNvSpPr>
            <a:spLocks noGrp="1"/>
          </p:cNvSpPr>
          <p:nvPr>
            <p:ph type="body" idx="1"/>
          </p:nvPr>
        </p:nvSpPr>
        <p:spPr>
          <a:xfrm>
            <a:off x="539750" y="5222894"/>
            <a:ext cx="8064500" cy="307777"/>
          </a:xfrm>
        </p:spPr>
        <p:txBody>
          <a:bodyPr wrap="square" anchor="t" anchorCtr="0">
            <a:spAutoFit/>
          </a:bodyPr>
          <a:lstStyle>
            <a:lvl1pPr marL="0" indent="0">
              <a:buNone/>
              <a:defRPr sz="2000" i="1">
                <a:solidFill>
                  <a:schemeClr val="tx2">
                    <a:lumMod val="50000"/>
                  </a:schemeClr>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932326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0895169"/>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1713574"/>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795393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5423645"/>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067546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0981892"/>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21893964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5818383"/>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Right Triangle 8"/>
          <p:cNvSpPr/>
          <p:nvPr userDrawn="1"/>
        </p:nvSpPr>
        <p:spPr bwMode="auto">
          <a:xfrm rot="10800000" flipH="1">
            <a:off x="0" y="4761148"/>
            <a:ext cx="914400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0" name="Right Triangle 9"/>
          <p:cNvSpPr/>
          <p:nvPr userDrawn="1"/>
        </p:nvSpPr>
        <p:spPr bwMode="auto">
          <a:xfrm flipH="1" flipV="1">
            <a:off x="1806575" y="4761148"/>
            <a:ext cx="7337425" cy="681037"/>
          </a:xfrm>
          <a:prstGeom prst="rtTriangle">
            <a:avLst/>
          </a:prstGeom>
          <a:solidFill>
            <a:schemeClr val="bg1">
              <a:lumMod val="65000"/>
              <a:alpha val="28000"/>
            </a:schemeClr>
          </a:solidFill>
          <a:ln>
            <a:noFill/>
          </a:ln>
          <a:effectLst/>
        </p:spPr>
        <p:txBody>
          <a:bodyPr/>
          <a:lstStyle/>
          <a:p>
            <a:pPr>
              <a:defRPr/>
            </a:pPr>
            <a:endParaRPr lang="en-US">
              <a:cs typeface="+mn-cs"/>
            </a:endParaRPr>
          </a:p>
        </p:txBody>
      </p:sp>
      <p:pic>
        <p:nvPicPr>
          <p:cNvPr id="11" name="Picture 10" descr="fron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 y="-27385"/>
            <a:ext cx="9217024" cy="4779531"/>
          </a:xfrm>
          <a:prstGeom prst="rect">
            <a:avLst/>
          </a:prstGeom>
        </p:spPr>
      </p:pic>
      <p:pic>
        <p:nvPicPr>
          <p:cNvPr id="12" name="Picture 11" descr="logoISirke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2280" y="440668"/>
            <a:ext cx="1511300" cy="1511300"/>
          </a:xfrm>
          <a:prstGeom prst="rect">
            <a:avLst/>
          </a:prstGeom>
        </p:spPr>
      </p:pic>
      <p:sp>
        <p:nvSpPr>
          <p:cNvPr id="19" name="Rectangle 18"/>
          <p:cNvSpPr/>
          <p:nvPr userDrawn="1"/>
        </p:nvSpPr>
        <p:spPr>
          <a:xfrm>
            <a:off x="0" y="6308267"/>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err="1" smtClean="0"/>
          </a:p>
        </p:txBody>
      </p:sp>
      <p:sp>
        <p:nvSpPr>
          <p:cNvPr id="21" name="Title 1"/>
          <p:cNvSpPr>
            <a:spLocks noGrp="1"/>
          </p:cNvSpPr>
          <p:nvPr>
            <p:ph type="ctrTitle" hasCustomPrompt="1"/>
          </p:nvPr>
        </p:nvSpPr>
        <p:spPr>
          <a:xfrm>
            <a:off x="539750" y="5049180"/>
            <a:ext cx="8064500" cy="538609"/>
          </a:xfrm>
        </p:spPr>
        <p:txBody>
          <a:bodyPr wrap="square" anchor="b" anchorCtr="0">
            <a:spAutoFit/>
          </a:bodyPr>
          <a:lstStyle>
            <a:lvl1pPr>
              <a:defRPr sz="3500" b="1">
                <a:solidFill>
                  <a:schemeClr val="tx2">
                    <a:lumMod val="50000"/>
                  </a:schemeClr>
                </a:solidFill>
              </a:defRPr>
            </a:lvl1pPr>
          </a:lstStyle>
          <a:p>
            <a:r>
              <a:rPr lang="en-US" dirty="0" smtClean="0"/>
              <a:t>Presentation title</a:t>
            </a:r>
            <a:endParaRPr lang="en-US" dirty="0"/>
          </a:p>
        </p:txBody>
      </p:sp>
      <p:sp>
        <p:nvSpPr>
          <p:cNvPr id="22" name="Text Placeholder 2"/>
          <p:cNvSpPr>
            <a:spLocks noGrp="1"/>
          </p:cNvSpPr>
          <p:nvPr>
            <p:ph type="body" idx="1"/>
          </p:nvPr>
        </p:nvSpPr>
        <p:spPr>
          <a:xfrm>
            <a:off x="539750" y="5779420"/>
            <a:ext cx="8064500" cy="307777"/>
          </a:xfrm>
        </p:spPr>
        <p:txBody>
          <a:bodyPr wrap="square" anchor="t" anchorCtr="0">
            <a:spAutoFit/>
          </a:bodyPr>
          <a:lstStyle>
            <a:lvl1pPr marL="0" indent="0">
              <a:buNone/>
              <a:defRPr sz="2000" i="1">
                <a:solidFill>
                  <a:schemeClr val="tx2">
                    <a:lumMod val="50000"/>
                  </a:schemeClr>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50238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916113"/>
            <a:ext cx="8064500" cy="4068762"/>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13"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cxnSp>
        <p:nvCxnSpPr>
          <p:cNvPr id="10"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4"/>
          <p:cNvSpPr>
            <a:spLocks noGrp="1" noChangeArrowheads="1"/>
          </p:cNvSpPr>
          <p:nvPr>
            <p:ph type="dt" sz="half" idx="2"/>
          </p:nvPr>
        </p:nvSpPr>
        <p:spPr bwMode="auto">
          <a:xfrm>
            <a:off x="5364088" y="6561348"/>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416883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Right Triangle 8"/>
          <p:cNvSpPr/>
          <p:nvPr userDrawn="1"/>
        </p:nvSpPr>
        <p:spPr bwMode="auto">
          <a:xfrm rot="10800000" flipH="1">
            <a:off x="0" y="4761148"/>
            <a:ext cx="914400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0" name="Right Triangle 9"/>
          <p:cNvSpPr/>
          <p:nvPr userDrawn="1"/>
        </p:nvSpPr>
        <p:spPr bwMode="auto">
          <a:xfrm flipH="1" flipV="1">
            <a:off x="1806575" y="4761148"/>
            <a:ext cx="7337425" cy="681037"/>
          </a:xfrm>
          <a:prstGeom prst="rtTriangle">
            <a:avLst/>
          </a:prstGeom>
          <a:solidFill>
            <a:schemeClr val="bg1">
              <a:lumMod val="65000"/>
              <a:alpha val="28000"/>
            </a:schemeClr>
          </a:solidFill>
          <a:ln>
            <a:noFill/>
          </a:ln>
          <a:effectLst/>
        </p:spPr>
        <p:txBody>
          <a:bodyPr/>
          <a:lstStyle/>
          <a:p>
            <a:pPr>
              <a:defRPr/>
            </a:pPr>
            <a:endParaRPr lang="en-US">
              <a:cs typeface="+mn-cs"/>
            </a:endParaRPr>
          </a:p>
        </p:txBody>
      </p:sp>
      <p:pic>
        <p:nvPicPr>
          <p:cNvPr id="11" name="Picture 10" descr="fron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 y="-27385"/>
            <a:ext cx="9217024" cy="4779531"/>
          </a:xfrm>
          <a:prstGeom prst="rect">
            <a:avLst/>
          </a:prstGeom>
        </p:spPr>
      </p:pic>
      <p:pic>
        <p:nvPicPr>
          <p:cNvPr id="12" name="Picture 11" descr="logoISirke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2280" y="440668"/>
            <a:ext cx="1511300" cy="1511300"/>
          </a:xfrm>
          <a:prstGeom prst="rect">
            <a:avLst/>
          </a:prstGeom>
        </p:spPr>
      </p:pic>
      <p:sp>
        <p:nvSpPr>
          <p:cNvPr id="19" name="Rectangle 18"/>
          <p:cNvSpPr/>
          <p:nvPr userDrawn="1"/>
        </p:nvSpPr>
        <p:spPr>
          <a:xfrm>
            <a:off x="0" y="6308267"/>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err="1" smtClean="0"/>
          </a:p>
        </p:txBody>
      </p:sp>
      <p:sp>
        <p:nvSpPr>
          <p:cNvPr id="21" name="Title 1"/>
          <p:cNvSpPr>
            <a:spLocks noGrp="1"/>
          </p:cNvSpPr>
          <p:nvPr>
            <p:ph type="ctrTitle" hasCustomPrompt="1"/>
          </p:nvPr>
        </p:nvSpPr>
        <p:spPr>
          <a:xfrm>
            <a:off x="539750" y="5049180"/>
            <a:ext cx="8064500" cy="538609"/>
          </a:xfrm>
        </p:spPr>
        <p:txBody>
          <a:bodyPr wrap="square" anchor="b" anchorCtr="0">
            <a:spAutoFit/>
          </a:bodyPr>
          <a:lstStyle>
            <a:lvl1pPr>
              <a:defRPr sz="3500" b="1">
                <a:solidFill>
                  <a:schemeClr val="tx2">
                    <a:lumMod val="50000"/>
                  </a:schemeClr>
                </a:solidFill>
              </a:defRPr>
            </a:lvl1pPr>
          </a:lstStyle>
          <a:p>
            <a:r>
              <a:rPr lang="en-US" dirty="0" smtClean="0"/>
              <a:t>Presentation title</a:t>
            </a:r>
            <a:endParaRPr lang="en-US" dirty="0"/>
          </a:p>
        </p:txBody>
      </p:sp>
      <p:sp>
        <p:nvSpPr>
          <p:cNvPr id="22" name="Text Placeholder 2"/>
          <p:cNvSpPr>
            <a:spLocks noGrp="1"/>
          </p:cNvSpPr>
          <p:nvPr>
            <p:ph type="body" idx="1"/>
          </p:nvPr>
        </p:nvSpPr>
        <p:spPr>
          <a:xfrm>
            <a:off x="539750" y="5779420"/>
            <a:ext cx="8064500" cy="307777"/>
          </a:xfrm>
        </p:spPr>
        <p:txBody>
          <a:bodyPr wrap="square" anchor="t" anchorCtr="0">
            <a:spAutoFit/>
          </a:bodyPr>
          <a:lstStyle>
            <a:lvl1pPr marL="0" indent="0">
              <a:buNone/>
              <a:defRPr sz="2000" i="1">
                <a:solidFill>
                  <a:schemeClr val="tx2">
                    <a:lumMod val="50000"/>
                  </a:schemeClr>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613671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9750" y="1916113"/>
            <a:ext cx="3924300" cy="4060825"/>
          </a:xfrm>
        </p:spPr>
        <p:txBody>
          <a:bodyPr>
            <a:normAutofit/>
          </a:bodyPr>
          <a:lstStyle>
            <a:lvl1pPr>
              <a:buClr>
                <a:schemeClr val="accent1"/>
              </a:buClr>
              <a:defRPr sz="18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9951" y="1916113"/>
            <a:ext cx="3924300" cy="4060825"/>
          </a:xfrm>
        </p:spPr>
        <p:txBody>
          <a:bodyPr>
            <a:normAutofit/>
          </a:bodyPr>
          <a:lstStyle>
            <a:lvl1pPr>
              <a:buClr>
                <a:schemeClr val="accent1"/>
              </a:buClr>
              <a:defRPr sz="18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dt" sz="half" idx="14"/>
          </p:nvPr>
        </p:nvSpPr>
        <p:spPr bwMode="auto">
          <a:xfrm>
            <a:off x="5328084" y="6571469"/>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8"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extLst>
      <p:ext uri="{BB962C8B-B14F-4D97-AF65-F5344CB8AC3E}">
        <p14:creationId xmlns:p14="http://schemas.microsoft.com/office/powerpoint/2010/main" val="1464346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header 2_screen">
    <p:spTree>
      <p:nvGrpSpPr>
        <p:cNvPr id="1" name=""/>
        <p:cNvGrpSpPr/>
        <p:nvPr/>
      </p:nvGrpSpPr>
      <p:grpSpPr>
        <a:xfrm>
          <a:off x="0" y="0"/>
          <a:ext cx="0" cy="0"/>
          <a:chOff x="0" y="0"/>
          <a:chExt cx="0" cy="0"/>
        </a:xfrm>
      </p:grpSpPr>
      <p:sp>
        <p:nvSpPr>
          <p:cNvPr id="8" name="Rectangle 7"/>
          <p:cNvSpPr/>
          <p:nvPr userDrawn="1"/>
        </p:nvSpPr>
        <p:spPr bwMode="auto">
          <a:xfrm>
            <a:off x="0" y="0"/>
            <a:ext cx="9143999" cy="4554430"/>
          </a:xfrm>
          <a:prstGeom prst="rect">
            <a:avLst/>
          </a:prstGeom>
          <a:solidFill>
            <a:schemeClr val="accent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9" name="Right Triangle 8"/>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1" name="Right Triangle 10"/>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3"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bg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16"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bg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7" name="Rett linje 12"/>
          <p:cNvCxnSpPr/>
          <p:nvPr userDrawn="1"/>
        </p:nvCxnSpPr>
        <p:spPr>
          <a:xfrm>
            <a:off x="503548" y="3356992"/>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672536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Section header 2_screen">
    <p:spTree>
      <p:nvGrpSpPr>
        <p:cNvPr id="1" name=""/>
        <p:cNvGrpSpPr/>
        <p:nvPr/>
      </p:nvGrpSpPr>
      <p:grpSpPr>
        <a:xfrm>
          <a:off x="0" y="0"/>
          <a:ext cx="0" cy="0"/>
          <a:chOff x="0" y="0"/>
          <a:chExt cx="0" cy="0"/>
        </a:xfrm>
      </p:grpSpPr>
      <p:sp>
        <p:nvSpPr>
          <p:cNvPr id="8" name="Rectangle 7"/>
          <p:cNvSpPr/>
          <p:nvPr userDrawn="1"/>
        </p:nvSpPr>
        <p:spPr bwMode="auto">
          <a:xfrm>
            <a:off x="0" y="0"/>
            <a:ext cx="9143999" cy="4554430"/>
          </a:xfrm>
          <a:prstGeom prst="rect">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9" name="Right Triangle 8"/>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1" name="Right Triangle 10"/>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3"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tx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16"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tx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7" name="Rett linje 12"/>
          <p:cNvCxnSpPr/>
          <p:nvPr userDrawn="1"/>
        </p:nvCxnSpPr>
        <p:spPr>
          <a:xfrm>
            <a:off x="503548" y="3356992"/>
            <a:ext cx="80603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3438621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wo columns with 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9750" y="1916113"/>
            <a:ext cx="3924300" cy="396763"/>
          </a:xfrm>
        </p:spPr>
        <p:txBody>
          <a:bodyPr anchor="t">
            <a:normAutofit/>
          </a:bodyPr>
          <a:lstStyle>
            <a:lvl1pPr marL="0" indent="0">
              <a:buNone/>
              <a:defRPr sz="1200" b="1" i="0" cap="all"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a:t>
            </a:r>
          </a:p>
        </p:txBody>
      </p:sp>
      <p:sp>
        <p:nvSpPr>
          <p:cNvPr id="4" name="Content Placeholder 3"/>
          <p:cNvSpPr>
            <a:spLocks noGrp="1"/>
          </p:cNvSpPr>
          <p:nvPr>
            <p:ph sz="half" idx="2"/>
          </p:nvPr>
        </p:nvSpPr>
        <p:spPr>
          <a:xfrm>
            <a:off x="539750" y="2312876"/>
            <a:ext cx="3924300" cy="3671999"/>
          </a:xfrm>
        </p:spPr>
        <p:txBody>
          <a:bodyPr/>
          <a:lstStyle>
            <a:lvl1pPr marL="265113" indent="-265113">
              <a:buClr>
                <a:schemeClr val="accent1"/>
              </a:buClr>
              <a:buFont typeface="Arial"/>
              <a:buChar cha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79950" y="1916113"/>
            <a:ext cx="3924300" cy="396763"/>
          </a:xfrm>
        </p:spPr>
        <p:txBody>
          <a:bodyPr anchor="t">
            <a:normAutofit/>
          </a:bodyPr>
          <a:lstStyle>
            <a:lvl1pPr marL="0" indent="0">
              <a:buNone/>
              <a:defRPr sz="1200" b="1" i="0" cap="all"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a:t>
            </a:r>
          </a:p>
        </p:txBody>
      </p:sp>
      <p:sp>
        <p:nvSpPr>
          <p:cNvPr id="6" name="Content Placeholder 5"/>
          <p:cNvSpPr>
            <a:spLocks noGrp="1"/>
          </p:cNvSpPr>
          <p:nvPr>
            <p:ph sz="quarter" idx="4"/>
          </p:nvPr>
        </p:nvSpPr>
        <p:spPr>
          <a:xfrm>
            <a:off x="4679950" y="2312876"/>
            <a:ext cx="3924300" cy="3671999"/>
          </a:xfrm>
        </p:spPr>
        <p:txBody>
          <a:bodyPr/>
          <a:lstStyle>
            <a:lvl1pPr>
              <a:buClr>
                <a:schemeClr val="accent1"/>
              </a:buCl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3"/>
          <p:cNvSpPr>
            <a:spLocks noGrp="1" noChangeArrowheads="1"/>
          </p:cNvSpPr>
          <p:nvPr>
            <p:ph type="title"/>
          </p:nvPr>
        </p:nvSpPr>
        <p:spPr bwMode="auto">
          <a:xfrm>
            <a:off x="539750" y="549275"/>
            <a:ext cx="8064500" cy="971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cxnSp>
        <p:nvCxnSpPr>
          <p:cNvPr id="14"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Grp="1" noChangeArrowheads="1"/>
          </p:cNvSpPr>
          <p:nvPr>
            <p:ph type="dt" sz="half" idx="14"/>
          </p:nvPr>
        </p:nvSpPr>
        <p:spPr bwMode="auto">
          <a:xfrm>
            <a:off x="5220072" y="656679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11"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extLst>
      <p:ext uri="{BB962C8B-B14F-4D97-AF65-F5344CB8AC3E}">
        <p14:creationId xmlns:p14="http://schemas.microsoft.com/office/powerpoint/2010/main" val="19216579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ection header 2_screen">
    <p:spTree>
      <p:nvGrpSpPr>
        <p:cNvPr id="1" name=""/>
        <p:cNvGrpSpPr/>
        <p:nvPr/>
      </p:nvGrpSpPr>
      <p:grpSpPr>
        <a:xfrm>
          <a:off x="0" y="0"/>
          <a:ext cx="0" cy="0"/>
          <a:chOff x="0" y="0"/>
          <a:chExt cx="0" cy="0"/>
        </a:xfrm>
      </p:grpSpPr>
      <p:sp>
        <p:nvSpPr>
          <p:cNvPr id="8" name="Rectangle 7"/>
          <p:cNvSpPr/>
          <p:nvPr userDrawn="1"/>
        </p:nvSpPr>
        <p:spPr bwMode="auto">
          <a:xfrm>
            <a:off x="0" y="0"/>
            <a:ext cx="9143999" cy="455443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9" name="Right Triangle 8"/>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1" name="Right Triangle 10"/>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3"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bg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16"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bg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7" name="Rett linje 12"/>
          <p:cNvCxnSpPr/>
          <p:nvPr userDrawn="1"/>
        </p:nvCxnSpPr>
        <p:spPr>
          <a:xfrm>
            <a:off x="503548" y="3356992"/>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2157572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header 1_print">
    <p:spTree>
      <p:nvGrpSpPr>
        <p:cNvPr id="1" name=""/>
        <p:cNvGrpSpPr/>
        <p:nvPr/>
      </p:nvGrpSpPr>
      <p:grpSpPr>
        <a:xfrm>
          <a:off x="0" y="0"/>
          <a:ext cx="0" cy="0"/>
          <a:chOff x="0" y="0"/>
          <a:chExt cx="0" cy="0"/>
        </a:xfrm>
      </p:grpSpPr>
      <p:sp>
        <p:nvSpPr>
          <p:cNvPr id="13" name="Rectangle 12"/>
          <p:cNvSpPr/>
          <p:nvPr userDrawn="1"/>
        </p:nvSpPr>
        <p:spPr bwMode="auto">
          <a:xfrm>
            <a:off x="0" y="0"/>
            <a:ext cx="9143999" cy="455443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15" name="Right Triangle 14"/>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6" name="Right Triangle 15"/>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cxnSp>
        <p:nvCxnSpPr>
          <p:cNvPr id="11" name="Rett linje 12"/>
          <p:cNvCxnSpPr/>
          <p:nvPr userDrawn="1"/>
        </p:nvCxnSpPr>
        <p:spPr>
          <a:xfrm>
            <a:off x="543884" y="3362325"/>
            <a:ext cx="806036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39750" y="1916113"/>
            <a:ext cx="7973786" cy="1362075"/>
          </a:xfrm>
        </p:spPr>
        <p:txBody>
          <a:bodyPr anchor="b">
            <a:normAutofit/>
          </a:bodyPr>
          <a:lstStyle>
            <a:lvl1pPr marL="0" marR="0" indent="0" algn="l" defTabSz="914400" rtl="0" eaLnBrk="1" fontAlgn="base" latinLnBrk="0" hangingPunct="1">
              <a:lnSpc>
                <a:spcPct val="90000"/>
              </a:lnSpc>
              <a:spcBef>
                <a:spcPct val="20000"/>
              </a:spcBef>
              <a:spcAft>
                <a:spcPct val="0"/>
              </a:spcAft>
              <a:buClrTx/>
              <a:buSzTx/>
              <a:buFontTx/>
              <a:buNone/>
              <a:tabLst/>
              <a:defRPr lang="en-US" sz="3200" b="1" u="none" kern="1200" smtClean="0">
                <a:solidFill>
                  <a:schemeClr val="bg1"/>
                </a:solidFill>
                <a:latin typeface="Arial"/>
                <a:cs typeface="Arial"/>
              </a:defRPr>
            </a:lvl1pPr>
          </a:lstStyle>
          <a:p>
            <a:pPr rtl="0" fontAlgn="base">
              <a:lnSpc>
                <a:spcPct val="90000"/>
              </a:lnSpc>
              <a:spcBef>
                <a:spcPct val="20000"/>
              </a:spcBef>
              <a:spcAft>
                <a:spcPct val="0"/>
              </a:spcAft>
            </a:pPr>
            <a:r>
              <a:rPr lang="en-US" dirty="0" smtClean="0"/>
              <a:t>Section divider</a:t>
            </a:r>
            <a:endParaRPr lang="en-US" dirty="0"/>
          </a:p>
        </p:txBody>
      </p:sp>
      <p:sp>
        <p:nvSpPr>
          <p:cNvPr id="3" name="Text Placeholder 2"/>
          <p:cNvSpPr>
            <a:spLocks noGrp="1"/>
          </p:cNvSpPr>
          <p:nvPr>
            <p:ph type="body" idx="1"/>
          </p:nvPr>
        </p:nvSpPr>
        <p:spPr>
          <a:xfrm>
            <a:off x="539750" y="3425846"/>
            <a:ext cx="7973786" cy="1500187"/>
          </a:xfrm>
        </p:spPr>
        <p:txBody>
          <a:bodyPr anchor="t"/>
          <a:lstStyle>
            <a:lvl1pPr marL="0" indent="0">
              <a:buFont typeface="Arial" pitchFamily="34" charset="0"/>
              <a:buNone/>
              <a:defRPr sz="2000" i="1">
                <a:solidFill>
                  <a:schemeClr val="bg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12" name="Rett linje 12"/>
          <p:cNvCxnSpPr/>
          <p:nvPr userDrawn="1"/>
        </p:nvCxnSpPr>
        <p:spPr>
          <a:xfrm>
            <a:off x="503548" y="3356992"/>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2643642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Logoslide">
    <p:spTree>
      <p:nvGrpSpPr>
        <p:cNvPr id="1" name=""/>
        <p:cNvGrpSpPr/>
        <p:nvPr/>
      </p:nvGrpSpPr>
      <p:grpSpPr>
        <a:xfrm>
          <a:off x="0" y="0"/>
          <a:ext cx="0" cy="0"/>
          <a:chOff x="0" y="0"/>
          <a:chExt cx="0" cy="0"/>
        </a:xfrm>
      </p:grpSpPr>
      <p:sp>
        <p:nvSpPr>
          <p:cNvPr id="3" name="Rectangle 2"/>
          <p:cNvSpPr/>
          <p:nvPr userDrawn="1"/>
        </p:nvSpPr>
        <p:spPr>
          <a:xfrm>
            <a:off x="0" y="-1561"/>
            <a:ext cx="9144000"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err="1" smtClean="0"/>
          </a:p>
        </p:txBody>
      </p:sp>
      <p:pic>
        <p:nvPicPr>
          <p:cNvPr id="8" name="Picture 20" descr="logo_farg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1640" y="1700808"/>
            <a:ext cx="6259676" cy="2772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extLst>
      <p:ext uri="{BB962C8B-B14F-4D97-AF65-F5344CB8AC3E}">
        <p14:creationId xmlns:p14="http://schemas.microsoft.com/office/powerpoint/2010/main" val="351695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userDrawn="1"/>
        </p:nvSpPr>
        <p:spPr bwMode="auto">
          <a:xfrm>
            <a:off x="0" y="0"/>
            <a:ext cx="9143999" cy="455443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cxnSp>
        <p:nvCxnSpPr>
          <p:cNvPr id="19" name="Rett linje 12"/>
          <p:cNvCxnSpPr/>
          <p:nvPr userDrawn="1"/>
        </p:nvCxnSpPr>
        <p:spPr>
          <a:xfrm>
            <a:off x="543884" y="3362325"/>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39750" y="2734764"/>
            <a:ext cx="8064500" cy="538609"/>
          </a:xfrm>
        </p:spPr>
        <p:txBody>
          <a:bodyPr wrap="square" anchor="b" anchorCtr="0">
            <a:spAutoFit/>
          </a:bodyPr>
          <a:lstStyle>
            <a:lvl1pPr>
              <a:defRPr sz="3500" b="1">
                <a:solidFill>
                  <a:schemeClr val="bg1"/>
                </a:solidFill>
              </a:defRPr>
            </a:lvl1pPr>
          </a:lstStyle>
          <a:p>
            <a:r>
              <a:rPr lang="en-US" dirty="0" smtClean="0"/>
              <a:t>Presentation title</a:t>
            </a:r>
            <a:endParaRPr lang="en-US" dirty="0"/>
          </a:p>
        </p:txBody>
      </p:sp>
      <p:sp>
        <p:nvSpPr>
          <p:cNvPr id="10" name="Text Placeholder 2"/>
          <p:cNvSpPr>
            <a:spLocks noGrp="1"/>
          </p:cNvSpPr>
          <p:nvPr>
            <p:ph type="body" idx="1"/>
          </p:nvPr>
        </p:nvSpPr>
        <p:spPr>
          <a:xfrm>
            <a:off x="539750" y="3465004"/>
            <a:ext cx="8064500" cy="307777"/>
          </a:xfrm>
        </p:spPr>
        <p:txBody>
          <a:bodyPr wrap="square" anchor="t" anchorCtr="0">
            <a:spAutoFit/>
          </a:bodyPr>
          <a:lstStyle>
            <a:lvl1pPr marL="0" indent="0">
              <a:buNone/>
              <a:defRPr sz="2000" i="1">
                <a:solidFill>
                  <a:schemeClr val="bg1"/>
                </a:solidFill>
                <a:latin typeface="Georgia"/>
                <a:cs typeface="Georgi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21" name="Rett linje 12"/>
          <p:cNvCxnSpPr/>
          <p:nvPr userDrawn="1"/>
        </p:nvCxnSpPr>
        <p:spPr>
          <a:xfrm>
            <a:off x="559518" y="3399693"/>
            <a:ext cx="806036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ight Triangle 10"/>
          <p:cNvSpPr/>
          <p:nvPr userDrawn="1"/>
        </p:nvSpPr>
        <p:spPr bwMode="auto">
          <a:xfrm rot="10800000" flipH="1">
            <a:off x="1" y="4581128"/>
            <a:ext cx="8878690" cy="966788"/>
          </a:xfrm>
          <a:prstGeom prst="rtTriangle">
            <a:avLst/>
          </a:prstGeom>
          <a:solidFill>
            <a:schemeClr val="bg1">
              <a:lumMod val="85000"/>
              <a:alpha val="59000"/>
            </a:schemeClr>
          </a:solidFill>
          <a:ln>
            <a:noFill/>
          </a:ln>
          <a:effectLst/>
        </p:spPr>
        <p:txBody>
          <a:bodyPr/>
          <a:lstStyle/>
          <a:p>
            <a:pPr>
              <a:defRPr/>
            </a:pPr>
            <a:r>
              <a:rPr lang="en-US" dirty="0">
                <a:cs typeface="+mn-cs"/>
              </a:rPr>
              <a:t> </a:t>
            </a:r>
          </a:p>
        </p:txBody>
      </p:sp>
      <p:sp>
        <p:nvSpPr>
          <p:cNvPr id="12" name="Right Triangle 11"/>
          <p:cNvSpPr/>
          <p:nvPr userDrawn="1"/>
        </p:nvSpPr>
        <p:spPr bwMode="auto">
          <a:xfrm flipH="1" flipV="1">
            <a:off x="2565400" y="4581128"/>
            <a:ext cx="6578600" cy="681038"/>
          </a:xfrm>
          <a:prstGeom prst="rtTriangle">
            <a:avLst/>
          </a:prstGeom>
          <a:solidFill>
            <a:schemeClr val="bg1">
              <a:lumMod val="65000"/>
              <a:alpha val="28000"/>
            </a:schemeClr>
          </a:solidFill>
          <a:ln>
            <a:noFill/>
          </a:ln>
          <a:effectLst/>
        </p:spPr>
        <p:txBody>
          <a:bodyPr/>
          <a:lstStyle/>
          <a:p>
            <a:pPr>
              <a:defRPr/>
            </a:pPr>
            <a:endParaRPr lang="en-US">
              <a:cs typeface="+mn-cs"/>
            </a:endParaRPr>
          </a:p>
        </p:txBody>
      </p:sp>
      <p:sp>
        <p:nvSpPr>
          <p:cNvPr id="3" name="Rectangle 2"/>
          <p:cNvSpPr/>
          <p:nvPr userDrawn="1"/>
        </p:nvSpPr>
        <p:spPr>
          <a:xfrm>
            <a:off x="-6194" y="6300470"/>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err="1" smtClean="0"/>
          </a:p>
        </p:txBody>
      </p:sp>
      <p:pic>
        <p:nvPicPr>
          <p:cNvPr id="4" name="Picture 3" descr="logoISirke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280" y="440668"/>
            <a:ext cx="1511300" cy="1511300"/>
          </a:xfrm>
          <a:prstGeom prst="rect">
            <a:avLst/>
          </a:prstGeom>
        </p:spPr>
      </p:pic>
    </p:spTree>
    <p:extLst>
      <p:ext uri="{BB962C8B-B14F-4D97-AF65-F5344CB8AC3E}">
        <p14:creationId xmlns:p14="http://schemas.microsoft.com/office/powerpoint/2010/main" val="16042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916113"/>
            <a:ext cx="8064500" cy="4068762"/>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13"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cxnSp>
        <p:nvCxnSpPr>
          <p:cNvPr id="10"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4"/>
          <p:cNvSpPr>
            <a:spLocks noGrp="1" noChangeArrowheads="1"/>
          </p:cNvSpPr>
          <p:nvPr>
            <p:ph type="dt" sz="half" idx="2"/>
          </p:nvPr>
        </p:nvSpPr>
        <p:spPr bwMode="auto">
          <a:xfrm>
            <a:off x="5364088" y="6561348"/>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9750" y="1916113"/>
            <a:ext cx="3924300" cy="396763"/>
          </a:xfrm>
        </p:spPr>
        <p:txBody>
          <a:bodyPr anchor="t">
            <a:normAutofit/>
          </a:bodyPr>
          <a:lstStyle>
            <a:lvl1pPr marL="0" indent="0">
              <a:buNone/>
              <a:defRPr sz="1200" b="1" i="0" cap="all"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a:t>
            </a:r>
          </a:p>
        </p:txBody>
      </p:sp>
      <p:sp>
        <p:nvSpPr>
          <p:cNvPr id="4" name="Content Placeholder 3"/>
          <p:cNvSpPr>
            <a:spLocks noGrp="1"/>
          </p:cNvSpPr>
          <p:nvPr>
            <p:ph sz="half" idx="2"/>
          </p:nvPr>
        </p:nvSpPr>
        <p:spPr>
          <a:xfrm>
            <a:off x="539750" y="2312876"/>
            <a:ext cx="3924300" cy="3671999"/>
          </a:xfrm>
        </p:spPr>
        <p:txBody>
          <a:bodyPr/>
          <a:lstStyle>
            <a:lvl1pPr marL="265113" indent="-265113">
              <a:buClr>
                <a:schemeClr val="accent1"/>
              </a:buClr>
              <a:buFont typeface="Arial"/>
              <a:buChar cha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79950" y="1916113"/>
            <a:ext cx="3924300" cy="396763"/>
          </a:xfrm>
        </p:spPr>
        <p:txBody>
          <a:bodyPr anchor="t">
            <a:normAutofit/>
          </a:bodyPr>
          <a:lstStyle>
            <a:lvl1pPr marL="0" indent="0">
              <a:buNone/>
              <a:defRPr sz="1200" b="1" i="0" cap="all"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a:t>
            </a:r>
          </a:p>
        </p:txBody>
      </p:sp>
      <p:sp>
        <p:nvSpPr>
          <p:cNvPr id="6" name="Content Placeholder 5"/>
          <p:cNvSpPr>
            <a:spLocks noGrp="1"/>
          </p:cNvSpPr>
          <p:nvPr>
            <p:ph sz="quarter" idx="4"/>
          </p:nvPr>
        </p:nvSpPr>
        <p:spPr>
          <a:xfrm>
            <a:off x="4679950" y="2312876"/>
            <a:ext cx="3924300" cy="3671999"/>
          </a:xfrm>
        </p:spPr>
        <p:txBody>
          <a:bodyPr/>
          <a:lstStyle>
            <a:lvl1pPr>
              <a:buClr>
                <a:schemeClr val="accent1"/>
              </a:buCl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3"/>
          <p:cNvSpPr>
            <a:spLocks noGrp="1" noChangeArrowheads="1"/>
          </p:cNvSpPr>
          <p:nvPr>
            <p:ph type="title"/>
          </p:nvPr>
        </p:nvSpPr>
        <p:spPr bwMode="auto">
          <a:xfrm>
            <a:off x="539750" y="549275"/>
            <a:ext cx="8064500" cy="971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cxnSp>
        <p:nvCxnSpPr>
          <p:cNvPr id="14"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Grp="1" noChangeArrowheads="1"/>
          </p:cNvSpPr>
          <p:nvPr>
            <p:ph type="dt" sz="half" idx="14"/>
          </p:nvPr>
        </p:nvSpPr>
        <p:spPr bwMode="auto">
          <a:xfrm>
            <a:off x="5220072" y="656679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11"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9750" y="1916113"/>
            <a:ext cx="3924300" cy="4060825"/>
          </a:xfrm>
        </p:spPr>
        <p:txBody>
          <a:bodyPr>
            <a:normAutofit/>
          </a:bodyPr>
          <a:lstStyle>
            <a:lvl1pPr>
              <a:buClr>
                <a:schemeClr val="accent1"/>
              </a:buClr>
              <a:defRPr sz="18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9951" y="1916113"/>
            <a:ext cx="3924300" cy="4060825"/>
          </a:xfrm>
        </p:spPr>
        <p:txBody>
          <a:bodyPr>
            <a:normAutofit/>
          </a:bodyPr>
          <a:lstStyle>
            <a:lvl1pPr>
              <a:buClr>
                <a:schemeClr val="accent1"/>
              </a:buClr>
              <a:defRPr sz="18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dt" sz="half" idx="14"/>
          </p:nvPr>
        </p:nvSpPr>
        <p:spPr bwMode="auto">
          <a:xfrm>
            <a:off x="5328084" y="6571469"/>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8"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title and com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picture title style</a:t>
            </a:r>
            <a:endParaRPr lang="en-US" dirty="0"/>
          </a:p>
        </p:txBody>
      </p:sp>
      <p:sp>
        <p:nvSpPr>
          <p:cNvPr id="10" name="Picture Placeholder 9"/>
          <p:cNvSpPr>
            <a:spLocks noGrp="1"/>
          </p:cNvSpPr>
          <p:nvPr>
            <p:ph type="pic" sz="quarter" idx="14"/>
          </p:nvPr>
        </p:nvSpPr>
        <p:spPr>
          <a:xfrm>
            <a:off x="539751" y="1916113"/>
            <a:ext cx="3924300" cy="3421062"/>
          </a:xfrm>
        </p:spPr>
        <p:txBody>
          <a:bodyPr>
            <a:normAutofit/>
          </a:bodyPr>
          <a:lstStyle>
            <a:lvl1pPr>
              <a:defRPr sz="1600"/>
            </a:lvl1pPr>
          </a:lstStyle>
          <a:p>
            <a:endParaRPr lang="en-US" dirty="0"/>
          </a:p>
        </p:txBody>
      </p:sp>
      <p:sp>
        <p:nvSpPr>
          <p:cNvPr id="11" name="Text Placeholder 10"/>
          <p:cNvSpPr>
            <a:spLocks noGrp="1"/>
          </p:cNvSpPr>
          <p:nvPr>
            <p:ph type="body" sz="quarter" idx="15"/>
          </p:nvPr>
        </p:nvSpPr>
        <p:spPr>
          <a:xfrm>
            <a:off x="4679951" y="1916114"/>
            <a:ext cx="3924299" cy="3421061"/>
          </a:xfrm>
        </p:spPr>
        <p:txBody>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ett linje 12"/>
          <p:cNvCxnSpPr/>
          <p:nvPr userDrawn="1"/>
        </p:nvCxnSpPr>
        <p:spPr>
          <a:xfrm>
            <a:off x="541817" y="512676"/>
            <a:ext cx="806036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Grp="1" noChangeArrowheads="1"/>
          </p:cNvSpPr>
          <p:nvPr>
            <p:ph type="dt" sz="half" idx="2"/>
          </p:nvPr>
        </p:nvSpPr>
        <p:spPr bwMode="auto">
          <a:xfrm>
            <a:off x="5292080" y="656679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9" name="Text Placeholder 12"/>
          <p:cNvSpPr>
            <a:spLocks noGrp="1"/>
          </p:cNvSpPr>
          <p:nvPr>
            <p:ph type="body" sz="quarter" idx="13" hasCustomPrompt="1"/>
          </p:nvPr>
        </p:nvSpPr>
        <p:spPr>
          <a:xfrm>
            <a:off x="539750" y="246490"/>
            <a:ext cx="8064500" cy="215444"/>
          </a:xfrm>
          <a:noFill/>
        </p:spPr>
        <p:txBody>
          <a:bodyPr wrap="none">
            <a:normAutofit/>
          </a:bodyPr>
          <a:lstStyle>
            <a:lvl1pPr>
              <a:buNone/>
              <a:defRPr sz="1200" cap="all" baseline="0">
                <a:solidFill>
                  <a:schemeClr val="accent1"/>
                </a:solidFill>
                <a:latin typeface="+mn-lt"/>
              </a:defRPr>
            </a:lvl1pPr>
          </a:lstStyle>
          <a:p>
            <a:pPr lvl="0"/>
            <a:r>
              <a:rPr lang="en-US" dirty="0" smtClean="0"/>
              <a:t>Click to edit supertitle text styles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8260" name="Rectangle 4"/>
          <p:cNvSpPr>
            <a:spLocks noGrp="1" noChangeArrowheads="1"/>
          </p:cNvSpPr>
          <p:nvPr>
            <p:ph type="body" idx="1"/>
          </p:nvPr>
        </p:nvSpPr>
        <p:spPr bwMode="auto">
          <a:xfrm>
            <a:off x="539750" y="1916113"/>
            <a:ext cx="8064500" cy="406082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Rectangle 4"/>
          <p:cNvSpPr>
            <a:spLocks noGrp="1" noChangeArrowheads="1"/>
          </p:cNvSpPr>
          <p:nvPr>
            <p:ph type="dt" sz="half" idx="2"/>
          </p:nvPr>
        </p:nvSpPr>
        <p:spPr bwMode="auto">
          <a:xfrm>
            <a:off x="5475175" y="6598853"/>
            <a:ext cx="3633329" cy="286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smtClean="0">
                <a:latin typeface="Arial"/>
                <a:cs typeface="Arial"/>
              </a:defRPr>
            </a:lvl1pPr>
          </a:lstStyle>
          <a:p>
            <a:pPr>
              <a:defRPr/>
            </a:pPr>
            <a:fld id="{EA7304D8-0E6B-AB44-867C-A70C105C931D}" type="datetime4">
              <a:rPr lang="nb-NO"/>
              <a:pPr>
                <a:defRPr/>
              </a:pPr>
              <a:t>21. februar 2020</a:t>
            </a:fld>
            <a:r>
              <a:rPr lang="en-US" dirty="0"/>
              <a:t> / Side </a:t>
            </a:r>
            <a:fld id="{34788B95-E92F-9F48-9B46-613DBFE5337F}" type="slidenum">
              <a:rPr lang="en-US"/>
              <a:pPr>
                <a:defRPr/>
              </a:pPr>
              <a:t>‹#›</a:t>
            </a:fld>
            <a:r>
              <a:rPr lang="en-US" dirty="0"/>
              <a:t> </a:t>
            </a:r>
          </a:p>
        </p:txBody>
      </p:sp>
      <p:sp>
        <p:nvSpPr>
          <p:cNvPr id="22" name="Rectangle 15"/>
          <p:cNvSpPr>
            <a:spLocks noChangeArrowheads="1"/>
          </p:cNvSpPr>
          <p:nvPr userDrawn="1"/>
        </p:nvSpPr>
        <p:spPr bwMode="auto">
          <a:xfrm>
            <a:off x="1" y="6494764"/>
            <a:ext cx="9144000" cy="831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 name="Rectangle 17"/>
          <p:cNvSpPr>
            <a:spLocks noChangeArrowheads="1"/>
          </p:cNvSpPr>
          <p:nvPr userDrawn="1"/>
        </p:nvSpPr>
        <p:spPr bwMode="auto">
          <a:xfrm flipV="1">
            <a:off x="0" y="6522392"/>
            <a:ext cx="9144000" cy="3895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5" name="Right Triangle 18"/>
          <p:cNvSpPr>
            <a:spLocks noChangeArrowheads="1"/>
          </p:cNvSpPr>
          <p:nvPr/>
        </p:nvSpPr>
        <p:spPr bwMode="auto">
          <a:xfrm rot="10800000">
            <a:off x="0" y="0"/>
            <a:ext cx="9144000" cy="620688"/>
          </a:xfrm>
          <a:prstGeom prst="rtTriangle">
            <a:avLst/>
          </a:prstGeom>
          <a:solidFill>
            <a:schemeClr val="bg2">
              <a:alpha val="5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t> </a:t>
            </a:r>
          </a:p>
        </p:txBody>
      </p:sp>
      <p:sp>
        <p:nvSpPr>
          <p:cNvPr id="26" name="Right Triangle 19"/>
          <p:cNvSpPr>
            <a:spLocks noChangeArrowheads="1"/>
          </p:cNvSpPr>
          <p:nvPr/>
        </p:nvSpPr>
        <p:spPr bwMode="auto">
          <a:xfrm flipV="1">
            <a:off x="-1" y="-4"/>
            <a:ext cx="4572001" cy="548684"/>
          </a:xfrm>
          <a:prstGeom prst="rtTriangle">
            <a:avLst/>
          </a:prstGeom>
          <a:solidFill>
            <a:schemeClr val="bg2">
              <a:alpha val="27843"/>
            </a:schemeClr>
          </a:solidFill>
          <a:ln>
            <a:noFill/>
          </a:ln>
          <a:extLst/>
        </p:spPr>
        <p:txBody>
          <a:bodyPr/>
          <a:lstStyle/>
          <a:p>
            <a:endParaRPr lang="en-US"/>
          </a:p>
        </p:txBody>
      </p:sp>
      <p:sp>
        <p:nvSpPr>
          <p:cNvPr id="608259" name="Rectangle 3"/>
          <p:cNvSpPr>
            <a:spLocks noGrp="1" noChangeArrowheads="1"/>
          </p:cNvSpPr>
          <p:nvPr userDrawn="1">
            <p:ph type="title"/>
          </p:nvPr>
        </p:nvSpPr>
        <p:spPr bwMode="auto">
          <a:xfrm>
            <a:off x="539750" y="549275"/>
            <a:ext cx="8064500" cy="97155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pic>
        <p:nvPicPr>
          <p:cNvPr id="4" name="Picture 3" descr="logouSymbol.eps"/>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03549" y="6568346"/>
            <a:ext cx="766452" cy="261496"/>
          </a:xfrm>
          <a:prstGeom prst="rect">
            <a:avLst/>
          </a:prstGeom>
        </p:spPr>
      </p:pic>
    </p:spTree>
  </p:cSld>
  <p:clrMap bg1="lt1" tx1="dk1" bg2="lt2" tx2="dk2" accent1="accent1" accent2="accent2" accent3="accent3" accent4="accent4" accent5="accent5" accent6="accent6" hlink="hlink" folHlink="folHlink"/>
  <p:sldLayoutIdLst>
    <p:sldLayoutId id="2147483738" r:id="rId1"/>
    <p:sldLayoutId id="2147483748" r:id="rId2"/>
    <p:sldLayoutId id="2147483749" r:id="rId3"/>
    <p:sldLayoutId id="2147483750" r:id="rId4"/>
    <p:sldLayoutId id="2147483751" r:id="rId5"/>
    <p:sldLayoutId id="2147483714" r:id="rId6"/>
    <p:sldLayoutId id="2147483717" r:id="rId7"/>
    <p:sldLayoutId id="2147483716" r:id="rId8"/>
    <p:sldLayoutId id="2147483734" r:id="rId9"/>
    <p:sldLayoutId id="2147483732" r:id="rId10"/>
    <p:sldLayoutId id="2147483733" r:id="rId11"/>
    <p:sldLayoutId id="2147483718" r:id="rId12"/>
    <p:sldLayoutId id="2147483719" r:id="rId13"/>
    <p:sldLayoutId id="2147483740" r:id="rId14"/>
    <p:sldLayoutId id="2147483741" r:id="rId15"/>
    <p:sldLayoutId id="2147483742" r:id="rId16"/>
    <p:sldLayoutId id="2147483715" r:id="rId17"/>
    <p:sldLayoutId id="2147483726" r:id="rId18"/>
    <p:sldLayoutId id="2147483744" r:id="rId19"/>
    <p:sldLayoutId id="2147483745" r:id="rId20"/>
    <p:sldLayoutId id="2147483729" r:id="rId21"/>
  </p:sldLayoutIdLst>
  <p:timing>
    <p:tnLst>
      <p:par>
        <p:cTn id="1" dur="indefinite" restart="never" nodeType="tmRoot"/>
      </p:par>
    </p:tnLst>
  </p:timing>
  <p:hf hdr="0"/>
  <p:txStyles>
    <p:titleStyle>
      <a:lvl1pPr algn="l" rtl="0" eaLnBrk="1" fontAlgn="base" hangingPunct="1">
        <a:spcBef>
          <a:spcPct val="0"/>
        </a:spcBef>
        <a:spcAft>
          <a:spcPct val="0"/>
        </a:spcAft>
        <a:defRPr sz="3600" b="1">
          <a:solidFill>
            <a:schemeClr val="tx2">
              <a:lumMod val="50000"/>
            </a:schemeClr>
          </a:solidFill>
          <a:latin typeface="Arial"/>
          <a:ea typeface="+mj-ea"/>
          <a:cs typeface="Arial"/>
        </a:defRPr>
      </a:lvl1pPr>
      <a:lvl2pPr algn="l" rtl="0" eaLnBrk="1" fontAlgn="base" hangingPunct="1">
        <a:spcBef>
          <a:spcPct val="0"/>
        </a:spcBef>
        <a:spcAft>
          <a:spcPct val="0"/>
        </a:spcAft>
        <a:defRPr sz="3600">
          <a:solidFill>
            <a:srgbClr val="333333"/>
          </a:solidFill>
          <a:latin typeface="Helvetica 65 Medium" pitchFamily="34" charset="0"/>
        </a:defRPr>
      </a:lvl2pPr>
      <a:lvl3pPr algn="l" rtl="0" eaLnBrk="1" fontAlgn="base" hangingPunct="1">
        <a:spcBef>
          <a:spcPct val="0"/>
        </a:spcBef>
        <a:spcAft>
          <a:spcPct val="0"/>
        </a:spcAft>
        <a:defRPr sz="3600">
          <a:solidFill>
            <a:srgbClr val="333333"/>
          </a:solidFill>
          <a:latin typeface="Helvetica 65 Medium" pitchFamily="34" charset="0"/>
        </a:defRPr>
      </a:lvl3pPr>
      <a:lvl4pPr algn="l" rtl="0" eaLnBrk="1" fontAlgn="base" hangingPunct="1">
        <a:spcBef>
          <a:spcPct val="0"/>
        </a:spcBef>
        <a:spcAft>
          <a:spcPct val="0"/>
        </a:spcAft>
        <a:defRPr sz="3600">
          <a:solidFill>
            <a:srgbClr val="333333"/>
          </a:solidFill>
          <a:latin typeface="Helvetica 65 Medium" pitchFamily="34" charset="0"/>
        </a:defRPr>
      </a:lvl4pPr>
      <a:lvl5pPr algn="l" rtl="0" eaLnBrk="1" fontAlgn="base" hangingPunct="1">
        <a:spcBef>
          <a:spcPct val="0"/>
        </a:spcBef>
        <a:spcAft>
          <a:spcPct val="0"/>
        </a:spcAft>
        <a:defRPr sz="3600">
          <a:solidFill>
            <a:srgbClr val="333333"/>
          </a:solidFill>
          <a:latin typeface="Helvetica 65 Medium" pitchFamily="34" charset="0"/>
        </a:defRPr>
      </a:lvl5pPr>
      <a:lvl6pPr marL="457200" algn="l" rtl="0" eaLnBrk="1" fontAlgn="base" hangingPunct="1">
        <a:spcBef>
          <a:spcPct val="0"/>
        </a:spcBef>
        <a:spcAft>
          <a:spcPct val="0"/>
        </a:spcAft>
        <a:defRPr sz="3600">
          <a:solidFill>
            <a:srgbClr val="333333"/>
          </a:solidFill>
          <a:latin typeface="Helvetica 65 Medium" pitchFamily="34" charset="0"/>
        </a:defRPr>
      </a:lvl6pPr>
      <a:lvl7pPr marL="914400" algn="l" rtl="0" eaLnBrk="1" fontAlgn="base" hangingPunct="1">
        <a:spcBef>
          <a:spcPct val="0"/>
        </a:spcBef>
        <a:spcAft>
          <a:spcPct val="0"/>
        </a:spcAft>
        <a:defRPr sz="3600">
          <a:solidFill>
            <a:srgbClr val="333333"/>
          </a:solidFill>
          <a:latin typeface="Helvetica 65 Medium" pitchFamily="34" charset="0"/>
        </a:defRPr>
      </a:lvl7pPr>
      <a:lvl8pPr marL="1371600" algn="l" rtl="0" eaLnBrk="1" fontAlgn="base" hangingPunct="1">
        <a:spcBef>
          <a:spcPct val="0"/>
        </a:spcBef>
        <a:spcAft>
          <a:spcPct val="0"/>
        </a:spcAft>
        <a:defRPr sz="3600">
          <a:solidFill>
            <a:srgbClr val="333333"/>
          </a:solidFill>
          <a:latin typeface="Helvetica 65 Medium" pitchFamily="34" charset="0"/>
        </a:defRPr>
      </a:lvl8pPr>
      <a:lvl9pPr marL="1828800" algn="l" rtl="0" eaLnBrk="1" fontAlgn="base" hangingPunct="1">
        <a:spcBef>
          <a:spcPct val="0"/>
        </a:spcBef>
        <a:spcAft>
          <a:spcPct val="0"/>
        </a:spcAft>
        <a:defRPr sz="3600">
          <a:solidFill>
            <a:srgbClr val="333333"/>
          </a:solidFill>
          <a:latin typeface="Helvetica 65 Medium" pitchFamily="34" charset="0"/>
        </a:defRPr>
      </a:lvl9pPr>
    </p:titleStyle>
    <p:bodyStyle>
      <a:lvl1pPr marL="265113" indent="-265113" algn="l" rtl="0" eaLnBrk="1" fontAlgn="base" hangingPunct="1">
        <a:spcBef>
          <a:spcPts val="300"/>
        </a:spcBef>
        <a:spcAft>
          <a:spcPts val="300"/>
        </a:spcAft>
        <a:buClr>
          <a:schemeClr val="accent1"/>
        </a:buClr>
        <a:buChar char="•"/>
        <a:defRPr sz="1800">
          <a:solidFill>
            <a:srgbClr val="080808"/>
          </a:solidFill>
          <a:latin typeface="Arial"/>
          <a:ea typeface="+mn-ea"/>
          <a:cs typeface="Arial"/>
        </a:defRPr>
      </a:lvl1pPr>
      <a:lvl2pPr marL="542925" indent="-277813" algn="l" rtl="0" eaLnBrk="1" fontAlgn="base" hangingPunct="1">
        <a:spcBef>
          <a:spcPts val="400"/>
        </a:spcBef>
        <a:spcAft>
          <a:spcPts val="400"/>
        </a:spcAft>
        <a:buChar char="–"/>
        <a:defRPr sz="1800">
          <a:solidFill>
            <a:srgbClr val="080808"/>
          </a:solidFill>
          <a:latin typeface="Arial"/>
          <a:cs typeface="Arial"/>
        </a:defRPr>
      </a:lvl2pPr>
      <a:lvl3pPr marL="808038" indent="-265113" algn="l" rtl="0" eaLnBrk="1" fontAlgn="base" hangingPunct="1">
        <a:spcBef>
          <a:spcPts val="400"/>
        </a:spcBef>
        <a:spcAft>
          <a:spcPts val="400"/>
        </a:spcAft>
        <a:buChar char="•"/>
        <a:defRPr sz="1800">
          <a:solidFill>
            <a:srgbClr val="080808"/>
          </a:solidFill>
          <a:latin typeface="Arial"/>
          <a:cs typeface="Arial"/>
        </a:defRPr>
      </a:lvl3pPr>
      <a:lvl4pPr marL="1169988" indent="-276225" algn="l" rtl="0" eaLnBrk="1" fontAlgn="base" hangingPunct="1">
        <a:spcBef>
          <a:spcPts val="400"/>
        </a:spcBef>
        <a:spcAft>
          <a:spcPts val="400"/>
        </a:spcAft>
        <a:buChar char="–"/>
        <a:defRPr sz="1800">
          <a:solidFill>
            <a:srgbClr val="080808"/>
          </a:solidFill>
          <a:latin typeface="Arial"/>
          <a:cs typeface="Arial"/>
        </a:defRPr>
      </a:lvl4pPr>
      <a:lvl5pPr marL="1520825" indent="-266700" algn="l" rtl="0" eaLnBrk="1" fontAlgn="base" hangingPunct="1">
        <a:spcBef>
          <a:spcPts val="400"/>
        </a:spcBef>
        <a:spcAft>
          <a:spcPts val="400"/>
        </a:spcAft>
        <a:buChar char="»"/>
        <a:defRPr sz="1800">
          <a:solidFill>
            <a:srgbClr val="080808"/>
          </a:solidFill>
          <a:latin typeface="Arial"/>
          <a:cs typeface="Arial"/>
        </a:defRPr>
      </a:lvl5pPr>
      <a:lvl6pPr marL="2514600" indent="-228600" algn="l" rtl="0" eaLnBrk="1" fontAlgn="base" hangingPunct="1">
        <a:spcBef>
          <a:spcPct val="20000"/>
        </a:spcBef>
        <a:spcAft>
          <a:spcPct val="0"/>
        </a:spcAft>
        <a:buChar char="»"/>
        <a:defRPr sz="2000">
          <a:solidFill>
            <a:srgbClr val="333333"/>
          </a:solidFill>
          <a:latin typeface="+mn-lt"/>
        </a:defRPr>
      </a:lvl6pPr>
      <a:lvl7pPr marL="2971800" indent="-228600" algn="l" rtl="0" eaLnBrk="1" fontAlgn="base" hangingPunct="1">
        <a:spcBef>
          <a:spcPct val="20000"/>
        </a:spcBef>
        <a:spcAft>
          <a:spcPct val="0"/>
        </a:spcAft>
        <a:buChar char="»"/>
        <a:defRPr sz="2000">
          <a:solidFill>
            <a:srgbClr val="333333"/>
          </a:solidFill>
          <a:latin typeface="+mn-lt"/>
        </a:defRPr>
      </a:lvl7pPr>
      <a:lvl8pPr marL="3429000" indent="-228600" algn="l" rtl="0" eaLnBrk="1" fontAlgn="base" hangingPunct="1">
        <a:spcBef>
          <a:spcPct val="20000"/>
        </a:spcBef>
        <a:spcAft>
          <a:spcPct val="0"/>
        </a:spcAft>
        <a:buChar char="»"/>
        <a:defRPr sz="2000">
          <a:solidFill>
            <a:srgbClr val="333333"/>
          </a:solidFill>
          <a:latin typeface="+mn-lt"/>
        </a:defRPr>
      </a:lvl8pPr>
      <a:lvl9pPr marL="3886200" indent="-228600" algn="l" rtl="0" eaLnBrk="1" fontAlgn="base" hangingPunct="1">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a:t>
            </a:fld>
            <a:r>
              <a:rPr lang="en-US" smtClean="0"/>
              <a:t> </a:t>
            </a: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
        <p:nvSpPr>
          <p:cNvPr id="18" name="Rectangle 15"/>
          <p:cNvSpPr>
            <a:spLocks noChangeArrowheads="1"/>
          </p:cNvSpPr>
          <p:nvPr userDrawn="1"/>
        </p:nvSpPr>
        <p:spPr bwMode="auto">
          <a:xfrm>
            <a:off x="1" y="6494764"/>
            <a:ext cx="9144000" cy="831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9" name="Rectangle 17"/>
          <p:cNvSpPr>
            <a:spLocks noChangeArrowheads="1"/>
          </p:cNvSpPr>
          <p:nvPr userDrawn="1"/>
        </p:nvSpPr>
        <p:spPr bwMode="auto">
          <a:xfrm flipV="1">
            <a:off x="0" y="6522392"/>
            <a:ext cx="9144000" cy="3895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0" name="Rectangle 3"/>
          <p:cNvSpPr>
            <a:spLocks noGrp="1" noChangeArrowheads="1"/>
          </p:cNvSpPr>
          <p:nvPr>
            <p:ph type="title"/>
          </p:nvPr>
        </p:nvSpPr>
        <p:spPr bwMode="auto">
          <a:xfrm>
            <a:off x="539750" y="549275"/>
            <a:ext cx="8064500" cy="97155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pic>
        <p:nvPicPr>
          <p:cNvPr id="21" name="Picture 3" descr="logouSymbol.eps"/>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03549" y="6568346"/>
            <a:ext cx="766452" cy="261496"/>
          </a:xfrm>
          <a:prstGeom prst="rect">
            <a:avLst/>
          </a:prstGeom>
        </p:spPr>
      </p:pic>
    </p:spTree>
    <p:extLst>
      <p:ext uri="{BB962C8B-B14F-4D97-AF65-F5344CB8AC3E}">
        <p14:creationId xmlns:p14="http://schemas.microsoft.com/office/powerpoint/2010/main" val="218542745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4956848"/>
            <a:ext cx="8064500" cy="584775"/>
          </a:xfrm>
        </p:spPr>
        <p:txBody>
          <a:bodyPr/>
          <a:lstStyle/>
          <a:p>
            <a:r>
              <a:rPr lang="se-NO" sz="3200" dirty="0" err="1" smtClean="0"/>
              <a:t>Sami</a:t>
            </a:r>
            <a:r>
              <a:rPr lang="se-NO" sz="3200" dirty="0" smtClean="0"/>
              <a:t> </a:t>
            </a:r>
            <a:r>
              <a:rPr lang="se-NO" sz="3200" dirty="0" err="1" smtClean="0"/>
              <a:t>Parliament</a:t>
            </a:r>
            <a:r>
              <a:rPr lang="se-NO" sz="3200" dirty="0" smtClean="0"/>
              <a:t> </a:t>
            </a:r>
            <a:r>
              <a:rPr lang="se-NO" sz="3200" dirty="0" err="1" smtClean="0"/>
              <a:t>and</a:t>
            </a:r>
            <a:r>
              <a:rPr lang="se-NO" sz="3200" dirty="0" smtClean="0"/>
              <a:t> </a:t>
            </a:r>
            <a:r>
              <a:rPr lang="nb-NO" sz="3200" dirty="0" err="1" smtClean="0"/>
              <a:t>the</a:t>
            </a:r>
            <a:r>
              <a:rPr lang="nb-NO" sz="3200" dirty="0" smtClean="0"/>
              <a:t> Sami Language</a:t>
            </a:r>
            <a:endParaRPr lang="en-US" dirty="0"/>
          </a:p>
        </p:txBody>
      </p:sp>
      <p:sp>
        <p:nvSpPr>
          <p:cNvPr id="3" name="Text Placeholder 2"/>
          <p:cNvSpPr>
            <a:spLocks noGrp="1"/>
          </p:cNvSpPr>
          <p:nvPr>
            <p:ph type="body" idx="1"/>
          </p:nvPr>
        </p:nvSpPr>
        <p:spPr>
          <a:xfrm>
            <a:off x="539750" y="5779420"/>
            <a:ext cx="8064500" cy="400110"/>
          </a:xfrm>
        </p:spPr>
        <p:txBody>
          <a:bodyPr/>
          <a:lstStyle/>
          <a:p>
            <a:endParaRPr lang="en-US" dirty="0"/>
          </a:p>
        </p:txBody>
      </p:sp>
    </p:spTree>
    <p:extLst>
      <p:ext uri="{BB962C8B-B14F-4D97-AF65-F5344CB8AC3E}">
        <p14:creationId xmlns:p14="http://schemas.microsoft.com/office/powerpoint/2010/main" val="921272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err="1" smtClean="0"/>
              <a:t>Legislation</a:t>
            </a:r>
            <a:r>
              <a:rPr lang="nb-NO" dirty="0" smtClean="0"/>
              <a:t> </a:t>
            </a:r>
            <a:endParaRPr lang="nb-NO" dirty="0"/>
          </a:p>
        </p:txBody>
      </p:sp>
      <p:sp>
        <p:nvSpPr>
          <p:cNvPr id="8" name="Plassholder for tekst 7"/>
          <p:cNvSpPr>
            <a:spLocks noGrp="1"/>
          </p:cNvSpPr>
          <p:nvPr>
            <p:ph type="body" idx="1"/>
          </p:nvPr>
        </p:nvSpPr>
        <p:spPr/>
        <p:txBody>
          <a:bodyPr/>
          <a:lstStyle/>
          <a:p>
            <a:endParaRPr lang="nb-NO"/>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10</a:t>
            </a:fld>
            <a:r>
              <a:rPr lang="en-US"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Norwegian</a:t>
            </a:r>
            <a:r>
              <a:rPr lang="nb-NO" dirty="0" smtClean="0"/>
              <a:t> </a:t>
            </a:r>
            <a:r>
              <a:rPr lang="nb-NO" dirty="0" err="1" smtClean="0"/>
              <a:t>Constitution</a:t>
            </a:r>
            <a:endParaRPr lang="nb-NO" dirty="0"/>
          </a:p>
        </p:txBody>
      </p:sp>
      <p:sp>
        <p:nvSpPr>
          <p:cNvPr id="3" name="Plassholder for innhold 2"/>
          <p:cNvSpPr>
            <a:spLocks noGrp="1"/>
          </p:cNvSpPr>
          <p:nvPr>
            <p:ph sz="half" idx="1"/>
          </p:nvPr>
        </p:nvSpPr>
        <p:spPr/>
        <p:txBody>
          <a:bodyPr/>
          <a:lstStyle/>
          <a:p>
            <a:r>
              <a:rPr lang="en-GB" dirty="0" smtClean="0"/>
              <a:t>§ 108  of the Norwegian Constitution states that:</a:t>
            </a:r>
            <a:br>
              <a:rPr lang="en-GB" dirty="0" smtClean="0"/>
            </a:br>
            <a:r>
              <a:rPr lang="en-GB" dirty="0" smtClean="0"/>
              <a:t>I</a:t>
            </a:r>
            <a:r>
              <a:rPr lang="en-US" dirty="0" smtClean="0"/>
              <a:t>t is the obligation of the State authorities to create the conditions necessary for the Sami their </a:t>
            </a:r>
            <a:r>
              <a:rPr lang="en-US" dirty="0"/>
              <a:t>to protect and </a:t>
            </a:r>
            <a:r>
              <a:rPr lang="en-US" dirty="0" smtClean="0"/>
              <a:t>develop language, their culture and their society.</a:t>
            </a:r>
            <a:endParaRPr lang="nb-NO" dirty="0" smtClean="0"/>
          </a:p>
          <a:p>
            <a:endParaRPr lang="nb-NO" dirty="0"/>
          </a:p>
        </p:txBody>
      </p:sp>
      <p:sp>
        <p:nvSpPr>
          <p:cNvPr id="4" name="Plassholder for innhold 3"/>
          <p:cNvSpPr>
            <a:spLocks noGrp="1"/>
          </p:cNvSpPr>
          <p:nvPr>
            <p:ph sz="half" idx="2"/>
          </p:nvPr>
        </p:nvSpPr>
        <p:spPr/>
        <p:txBody>
          <a:bodyPr/>
          <a:lstStyle/>
          <a:p>
            <a:r>
              <a:rPr lang="nb-NO" dirty="0" smtClean="0"/>
              <a:t>The purpose </a:t>
            </a:r>
            <a:r>
              <a:rPr lang="nb-NO" dirty="0" err="1" smtClean="0"/>
              <a:t>of</a:t>
            </a:r>
            <a:r>
              <a:rPr lang="nb-NO" dirty="0" smtClean="0"/>
              <a:t> </a:t>
            </a:r>
            <a:r>
              <a:rPr lang="nb-NO" dirty="0" err="1" smtClean="0"/>
              <a:t>the</a:t>
            </a:r>
            <a:r>
              <a:rPr lang="nb-NO" dirty="0" smtClean="0"/>
              <a:t> Sami </a:t>
            </a:r>
            <a:r>
              <a:rPr lang="nb-NO" dirty="0" err="1" smtClean="0"/>
              <a:t>Act</a:t>
            </a:r>
            <a:r>
              <a:rPr lang="nb-NO" dirty="0" smtClean="0"/>
              <a:t> § 1-1:</a:t>
            </a:r>
            <a:br>
              <a:rPr lang="nb-NO" dirty="0" smtClean="0"/>
            </a:br>
            <a:r>
              <a:rPr lang="en-GB" dirty="0" smtClean="0"/>
              <a:t>The purpose of the Act is to enable the Sami people in Norway to safeguard and develop their language, culture and way of life.</a:t>
            </a:r>
          </a:p>
          <a:p>
            <a:endParaRPr lang="en-GB" dirty="0" smtClean="0"/>
          </a:p>
          <a:p>
            <a:pPr marL="290513" indent="-290513" eaLnBrk="0" hangingPunct="0">
              <a:lnSpc>
                <a:spcPts val="2500"/>
              </a:lnSpc>
              <a:spcBef>
                <a:spcPts val="0"/>
              </a:spcBef>
              <a:buFont typeface="Wingdings" pitchFamily="2" charset="2"/>
              <a:buChar char="ü"/>
              <a:defRPr/>
            </a:pPr>
            <a:r>
              <a:rPr lang="nb-NO" sz="1400" dirty="0" smtClean="0"/>
              <a:t>ILO 169</a:t>
            </a:r>
          </a:p>
          <a:p>
            <a:pPr marL="290513" indent="-290513" eaLnBrk="0" hangingPunct="0">
              <a:lnSpc>
                <a:spcPts val="2500"/>
              </a:lnSpc>
              <a:spcBef>
                <a:spcPts val="0"/>
              </a:spcBef>
              <a:buFont typeface="Wingdings" pitchFamily="2" charset="2"/>
              <a:buChar char="ü"/>
              <a:defRPr/>
            </a:pPr>
            <a:r>
              <a:rPr lang="nb-NO" sz="1400" dirty="0" smtClean="0"/>
              <a:t>The Education </a:t>
            </a:r>
            <a:r>
              <a:rPr lang="nb-NO" sz="1400" dirty="0" err="1" smtClean="0"/>
              <a:t>Act</a:t>
            </a:r>
            <a:endParaRPr lang="nb-NO" sz="1400" dirty="0" smtClean="0"/>
          </a:p>
          <a:p>
            <a:pPr marL="290513" indent="-290513" eaLnBrk="0" hangingPunct="0">
              <a:lnSpc>
                <a:spcPts val="2500"/>
              </a:lnSpc>
              <a:spcBef>
                <a:spcPts val="0"/>
              </a:spcBef>
              <a:buFont typeface="Wingdings" pitchFamily="2" charset="2"/>
              <a:buChar char="ü"/>
              <a:defRPr/>
            </a:pPr>
            <a:r>
              <a:rPr lang="nb-NO" sz="1400" dirty="0" smtClean="0"/>
              <a:t>The </a:t>
            </a:r>
            <a:r>
              <a:rPr lang="nb-NO" sz="1400" dirty="0" err="1" smtClean="0"/>
              <a:t>Reindeer</a:t>
            </a:r>
            <a:r>
              <a:rPr lang="nb-NO" sz="1400" dirty="0" smtClean="0"/>
              <a:t> </a:t>
            </a:r>
            <a:r>
              <a:rPr lang="nb-NO" sz="1400" dirty="0" err="1" smtClean="0"/>
              <a:t>Husbandry</a:t>
            </a:r>
            <a:r>
              <a:rPr lang="nb-NO" sz="1400" dirty="0" smtClean="0"/>
              <a:t> </a:t>
            </a:r>
            <a:r>
              <a:rPr lang="nb-NO" sz="1400" dirty="0" err="1" smtClean="0"/>
              <a:t>Act</a:t>
            </a:r>
            <a:endParaRPr lang="nb-NO" sz="1400" dirty="0" smtClean="0"/>
          </a:p>
          <a:p>
            <a:pPr marL="290513" indent="-290513" eaLnBrk="0" hangingPunct="0">
              <a:lnSpc>
                <a:spcPts val="2500"/>
              </a:lnSpc>
              <a:spcBef>
                <a:spcPts val="0"/>
              </a:spcBef>
              <a:buFont typeface="Wingdings" pitchFamily="2" charset="2"/>
              <a:buChar char="ü"/>
              <a:defRPr/>
            </a:pPr>
            <a:r>
              <a:rPr lang="nb-NO" sz="1400" dirty="0" smtClean="0"/>
              <a:t>The Finnmark </a:t>
            </a:r>
            <a:r>
              <a:rPr lang="nb-NO" sz="1400" dirty="0" err="1" smtClean="0"/>
              <a:t>Act</a:t>
            </a:r>
            <a:endParaRPr lang="nb-NO" sz="1400" dirty="0" smtClean="0"/>
          </a:p>
          <a:p>
            <a:endParaRPr lang="en-GB" dirty="0" smtClean="0"/>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11</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595313"/>
            <a:ext cx="6347713" cy="1320800"/>
          </a:xfrm>
        </p:spPr>
        <p:txBody>
          <a:bodyPr>
            <a:normAutofit fontScale="90000"/>
          </a:bodyPr>
          <a:lstStyle/>
          <a:p>
            <a:r>
              <a:rPr lang="en-US" dirty="0" smtClean="0"/>
              <a:t>Right </a:t>
            </a:r>
            <a:r>
              <a:rPr lang="en-US" dirty="0"/>
              <a:t>to use the Sami language in accordance with Chapter 3 of the Sami Act</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12</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8" name="Bilde 7"/>
          <p:cNvPicPr>
            <a:picLocks noChangeAspect="1"/>
          </p:cNvPicPr>
          <p:nvPr/>
        </p:nvPicPr>
        <p:blipFill rotWithShape="1">
          <a:blip r:embed="rId3"/>
          <a:srcRect t="10811" b="6757"/>
          <a:stretch/>
        </p:blipFill>
        <p:spPr>
          <a:xfrm>
            <a:off x="2771800" y="1755408"/>
            <a:ext cx="3924300" cy="4827986"/>
          </a:xfrm>
          <a:prstGeom prst="rect">
            <a:avLst/>
          </a:prstGeom>
        </p:spPr>
      </p:pic>
    </p:spTree>
    <p:extLst>
      <p:ext uri="{BB962C8B-B14F-4D97-AF65-F5344CB8AC3E}">
        <p14:creationId xmlns:p14="http://schemas.microsoft.com/office/powerpoint/2010/main" val="276451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595313"/>
            <a:ext cx="6347713" cy="1320800"/>
          </a:xfrm>
        </p:spPr>
        <p:txBody>
          <a:bodyPr>
            <a:normAutofit/>
          </a:bodyPr>
          <a:lstStyle/>
          <a:p>
            <a:r>
              <a:rPr lang="en-US" dirty="0" smtClean="0"/>
              <a:t>Sami </a:t>
            </a:r>
            <a:r>
              <a:rPr lang="en-US" dirty="0"/>
              <a:t>children's rights to daycare and education</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13</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8" name="Bilde 7"/>
          <p:cNvPicPr>
            <a:picLocks noChangeAspect="1"/>
          </p:cNvPicPr>
          <p:nvPr/>
        </p:nvPicPr>
        <p:blipFill rotWithShape="1">
          <a:blip r:embed="rId3"/>
          <a:srcRect t="10811" b="6757"/>
          <a:stretch/>
        </p:blipFill>
        <p:spPr>
          <a:xfrm>
            <a:off x="521793" y="1758063"/>
            <a:ext cx="3924300" cy="4827986"/>
          </a:xfrm>
          <a:prstGeom prst="rect">
            <a:avLst/>
          </a:prstGeom>
        </p:spPr>
      </p:pic>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606" y="3195216"/>
            <a:ext cx="4423402" cy="3229425"/>
          </a:xfrm>
          <a:prstGeom prst="rect">
            <a:avLst/>
          </a:prstGeom>
        </p:spPr>
      </p:pic>
    </p:spTree>
    <p:extLst>
      <p:ext uri="{BB962C8B-B14F-4D97-AF65-F5344CB8AC3E}">
        <p14:creationId xmlns:p14="http://schemas.microsoft.com/office/powerpoint/2010/main" val="132149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595313"/>
            <a:ext cx="6347713" cy="1320800"/>
          </a:xfrm>
        </p:spPr>
        <p:txBody>
          <a:bodyPr>
            <a:normAutofit fontScale="90000"/>
          </a:bodyPr>
          <a:lstStyle/>
          <a:p>
            <a:r>
              <a:rPr lang="en-US" dirty="0" smtClean="0"/>
              <a:t>Sami Day Care institutions and Day Care </a:t>
            </a:r>
            <a:r>
              <a:rPr lang="en-US" dirty="0"/>
              <a:t>institutions with Sami facilities</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14</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4" y="2435405"/>
            <a:ext cx="3844862" cy="4136064"/>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587" y="2441631"/>
            <a:ext cx="4479197" cy="3696189"/>
          </a:xfrm>
          <a:prstGeom prst="rect">
            <a:avLst/>
          </a:prstGeom>
        </p:spPr>
      </p:pic>
    </p:spTree>
    <p:extLst>
      <p:ext uri="{BB962C8B-B14F-4D97-AF65-F5344CB8AC3E}">
        <p14:creationId xmlns:p14="http://schemas.microsoft.com/office/powerpoint/2010/main" val="12173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Establishment </a:t>
            </a:r>
            <a:r>
              <a:rPr lang="nb-NO" dirty="0" err="1" smtClean="0"/>
              <a:t>of</a:t>
            </a:r>
            <a:r>
              <a:rPr lang="nb-NO" dirty="0" smtClean="0"/>
              <a:t> Sami rights</a:t>
            </a:r>
            <a:endParaRPr lang="nb-NO" dirty="0"/>
          </a:p>
        </p:txBody>
      </p:sp>
      <p:sp>
        <p:nvSpPr>
          <p:cNvPr id="4" name="Plassholder for innhold 3"/>
          <p:cNvSpPr>
            <a:spLocks noGrp="1"/>
          </p:cNvSpPr>
          <p:nvPr>
            <p:ph sz="half" idx="2"/>
          </p:nvPr>
        </p:nvSpPr>
        <p:spPr/>
        <p:txBody>
          <a:bodyPr>
            <a:normAutofit fontScale="85000" lnSpcReduction="10000"/>
          </a:bodyPr>
          <a:lstStyle/>
          <a:p>
            <a:pPr>
              <a:lnSpc>
                <a:spcPts val="2300"/>
              </a:lnSpc>
            </a:pPr>
            <a:r>
              <a:rPr lang="en-GB" dirty="0" smtClean="0"/>
              <a:t>1987 – The Sami Act</a:t>
            </a:r>
          </a:p>
          <a:p>
            <a:pPr>
              <a:lnSpc>
                <a:spcPts val="2300"/>
              </a:lnSpc>
            </a:pPr>
            <a:r>
              <a:rPr lang="en-GB" dirty="0" smtClean="0"/>
              <a:t>1988 – The Norwegian Constitution, §108 (earlier §110a)</a:t>
            </a:r>
          </a:p>
          <a:p>
            <a:pPr>
              <a:lnSpc>
                <a:spcPts val="2300"/>
              </a:lnSpc>
            </a:pPr>
            <a:r>
              <a:rPr lang="en-GB" dirty="0" smtClean="0"/>
              <a:t>1989 – Opening of the S</a:t>
            </a:r>
            <a:r>
              <a:rPr lang="se-NO" dirty="0" err="1" smtClean="0"/>
              <a:t>ámediggi</a:t>
            </a:r>
            <a:r>
              <a:rPr lang="en-GB" dirty="0" smtClean="0"/>
              <a:t> in Norway </a:t>
            </a:r>
          </a:p>
          <a:p>
            <a:pPr>
              <a:lnSpc>
                <a:spcPts val="2300"/>
              </a:lnSpc>
            </a:pPr>
            <a:r>
              <a:rPr lang="en-GB" dirty="0" smtClean="0"/>
              <a:t>1990 – ILO Convention no. 169</a:t>
            </a:r>
          </a:p>
          <a:p>
            <a:pPr>
              <a:lnSpc>
                <a:spcPts val="2300"/>
              </a:lnSpc>
            </a:pPr>
            <a:r>
              <a:rPr lang="en-GB" dirty="0" smtClean="0"/>
              <a:t>1992 – Language rules (the Sami Act)</a:t>
            </a:r>
          </a:p>
          <a:p>
            <a:pPr>
              <a:lnSpc>
                <a:spcPts val="2300"/>
              </a:lnSpc>
            </a:pPr>
            <a:r>
              <a:rPr lang="en-GB" dirty="0" smtClean="0"/>
              <a:t>1998 – Sami education (the Education Act)</a:t>
            </a:r>
          </a:p>
          <a:p>
            <a:pPr>
              <a:lnSpc>
                <a:spcPts val="2300"/>
              </a:lnSpc>
            </a:pPr>
            <a:r>
              <a:rPr lang="en-GB" dirty="0" smtClean="0"/>
              <a:t>2005 – The Finnmark Act</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15</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7" name="Plassholder for innhold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750" y="2643535"/>
            <a:ext cx="3924300" cy="260598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International Law</a:t>
            </a:r>
            <a:endParaRPr lang="nb-NO" dirty="0"/>
          </a:p>
        </p:txBody>
      </p:sp>
      <p:sp>
        <p:nvSpPr>
          <p:cNvPr id="9" name="Plassholder for innhold 8"/>
          <p:cNvSpPr>
            <a:spLocks noGrp="1"/>
          </p:cNvSpPr>
          <p:nvPr>
            <p:ph sz="half" idx="1"/>
          </p:nvPr>
        </p:nvSpPr>
        <p:spPr/>
        <p:txBody>
          <a:bodyPr/>
          <a:lstStyle/>
          <a:p>
            <a:endParaRPr lang="nb-NO"/>
          </a:p>
        </p:txBody>
      </p:sp>
      <p:sp>
        <p:nvSpPr>
          <p:cNvPr id="4" name="Plassholder for innhold 3"/>
          <p:cNvSpPr>
            <a:spLocks noGrp="1"/>
          </p:cNvSpPr>
          <p:nvPr>
            <p:ph sz="half" idx="2"/>
          </p:nvPr>
        </p:nvSpPr>
        <p:spPr/>
        <p:txBody>
          <a:bodyPr>
            <a:normAutofit fontScale="85000" lnSpcReduction="10000"/>
          </a:bodyPr>
          <a:lstStyle/>
          <a:p>
            <a:r>
              <a:rPr lang="en-GB" dirty="0" smtClean="0"/>
              <a:t>UN Convention on Civil and Political Rights (1966)</a:t>
            </a:r>
          </a:p>
          <a:p>
            <a:r>
              <a:rPr lang="en-GB" dirty="0" smtClean="0"/>
              <a:t>UN Convention on Economic, Social and Cultural Rights (1966)</a:t>
            </a:r>
          </a:p>
          <a:p>
            <a:r>
              <a:rPr lang="en-GB" dirty="0" smtClean="0"/>
              <a:t>UN Convention on the Rights of the Child (1989)</a:t>
            </a:r>
          </a:p>
          <a:p>
            <a:r>
              <a:rPr lang="en-GB" dirty="0" smtClean="0"/>
              <a:t>UN Convention on the Elimination of All Forms of Racial Discrimination (1965)</a:t>
            </a:r>
          </a:p>
          <a:p>
            <a:r>
              <a:rPr lang="en-GB" dirty="0" smtClean="0"/>
              <a:t>UN Declaration on the Rights of Indigenous Peoples (2007)</a:t>
            </a:r>
          </a:p>
          <a:p>
            <a:r>
              <a:rPr lang="en-GB" dirty="0" smtClean="0"/>
              <a:t>ILO Convention no. 169 on Indigenous and Tribal Peoples (1989)</a:t>
            </a:r>
          </a:p>
          <a:p>
            <a:r>
              <a:rPr lang="en-GB" dirty="0" smtClean="0"/>
              <a:t>Convention on Biological Diversity (1992)</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16</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5123" name="Picture 3" descr="C:\Documents and Settings\ah\Lokale innstillinger\Temporary Internet Files\Content.IE5\VC94WT6L\MP900399201[1].jpg"/>
          <p:cNvPicPr>
            <a:picLocks noChangeAspect="1" noChangeArrowheads="1"/>
          </p:cNvPicPr>
          <p:nvPr/>
        </p:nvPicPr>
        <p:blipFill>
          <a:blip r:embed="rId2"/>
          <a:srcRect/>
          <a:stretch>
            <a:fillRect/>
          </a:stretch>
        </p:blipFill>
        <p:spPr bwMode="auto">
          <a:xfrm>
            <a:off x="575556" y="1952836"/>
            <a:ext cx="3888432" cy="39964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Consultations with government authorities</a:t>
            </a:r>
            <a:endParaRPr lang="nb-NO" dirty="0"/>
          </a:p>
        </p:txBody>
      </p:sp>
      <p:pic>
        <p:nvPicPr>
          <p:cNvPr id="6146" name="Picture 2"/>
          <p:cNvPicPr>
            <a:picLocks noGrp="1" noChangeAspect="1" noChangeArrowheads="1"/>
          </p:cNvPicPr>
          <p:nvPr>
            <p:ph sz="half" idx="1"/>
          </p:nvPr>
        </p:nvPicPr>
        <p:blipFill>
          <a:blip r:embed="rId2"/>
          <a:stretch>
            <a:fillRect/>
          </a:stretch>
        </p:blipFill>
        <p:spPr bwMode="auto">
          <a:xfrm>
            <a:off x="587375" y="2312988"/>
            <a:ext cx="3829050" cy="3267075"/>
          </a:xfrm>
          <a:prstGeom prst="rect">
            <a:avLst/>
          </a:prstGeom>
          <a:noFill/>
          <a:ln w="9525">
            <a:noFill/>
            <a:miter lim="800000"/>
            <a:headEnd/>
            <a:tailEnd/>
          </a:ln>
        </p:spPr>
      </p:pic>
      <p:sp>
        <p:nvSpPr>
          <p:cNvPr id="4" name="Plassholder for innhold 3"/>
          <p:cNvSpPr>
            <a:spLocks noGrp="1"/>
          </p:cNvSpPr>
          <p:nvPr>
            <p:ph sz="half" idx="2"/>
          </p:nvPr>
        </p:nvSpPr>
        <p:spPr/>
        <p:txBody>
          <a:bodyPr/>
          <a:lstStyle/>
          <a:p>
            <a:pPr marL="361950" indent="-361950">
              <a:buFontTx/>
              <a:buNone/>
              <a:defRPr/>
            </a:pPr>
            <a:r>
              <a:rPr lang="en-GB" dirty="0" smtClean="0"/>
              <a:t>The consultations are intended to secure: </a:t>
            </a:r>
          </a:p>
          <a:p>
            <a:pPr marL="361950" indent="-361950">
              <a:defRPr/>
            </a:pPr>
            <a:r>
              <a:rPr lang="en-GB" dirty="0" smtClean="0"/>
              <a:t>practical implementation of the ILO convention – the obligation to consult has existed as such since the ILO convention was ratified</a:t>
            </a:r>
          </a:p>
          <a:p>
            <a:pPr marL="361950" indent="-361950">
              <a:defRPr/>
            </a:pPr>
            <a:r>
              <a:rPr lang="en-GB" dirty="0" smtClean="0"/>
              <a:t>the reaching of agreement </a:t>
            </a:r>
          </a:p>
          <a:p>
            <a:pPr marL="361950" indent="-361950">
              <a:defRPr/>
            </a:pPr>
            <a:r>
              <a:rPr lang="en-GB" dirty="0" smtClean="0"/>
              <a:t>the development of a partnership perspective</a:t>
            </a:r>
          </a:p>
          <a:p>
            <a:pPr marL="361950" indent="-361950">
              <a:defRPr/>
            </a:pPr>
            <a:r>
              <a:rPr lang="en-GB" dirty="0" smtClean="0"/>
              <a:t>a common understanding of the needs of Sami communities</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17</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Consultations with government authorities</a:t>
            </a:r>
            <a:endParaRPr lang="nb-NO" dirty="0"/>
          </a:p>
        </p:txBody>
      </p:sp>
      <p:pic>
        <p:nvPicPr>
          <p:cNvPr id="7170" name="Picture 2"/>
          <p:cNvPicPr>
            <a:picLocks noGrp="1" noChangeAspect="1" noChangeArrowheads="1"/>
          </p:cNvPicPr>
          <p:nvPr>
            <p:ph sz="half" idx="1"/>
          </p:nvPr>
        </p:nvPicPr>
        <p:blipFill>
          <a:blip r:embed="rId2"/>
          <a:srcRect/>
          <a:stretch>
            <a:fillRect/>
          </a:stretch>
        </p:blipFill>
        <p:spPr bwMode="auto">
          <a:xfrm>
            <a:off x="719573" y="1942138"/>
            <a:ext cx="3234890" cy="3637925"/>
          </a:xfrm>
          <a:prstGeom prst="rect">
            <a:avLst/>
          </a:prstGeom>
          <a:noFill/>
          <a:ln w="9525">
            <a:noFill/>
            <a:miter lim="800000"/>
            <a:headEnd/>
            <a:tailEnd/>
          </a:ln>
        </p:spPr>
      </p:pic>
      <p:sp>
        <p:nvSpPr>
          <p:cNvPr id="4" name="Plassholder for innhold 3"/>
          <p:cNvSpPr>
            <a:spLocks noGrp="1"/>
          </p:cNvSpPr>
          <p:nvPr>
            <p:ph sz="half" idx="2"/>
          </p:nvPr>
        </p:nvSpPr>
        <p:spPr/>
        <p:txBody>
          <a:bodyPr/>
          <a:lstStyle/>
          <a:p>
            <a:r>
              <a:rPr lang="en-GB" dirty="0" smtClean="0"/>
              <a:t>The Sami Parliament in Norway shall have the opportunity to exercise real influence on processes and results </a:t>
            </a:r>
          </a:p>
          <a:p>
            <a:r>
              <a:rPr lang="en-GB" dirty="0" smtClean="0"/>
              <a:t>Consultations are more than just a public enquiry – it is a </a:t>
            </a:r>
            <a:r>
              <a:rPr lang="en-GB" u="sng" dirty="0" smtClean="0"/>
              <a:t>requirement</a:t>
            </a:r>
            <a:r>
              <a:rPr lang="en-GB" dirty="0" smtClean="0"/>
              <a:t> that agreement be sought, and where agreement is not reached that such shall be justified</a:t>
            </a:r>
          </a:p>
          <a:p>
            <a:r>
              <a:rPr lang="en-GB" dirty="0" smtClean="0"/>
              <a:t>The rules of procedure were established by Royal Decree on 1 July 2005</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18</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err="1"/>
              <a:t>Political</a:t>
            </a:r>
            <a:r>
              <a:rPr lang="nb-NO" dirty="0"/>
              <a:t> </a:t>
            </a:r>
            <a:r>
              <a:rPr lang="nb-NO" dirty="0" err="1"/>
              <a:t>organisation</a:t>
            </a:r>
            <a:endParaRPr lang="nb-NO" dirty="0"/>
          </a:p>
        </p:txBody>
      </p:sp>
      <p:sp>
        <p:nvSpPr>
          <p:cNvPr id="8" name="Plassholder for tekst 7"/>
          <p:cNvSpPr>
            <a:spLocks noGrp="1"/>
          </p:cNvSpPr>
          <p:nvPr>
            <p:ph type="body" idx="1"/>
          </p:nvPr>
        </p:nvSpPr>
        <p:spPr/>
        <p:txBody>
          <a:bodyPr/>
          <a:lstStyle/>
          <a:p>
            <a:endParaRPr lang="nb-NO" dirty="0"/>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19</a:t>
            </a:fld>
            <a:r>
              <a:rPr lang="en-US"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Samis and </a:t>
            </a:r>
            <a:r>
              <a:rPr lang="nb-NO" dirty="0" err="1" smtClean="0"/>
              <a:t>the</a:t>
            </a:r>
            <a:r>
              <a:rPr lang="nb-NO" dirty="0" smtClean="0"/>
              <a:t> Sami Languages</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15" name="Plassholder for innhold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3496" y="1808820"/>
            <a:ext cx="7268863" cy="4423932"/>
          </a:xfrm>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784" y="569493"/>
            <a:ext cx="1678079" cy="1245449"/>
          </a:xfrm>
          <a:prstGeom prst="rect">
            <a:avLst/>
          </a:prstGeom>
        </p:spPr>
      </p:pic>
    </p:spTree>
    <p:extLst>
      <p:ext uri="{BB962C8B-B14F-4D97-AF65-F5344CB8AC3E}">
        <p14:creationId xmlns:p14="http://schemas.microsoft.com/office/powerpoint/2010/main" val="2861033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Plassholder for tekst 8"/>
          <p:cNvSpPr>
            <a:spLocks noGrp="1"/>
          </p:cNvSpPr>
          <p:nvPr>
            <p:ph type="body" idx="1"/>
          </p:nvPr>
        </p:nvSpPr>
        <p:spPr/>
        <p:txBody>
          <a:bodyPr/>
          <a:lstStyle/>
          <a:p>
            <a:pPr algn="ctr">
              <a:defRPr/>
            </a:pPr>
            <a:r>
              <a:rPr lang="en-GB" dirty="0" smtClean="0"/>
              <a:t>Tom </a:t>
            </a:r>
            <a:r>
              <a:rPr lang="en-GB" dirty="0" err="1" smtClean="0"/>
              <a:t>sottinen</a:t>
            </a:r>
            <a:r>
              <a:rPr lang="en-GB" dirty="0" smtClean="0"/>
              <a:t>, Plenary Chair</a:t>
            </a:r>
            <a:endParaRPr lang="en-GB" dirty="0"/>
          </a:p>
        </p:txBody>
      </p:sp>
      <p:sp>
        <p:nvSpPr>
          <p:cNvPr id="10" name="Plassholder for tekst 9"/>
          <p:cNvSpPr>
            <a:spLocks noGrp="1"/>
          </p:cNvSpPr>
          <p:nvPr>
            <p:ph type="body" sz="quarter" idx="3"/>
          </p:nvPr>
        </p:nvSpPr>
        <p:spPr/>
        <p:txBody>
          <a:bodyPr/>
          <a:lstStyle/>
          <a:p>
            <a:r>
              <a:rPr lang="nb-NO" dirty="0" smtClean="0"/>
              <a:t>Task</a:t>
            </a:r>
          </a:p>
          <a:p>
            <a:endParaRPr lang="nb-NO" dirty="0" smtClean="0"/>
          </a:p>
          <a:p>
            <a:endParaRPr lang="nb-NO" dirty="0"/>
          </a:p>
        </p:txBody>
      </p:sp>
      <p:sp>
        <p:nvSpPr>
          <p:cNvPr id="4" name="Plassholder for innhold 3"/>
          <p:cNvSpPr>
            <a:spLocks noGrp="1"/>
          </p:cNvSpPr>
          <p:nvPr>
            <p:ph sz="quarter" idx="4"/>
          </p:nvPr>
        </p:nvSpPr>
        <p:spPr/>
        <p:txBody>
          <a:bodyPr>
            <a:normAutofit fontScale="77500" lnSpcReduction="20000"/>
          </a:bodyPr>
          <a:lstStyle/>
          <a:p>
            <a:pPr>
              <a:lnSpc>
                <a:spcPts val="2300"/>
              </a:lnSpc>
            </a:pPr>
            <a:r>
              <a:rPr lang="en-GB" dirty="0" smtClean="0"/>
              <a:t>The plenary leadership prepares agenda lists, convenes and chairs the Sami Parliament in Norway’s plenary sessions </a:t>
            </a:r>
          </a:p>
          <a:p>
            <a:pPr>
              <a:lnSpc>
                <a:spcPts val="2300"/>
              </a:lnSpc>
            </a:pPr>
            <a:r>
              <a:rPr lang="en-GB" dirty="0" smtClean="0"/>
              <a:t>Rules on leave applications and presents recommendations</a:t>
            </a:r>
            <a:r>
              <a:rPr lang="en-GB" dirty="0" smtClean="0">
                <a:solidFill>
                  <a:srgbClr val="FF0000"/>
                </a:solidFill>
              </a:rPr>
              <a:t> </a:t>
            </a:r>
            <a:r>
              <a:rPr lang="en-GB" dirty="0" smtClean="0"/>
              <a:t>to the plenary session on matters regarding the Sami Parliament in Norway’s order of business </a:t>
            </a:r>
          </a:p>
          <a:p>
            <a:pPr>
              <a:lnSpc>
                <a:spcPts val="2300"/>
              </a:lnSpc>
            </a:pPr>
            <a:r>
              <a:rPr lang="en-GB" dirty="0" smtClean="0"/>
              <a:t>Appoints participants and representatives for Parliamentary meetings and conferences </a:t>
            </a:r>
          </a:p>
          <a:p>
            <a:endParaRPr lang="nb-NO" dirty="0"/>
          </a:p>
        </p:txBody>
      </p:sp>
      <p:sp>
        <p:nvSpPr>
          <p:cNvPr id="8" name="Tittel 7"/>
          <p:cNvSpPr>
            <a:spLocks noGrp="1"/>
          </p:cNvSpPr>
          <p:nvPr>
            <p:ph type="title"/>
          </p:nvPr>
        </p:nvSpPr>
        <p:spPr/>
        <p:txBody>
          <a:bodyPr/>
          <a:lstStyle/>
          <a:p>
            <a:r>
              <a:rPr lang="en-GB" dirty="0" smtClean="0"/>
              <a:t>Plenary leadership</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20</a:t>
            </a:fld>
            <a:r>
              <a:rPr lang="en-US" smtClean="0"/>
              <a:t> </a:t>
            </a:r>
            <a:endParaRPr lang="en-US" dirty="0"/>
          </a:p>
        </p:txBody>
      </p:sp>
      <p:sp>
        <p:nvSpPr>
          <p:cNvPr id="11" name="Plassholder for tekst 10"/>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6" name="Plassholder for innhold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24942" y="2312988"/>
            <a:ext cx="2753915" cy="3671887"/>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tel 11"/>
          <p:cNvSpPr>
            <a:spLocks noGrp="1"/>
          </p:cNvSpPr>
          <p:nvPr>
            <p:ph type="title"/>
          </p:nvPr>
        </p:nvSpPr>
        <p:spPr/>
        <p:txBody>
          <a:bodyPr>
            <a:normAutofit/>
          </a:bodyPr>
          <a:lstStyle/>
          <a:p>
            <a:r>
              <a:rPr lang="en-GB" dirty="0" smtClean="0"/>
              <a:t>Executive Council of </a:t>
            </a:r>
            <a:r>
              <a:rPr lang="se-NO" dirty="0" smtClean="0"/>
              <a:t>Sámediggi</a:t>
            </a:r>
            <a:r>
              <a:rPr lang="en-GB" dirty="0" smtClean="0"/>
              <a:t> in Norway</a:t>
            </a:r>
            <a:endParaRPr lang="nb-NO" dirty="0"/>
          </a:p>
        </p:txBody>
      </p:sp>
      <p:sp>
        <p:nvSpPr>
          <p:cNvPr id="14" name="Plassholder for innhold 13"/>
          <p:cNvSpPr>
            <a:spLocks noGrp="1"/>
          </p:cNvSpPr>
          <p:nvPr>
            <p:ph sz="half" idx="2"/>
          </p:nvPr>
        </p:nvSpPr>
        <p:spPr/>
        <p:txBody>
          <a:bodyPr>
            <a:normAutofit fontScale="70000" lnSpcReduction="20000"/>
          </a:bodyPr>
          <a:lstStyle/>
          <a:p>
            <a:pPr>
              <a:lnSpc>
                <a:spcPts val="2300"/>
              </a:lnSpc>
            </a:pPr>
            <a:r>
              <a:rPr lang="en-GB" dirty="0" smtClean="0"/>
              <a:t>Functions as the S</a:t>
            </a:r>
            <a:r>
              <a:rPr lang="se-NO" dirty="0" err="1" smtClean="0"/>
              <a:t>ámediggi</a:t>
            </a:r>
            <a:r>
              <a:rPr lang="se-NO" dirty="0"/>
              <a:t>`</a:t>
            </a:r>
            <a:r>
              <a:rPr lang="en-GB" dirty="0" smtClean="0"/>
              <a:t>s “government”</a:t>
            </a:r>
          </a:p>
          <a:p>
            <a:pPr>
              <a:lnSpc>
                <a:spcPts val="2300"/>
              </a:lnSpc>
            </a:pPr>
            <a:r>
              <a:rPr lang="en-GB" dirty="0" smtClean="0"/>
              <a:t>Responsible for daily political business </a:t>
            </a:r>
          </a:p>
          <a:p>
            <a:pPr>
              <a:lnSpc>
                <a:spcPts val="2300"/>
              </a:lnSpc>
            </a:pPr>
            <a:r>
              <a:rPr lang="en-GB" dirty="0" smtClean="0"/>
              <a:t>The Executive Council bases its business on the minority vote of the plenary session </a:t>
            </a:r>
          </a:p>
          <a:p>
            <a:pPr>
              <a:lnSpc>
                <a:spcPts val="2300"/>
              </a:lnSpc>
            </a:pPr>
            <a:r>
              <a:rPr lang="en-GB" dirty="0" smtClean="0"/>
              <a:t>This term comprises President Aili Keskitalo, members of the council Henrik Olsen, Hans Ole Eira, </a:t>
            </a:r>
            <a:r>
              <a:rPr lang="en-GB" dirty="0" err="1" smtClean="0"/>
              <a:t>Silje</a:t>
            </a:r>
            <a:r>
              <a:rPr lang="se-NO" dirty="0" smtClean="0"/>
              <a:t> K.</a:t>
            </a:r>
            <a:r>
              <a:rPr lang="en-GB" dirty="0" smtClean="0"/>
              <a:t> </a:t>
            </a:r>
            <a:r>
              <a:rPr lang="en-GB" dirty="0" err="1" smtClean="0"/>
              <a:t>Muotka</a:t>
            </a:r>
            <a:r>
              <a:rPr lang="en-GB" dirty="0" smtClean="0"/>
              <a:t>, </a:t>
            </a:r>
            <a:r>
              <a:rPr lang="en-GB" dirty="0" err="1" smtClean="0"/>
              <a:t>Mikkel</a:t>
            </a:r>
            <a:r>
              <a:rPr lang="en-GB" dirty="0" smtClean="0"/>
              <a:t> </a:t>
            </a:r>
            <a:r>
              <a:rPr lang="en-GB" dirty="0" err="1" smtClean="0"/>
              <a:t>Eskil</a:t>
            </a:r>
            <a:r>
              <a:rPr lang="en-GB" dirty="0" smtClean="0"/>
              <a:t> </a:t>
            </a:r>
            <a:r>
              <a:rPr lang="en-GB" dirty="0" err="1" smtClean="0"/>
              <a:t>Mikkelsen</a:t>
            </a:r>
            <a:endParaRPr lang="en-GB" dirty="0" smtClean="0"/>
          </a:p>
          <a:p>
            <a:pPr>
              <a:lnSpc>
                <a:spcPts val="2300"/>
              </a:lnSpc>
            </a:pPr>
            <a:r>
              <a:rPr lang="en-GB" dirty="0" smtClean="0"/>
              <a:t>Full-time members of the S</a:t>
            </a:r>
            <a:r>
              <a:rPr lang="se-NO" dirty="0" err="1" smtClean="0"/>
              <a:t>ámediggi</a:t>
            </a:r>
            <a:r>
              <a:rPr lang="en-GB" dirty="0" smtClean="0"/>
              <a:t> in Norway </a:t>
            </a:r>
          </a:p>
          <a:p>
            <a:endParaRPr lang="nb-NO" dirty="0"/>
          </a:p>
        </p:txBody>
      </p:sp>
      <p:sp>
        <p:nvSpPr>
          <p:cNvPr id="4" name="Plassholder for dato 3"/>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21</a:t>
            </a:fld>
            <a:r>
              <a:rPr lang="en-US" smtClean="0"/>
              <a:t> </a:t>
            </a:r>
            <a:endParaRPr lang="en-US" dirty="0"/>
          </a:p>
        </p:txBody>
      </p:sp>
      <p:sp>
        <p:nvSpPr>
          <p:cNvPr id="17" name="Plassholder for tekst 16"/>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5" name="Plassholder for innhol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97" y="2386923"/>
            <a:ext cx="4679951" cy="3119204"/>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The Planning and Finance Committee</a:t>
            </a:r>
            <a:endParaRPr lang="nb-NO" dirty="0"/>
          </a:p>
        </p:txBody>
      </p:sp>
      <p:pic>
        <p:nvPicPr>
          <p:cNvPr id="10" name="Plassholder for innhold 9" descr="unnamed2.png"/>
          <p:cNvPicPr>
            <a:picLocks noGrp="1" noChangeAspect="1"/>
          </p:cNvPicPr>
          <p:nvPr>
            <p:ph sz="half" idx="1"/>
          </p:nvPr>
        </p:nvPicPr>
        <p:blipFill>
          <a:blip r:embed="rId2"/>
          <a:stretch>
            <a:fillRect/>
          </a:stretch>
        </p:blipFill>
        <p:spPr>
          <a:xfrm>
            <a:off x="979091" y="1916113"/>
            <a:ext cx="3045618" cy="4060825"/>
          </a:xfrm>
        </p:spPr>
      </p:pic>
      <p:sp>
        <p:nvSpPr>
          <p:cNvPr id="4" name="Plassholder for innhold 3"/>
          <p:cNvSpPr>
            <a:spLocks noGrp="1"/>
          </p:cNvSpPr>
          <p:nvPr>
            <p:ph sz="half" idx="2"/>
          </p:nvPr>
        </p:nvSpPr>
        <p:spPr/>
        <p:txBody>
          <a:bodyPr/>
          <a:lstStyle/>
          <a:p>
            <a:r>
              <a:rPr lang="en-GB" dirty="0" smtClean="0"/>
              <a:t>Deals with budgetary matters, annual reports, Sami Parliament in Norway and other plans, guidelines for support schemes, equality issues, Sami rights, rights under international law, international issues</a:t>
            </a:r>
            <a:r>
              <a:rPr lang="se-NO" dirty="0" smtClean="0"/>
              <a:t>.</a:t>
            </a:r>
            <a:endParaRPr lang="en-GB" dirty="0" smtClean="0"/>
          </a:p>
          <a:p>
            <a:pPr marL="0" indent="0">
              <a:buNone/>
            </a:pPr>
            <a:endParaRPr lang="en-GB" dirty="0" smtClean="0"/>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dirty="0" smtClean="0"/>
              <a:t> / Side </a:t>
            </a:r>
            <a:fld id="{34788B95-E92F-9F48-9B46-613DBFE5337F}" type="slidenum">
              <a:rPr lang="en-US" smtClean="0"/>
              <a:pPr>
                <a:defRPr/>
              </a:pPr>
              <a:t>22</a:t>
            </a:fld>
            <a:r>
              <a:rPr lang="en-US" dirty="0"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
        <p:nvSpPr>
          <p:cNvPr id="7" name="Pil høyre 6"/>
          <p:cNvSpPr/>
          <p:nvPr/>
        </p:nvSpPr>
        <p:spPr>
          <a:xfrm>
            <a:off x="1223628" y="2078066"/>
            <a:ext cx="2304256" cy="1999006"/>
          </a:xfrm>
          <a:prstGeom prst="rightArrow">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dirty="0" err="1" smtClean="0"/>
          </a:p>
        </p:txBody>
      </p:sp>
      <p:sp>
        <p:nvSpPr>
          <p:cNvPr id="8" name="Bildeforklaring formet som Pil ned 7"/>
          <p:cNvSpPr/>
          <p:nvPr/>
        </p:nvSpPr>
        <p:spPr>
          <a:xfrm>
            <a:off x="1799692" y="4149080"/>
            <a:ext cx="914400" cy="1827858"/>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dirty="0" err="1"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The Welfare and Education Committee</a:t>
            </a:r>
            <a:endParaRPr lang="nb-NO" dirty="0"/>
          </a:p>
        </p:txBody>
      </p:sp>
      <p:pic>
        <p:nvPicPr>
          <p:cNvPr id="21" name="Plassholder for innhold 20" descr="trafikk jam.png"/>
          <p:cNvPicPr>
            <a:picLocks noGrp="1" noChangeAspect="1"/>
          </p:cNvPicPr>
          <p:nvPr>
            <p:ph sz="half" idx="1"/>
          </p:nvPr>
        </p:nvPicPr>
        <p:blipFill>
          <a:blip r:embed="rId2" cstate="print"/>
          <a:stretch>
            <a:fillRect/>
          </a:stretch>
        </p:blipFill>
        <p:spPr>
          <a:xfrm>
            <a:off x="978592" y="2803525"/>
            <a:ext cx="3046615" cy="2286000"/>
          </a:xfrm>
        </p:spPr>
      </p:pic>
      <p:sp>
        <p:nvSpPr>
          <p:cNvPr id="4" name="Plassholder for innhold 3"/>
          <p:cNvSpPr>
            <a:spLocks noGrp="1"/>
          </p:cNvSpPr>
          <p:nvPr>
            <p:ph sz="half" idx="2"/>
          </p:nvPr>
        </p:nvSpPr>
        <p:spPr/>
        <p:txBody>
          <a:bodyPr>
            <a:normAutofit/>
          </a:bodyPr>
          <a:lstStyle/>
          <a:p>
            <a:r>
              <a:rPr lang="en-GB" dirty="0" smtClean="0"/>
              <a:t>Deals with nursery schools, </a:t>
            </a:r>
            <a:r>
              <a:rPr lang="en-GB" dirty="0" err="1" smtClean="0"/>
              <a:t>daycare</a:t>
            </a:r>
            <a:r>
              <a:rPr lang="en-GB" dirty="0" smtClean="0"/>
              <a:t> facilities for school children, primary, lower secondary and upper secondary education, higher education and research, and conditions for growing up for children and young people in general, family policy and social conditions and health</a:t>
            </a:r>
          </a:p>
          <a:p>
            <a:endParaRPr lang="en-GB" dirty="0" smtClean="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23</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The Business and Culture Committee</a:t>
            </a:r>
            <a:endParaRPr lang="nb-NO" dirty="0"/>
          </a:p>
        </p:txBody>
      </p:sp>
      <p:pic>
        <p:nvPicPr>
          <p:cNvPr id="7" name="Plassholder for innhold 6" descr="2Bygger_foto_HarryJohansen.JPG"/>
          <p:cNvPicPr>
            <a:picLocks noGrp="1" noChangeAspect="1"/>
          </p:cNvPicPr>
          <p:nvPr>
            <p:ph sz="half" idx="1"/>
          </p:nvPr>
        </p:nvPicPr>
        <p:blipFill>
          <a:blip r:embed="rId2" cstate="print"/>
          <a:stretch>
            <a:fillRect/>
          </a:stretch>
        </p:blipFill>
        <p:spPr>
          <a:xfrm>
            <a:off x="799869" y="1916142"/>
            <a:ext cx="3404062" cy="4060767"/>
          </a:xfrm>
        </p:spPr>
      </p:pic>
      <p:sp>
        <p:nvSpPr>
          <p:cNvPr id="4" name="Plassholder for innhold 3"/>
          <p:cNvSpPr>
            <a:spLocks noGrp="1"/>
          </p:cNvSpPr>
          <p:nvPr>
            <p:ph sz="half" idx="2"/>
          </p:nvPr>
        </p:nvSpPr>
        <p:spPr/>
        <p:txBody>
          <a:bodyPr>
            <a:normAutofit/>
          </a:bodyPr>
          <a:lstStyle/>
          <a:p>
            <a:r>
              <a:rPr lang="en-GB" dirty="0" smtClean="0"/>
              <a:t>Deals with commercial activities such as travel and tourism, reindeer husbandry, agriculture, fishing, catch quotas, combination industries, aquaculture and salmon fishing, and oil and energy, transport and infrastructure, culture, churches, cultural monument and environmental protection, district construction and regional planning and collaboration agreements with county authorities</a:t>
            </a:r>
          </a:p>
          <a:p>
            <a:pPr marL="0" indent="0">
              <a:buNone/>
            </a:pPr>
            <a:endParaRPr lang="en-GB" dirty="0" smtClean="0"/>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24</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Audit Committee</a:t>
            </a:r>
            <a:endParaRPr lang="nb-NO" dirty="0"/>
          </a:p>
        </p:txBody>
      </p:sp>
      <p:pic>
        <p:nvPicPr>
          <p:cNvPr id="11" name="Plassholder for innhold 10" descr="Veile024_32_0001.jpg"/>
          <p:cNvPicPr>
            <a:picLocks noGrp="1" noChangeAspect="1"/>
          </p:cNvPicPr>
          <p:nvPr>
            <p:ph sz="half" idx="1"/>
          </p:nvPr>
        </p:nvPicPr>
        <p:blipFill>
          <a:blip r:embed="rId2"/>
          <a:stretch>
            <a:fillRect/>
          </a:stretch>
        </p:blipFill>
        <p:spPr>
          <a:xfrm>
            <a:off x="827584" y="1772816"/>
            <a:ext cx="3924300" cy="3578420"/>
          </a:xfrm>
        </p:spPr>
      </p:pic>
      <p:sp>
        <p:nvSpPr>
          <p:cNvPr id="4" name="Plassholder for innhold 3"/>
          <p:cNvSpPr>
            <a:spLocks noGrp="1"/>
          </p:cNvSpPr>
          <p:nvPr>
            <p:ph sz="half" idx="2"/>
          </p:nvPr>
        </p:nvSpPr>
        <p:spPr/>
        <p:txBody>
          <a:bodyPr/>
          <a:lstStyle/>
          <a:p>
            <a:pPr>
              <a:lnSpc>
                <a:spcPts val="2300"/>
              </a:lnSpc>
            </a:pPr>
            <a:r>
              <a:rPr lang="en-GB" dirty="0" smtClean="0"/>
              <a:t>Performs audits of all S</a:t>
            </a:r>
            <a:r>
              <a:rPr lang="se-NO" dirty="0" err="1" smtClean="0"/>
              <a:t>ámediggi</a:t>
            </a:r>
            <a:r>
              <a:rPr lang="se-NO" dirty="0" smtClean="0"/>
              <a:t>`s</a:t>
            </a:r>
            <a:r>
              <a:rPr lang="en-GB" dirty="0" smtClean="0"/>
              <a:t> business</a:t>
            </a:r>
          </a:p>
          <a:p>
            <a:pPr>
              <a:lnSpc>
                <a:spcPts val="2300"/>
              </a:lnSpc>
            </a:pPr>
            <a:r>
              <a:rPr lang="en-GB" dirty="0" smtClean="0"/>
              <a:t>Ensures that business is conducted in line with adopted guidelines and budgets</a:t>
            </a:r>
          </a:p>
          <a:p>
            <a:pPr>
              <a:lnSpc>
                <a:spcPts val="2300"/>
              </a:lnSpc>
            </a:pPr>
            <a:r>
              <a:rPr lang="en-GB" dirty="0" smtClean="0"/>
              <a:t>Presents matters to the plenary session within its area of expertise</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25</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Sami collaboration</a:t>
            </a:r>
            <a:endParaRPr lang="nb-NO" dirty="0"/>
          </a:p>
        </p:txBody>
      </p:sp>
      <p:pic>
        <p:nvPicPr>
          <p:cNvPr id="9" name="Plassholder for innhold 8" descr="Sameflagget jpg format.JPG"/>
          <p:cNvPicPr>
            <a:picLocks noGrp="1" noChangeAspect="1"/>
          </p:cNvPicPr>
          <p:nvPr>
            <p:ph sz="half" idx="1"/>
          </p:nvPr>
        </p:nvPicPr>
        <p:blipFill>
          <a:blip r:embed="rId2"/>
          <a:stretch>
            <a:fillRect/>
          </a:stretch>
        </p:blipFill>
        <p:spPr>
          <a:xfrm>
            <a:off x="539750" y="1930400"/>
            <a:ext cx="3924300" cy="3442144"/>
          </a:xfrm>
        </p:spPr>
      </p:pic>
      <p:sp>
        <p:nvSpPr>
          <p:cNvPr id="4" name="Plassholder for innhold 3"/>
          <p:cNvSpPr>
            <a:spLocks noGrp="1"/>
          </p:cNvSpPr>
          <p:nvPr>
            <p:ph sz="half" idx="2"/>
          </p:nvPr>
        </p:nvSpPr>
        <p:spPr/>
        <p:txBody>
          <a:bodyPr/>
          <a:lstStyle/>
          <a:p>
            <a:pPr>
              <a:lnSpc>
                <a:spcPts val="2300"/>
              </a:lnSpc>
            </a:pPr>
            <a:r>
              <a:rPr lang="en-GB" dirty="0" smtClean="0"/>
              <a:t>Joint meeting between the Sami Ministers and the Presidents of the</a:t>
            </a:r>
            <a:r>
              <a:rPr lang="se-NO" dirty="0" smtClean="0"/>
              <a:t> </a:t>
            </a:r>
            <a:r>
              <a:rPr lang="se-NO" dirty="0" err="1" smtClean="0"/>
              <a:t>Sámediggis</a:t>
            </a:r>
            <a:r>
              <a:rPr lang="se-NO" dirty="0" smtClean="0"/>
              <a:t> in Nor</a:t>
            </a:r>
            <a:r>
              <a:rPr lang="nb-NO" dirty="0" err="1" smtClean="0"/>
              <a:t>way</a:t>
            </a:r>
            <a:r>
              <a:rPr lang="nb-NO" dirty="0" smtClean="0"/>
              <a:t>, </a:t>
            </a:r>
            <a:r>
              <a:rPr lang="nb-NO" dirty="0" err="1" smtClean="0"/>
              <a:t>Sweden</a:t>
            </a:r>
            <a:r>
              <a:rPr lang="nb-NO" dirty="0" smtClean="0"/>
              <a:t> and Finland</a:t>
            </a:r>
            <a:endParaRPr lang="en-GB" dirty="0" smtClean="0"/>
          </a:p>
          <a:p>
            <a:pPr>
              <a:lnSpc>
                <a:spcPts val="2300"/>
              </a:lnSpc>
            </a:pPr>
            <a:endParaRPr lang="en-GB" dirty="0" smtClean="0"/>
          </a:p>
          <a:p>
            <a:pPr>
              <a:lnSpc>
                <a:spcPts val="2300"/>
              </a:lnSpc>
            </a:pPr>
            <a:r>
              <a:rPr lang="en-GB" dirty="0" smtClean="0"/>
              <a:t>Sami Parliamentary Council</a:t>
            </a:r>
          </a:p>
          <a:p>
            <a:pPr>
              <a:lnSpc>
                <a:spcPts val="2300"/>
              </a:lnSpc>
            </a:pPr>
            <a:endParaRPr lang="en-GB" dirty="0" smtClean="0"/>
          </a:p>
          <a:p>
            <a:pPr>
              <a:lnSpc>
                <a:spcPts val="2300"/>
              </a:lnSpc>
            </a:pPr>
            <a:r>
              <a:rPr lang="en-GB" dirty="0" smtClean="0"/>
              <a:t>Joint Sami Language Council</a:t>
            </a:r>
          </a:p>
          <a:p>
            <a:pPr>
              <a:lnSpc>
                <a:spcPts val="2300"/>
              </a:lnSpc>
            </a:pPr>
            <a:endParaRPr lang="en-GB" dirty="0" smtClean="0"/>
          </a:p>
          <a:p>
            <a:pPr>
              <a:lnSpc>
                <a:spcPts val="2300"/>
              </a:lnSpc>
            </a:pPr>
            <a:r>
              <a:rPr lang="en-GB" dirty="0" smtClean="0"/>
              <a:t>President meetings</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26</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en-GB" dirty="0" smtClean="0"/>
              <a:t>Sami institutions</a:t>
            </a:r>
            <a:endParaRPr lang="nb-NO" dirty="0"/>
          </a:p>
        </p:txBody>
      </p:sp>
      <p:sp>
        <p:nvSpPr>
          <p:cNvPr id="8" name="Plassholder for tekst 7"/>
          <p:cNvSpPr>
            <a:spLocks noGrp="1"/>
          </p:cNvSpPr>
          <p:nvPr>
            <p:ph type="body" idx="1"/>
          </p:nvPr>
        </p:nvSpPr>
        <p:spPr/>
        <p:txBody>
          <a:bodyPr/>
          <a:lstStyle/>
          <a:p>
            <a:endParaRPr lang="nb-NO"/>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27</a:t>
            </a:fld>
            <a:r>
              <a:rPr lang="en-US" smtClean="0"/>
              <a:t> </a:t>
            </a:r>
            <a:endParaRPr lang="en-US" dirty="0"/>
          </a:p>
        </p:txBody>
      </p:sp>
    </p:spTree>
    <p:extLst>
      <p:ext uri="{BB962C8B-B14F-4D97-AF65-F5344CB8AC3E}">
        <p14:creationId xmlns:p14="http://schemas.microsoft.com/office/powerpoint/2010/main" val="415476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595313"/>
            <a:ext cx="6347713" cy="1320800"/>
          </a:xfrm>
        </p:spPr>
        <p:txBody>
          <a:bodyPr>
            <a:normAutofit/>
          </a:bodyPr>
          <a:lstStyle/>
          <a:p>
            <a:r>
              <a:rPr lang="en-US" dirty="0" smtClean="0"/>
              <a:t>Sami institutions</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28</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4" name="Bilde 3"/>
          <p:cNvPicPr>
            <a:picLocks noChangeAspect="1"/>
          </p:cNvPicPr>
          <p:nvPr/>
        </p:nvPicPr>
        <p:blipFill>
          <a:blip r:embed="rId3"/>
          <a:stretch>
            <a:fillRect/>
          </a:stretch>
        </p:blipFill>
        <p:spPr>
          <a:xfrm>
            <a:off x="1403648" y="1916113"/>
            <a:ext cx="4932548" cy="3706824"/>
          </a:xfrm>
          <a:prstGeom prst="rect">
            <a:avLst/>
          </a:prstGeom>
        </p:spPr>
      </p:pic>
    </p:spTree>
    <p:extLst>
      <p:ext uri="{BB962C8B-B14F-4D97-AF65-F5344CB8AC3E}">
        <p14:creationId xmlns:p14="http://schemas.microsoft.com/office/powerpoint/2010/main" val="119537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595313"/>
            <a:ext cx="6347713" cy="1320800"/>
          </a:xfrm>
        </p:spPr>
        <p:txBody>
          <a:bodyPr>
            <a:normAutofit/>
          </a:bodyPr>
          <a:lstStyle/>
          <a:p>
            <a:r>
              <a:rPr lang="en-US" dirty="0" smtClean="0"/>
              <a:t>Sami language centers</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29</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376772"/>
            <a:ext cx="4641853" cy="4976319"/>
          </a:xfrm>
          <a:prstGeom prst="rect">
            <a:avLst/>
          </a:prstGeom>
        </p:spPr>
      </p:pic>
    </p:spTree>
    <p:extLst>
      <p:ext uri="{BB962C8B-B14F-4D97-AF65-F5344CB8AC3E}">
        <p14:creationId xmlns:p14="http://schemas.microsoft.com/office/powerpoint/2010/main" val="232158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Sami</a:t>
            </a:r>
            <a:r>
              <a:rPr lang="se-NO" dirty="0" smtClean="0"/>
              <a:t> </a:t>
            </a:r>
            <a:r>
              <a:rPr lang="en-GB" dirty="0" smtClean="0"/>
              <a:t>livelihoods</a:t>
            </a:r>
            <a:r>
              <a:rPr lang="nb-NO" dirty="0" smtClean="0"/>
              <a:t> </a:t>
            </a:r>
            <a:r>
              <a:rPr lang="nb-NO" dirty="0" smtClean="0"/>
              <a:t>and Sami Languages</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4" name="Plassholder for innhold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83768" y="2065459"/>
            <a:ext cx="5688632" cy="3778270"/>
          </a:xfrm>
        </p:spPr>
      </p:pic>
    </p:spTree>
    <p:extLst>
      <p:ext uri="{BB962C8B-B14F-4D97-AF65-F5344CB8AC3E}">
        <p14:creationId xmlns:p14="http://schemas.microsoft.com/office/powerpoint/2010/main" val="4148667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595313"/>
            <a:ext cx="6347713" cy="1320800"/>
          </a:xfrm>
        </p:spPr>
        <p:txBody>
          <a:bodyPr>
            <a:normAutofit/>
          </a:bodyPr>
          <a:lstStyle/>
          <a:p>
            <a:r>
              <a:rPr lang="nb-NO" dirty="0" smtClean="0"/>
              <a:t>Sami </a:t>
            </a:r>
            <a:r>
              <a:rPr lang="nb-NO" dirty="0" err="1"/>
              <a:t>cultural</a:t>
            </a:r>
            <a:r>
              <a:rPr lang="nb-NO" dirty="0"/>
              <a:t> </a:t>
            </a:r>
            <a:r>
              <a:rPr lang="nb-NO" dirty="0" err="1"/>
              <a:t>institutions</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30</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652" y="1556792"/>
            <a:ext cx="5162815" cy="4845299"/>
          </a:xfrm>
          <a:prstGeom prst="rect">
            <a:avLst/>
          </a:prstGeom>
        </p:spPr>
      </p:pic>
    </p:spTree>
    <p:extLst>
      <p:ext uri="{BB962C8B-B14F-4D97-AF65-F5344CB8AC3E}">
        <p14:creationId xmlns:p14="http://schemas.microsoft.com/office/powerpoint/2010/main" val="401594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595313"/>
            <a:ext cx="6347713" cy="1320800"/>
          </a:xfrm>
        </p:spPr>
        <p:txBody>
          <a:bodyPr>
            <a:normAutofit/>
          </a:bodyPr>
          <a:lstStyle/>
          <a:p>
            <a:r>
              <a:rPr lang="nb-NO" dirty="0" err="1" smtClean="0"/>
              <a:t>Frozen</a:t>
            </a:r>
            <a:r>
              <a:rPr lang="nb-NO" dirty="0" smtClean="0"/>
              <a:t> II / </a:t>
            </a:r>
            <a:r>
              <a:rPr lang="nb-NO" dirty="0" err="1" smtClean="0"/>
              <a:t>Jik</a:t>
            </a:r>
            <a:r>
              <a:rPr lang="se-NO" dirty="0" err="1" smtClean="0"/>
              <a:t>ŋon</a:t>
            </a:r>
            <a:r>
              <a:rPr lang="se-NO" dirty="0" smtClean="0"/>
              <a:t> II</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31</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660" y="1255713"/>
            <a:ext cx="5049180" cy="5049180"/>
          </a:xfrm>
          <a:prstGeom prst="rect">
            <a:avLst/>
          </a:prstGeom>
        </p:spPr>
      </p:pic>
    </p:spTree>
    <p:extLst>
      <p:ext uri="{BB962C8B-B14F-4D97-AF65-F5344CB8AC3E}">
        <p14:creationId xmlns:p14="http://schemas.microsoft.com/office/powerpoint/2010/main" val="49030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en-GB" dirty="0" smtClean="0"/>
              <a:t>Elections</a:t>
            </a:r>
            <a:endParaRPr lang="nb-NO" dirty="0"/>
          </a:p>
        </p:txBody>
      </p:sp>
      <p:sp>
        <p:nvSpPr>
          <p:cNvPr id="8" name="Plassholder for tekst 7"/>
          <p:cNvSpPr>
            <a:spLocks noGrp="1"/>
          </p:cNvSpPr>
          <p:nvPr>
            <p:ph type="body" idx="1"/>
          </p:nvPr>
        </p:nvSpPr>
        <p:spPr/>
        <p:txBody>
          <a:bodyPr/>
          <a:lstStyle/>
          <a:p>
            <a:endParaRPr lang="nb-NO"/>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32</a:t>
            </a:fld>
            <a:r>
              <a:rPr lang="en-US"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Sami Parliament in Norway elections</a:t>
            </a:r>
            <a:endParaRPr lang="nb-NO" dirty="0"/>
          </a:p>
        </p:txBody>
      </p:sp>
      <p:pic>
        <p:nvPicPr>
          <p:cNvPr id="8" name="Plassholder for innhold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750" y="2060849"/>
            <a:ext cx="3924300" cy="3073950"/>
          </a:xfrm>
        </p:spPr>
      </p:pic>
      <p:sp>
        <p:nvSpPr>
          <p:cNvPr id="4" name="Plassholder for innhold 3"/>
          <p:cNvSpPr>
            <a:spLocks noGrp="1"/>
          </p:cNvSpPr>
          <p:nvPr>
            <p:ph sz="half" idx="2"/>
          </p:nvPr>
        </p:nvSpPr>
        <p:spPr/>
        <p:txBody>
          <a:bodyPr>
            <a:normAutofit fontScale="62500" lnSpcReduction="20000"/>
          </a:bodyPr>
          <a:lstStyle/>
          <a:p>
            <a:pPr>
              <a:lnSpc>
                <a:spcPts val="2300"/>
              </a:lnSpc>
            </a:pPr>
            <a:r>
              <a:rPr lang="en-GB" dirty="0" smtClean="0"/>
              <a:t>S</a:t>
            </a:r>
            <a:r>
              <a:rPr lang="se-NO" dirty="0" err="1" smtClean="0"/>
              <a:t>ámediggi</a:t>
            </a:r>
            <a:r>
              <a:rPr lang="en-GB" dirty="0" smtClean="0"/>
              <a:t> in Norway elections are held every four years, at the same time as elections to the </a:t>
            </a:r>
            <a:r>
              <a:rPr lang="en-GB" dirty="0" err="1" smtClean="0"/>
              <a:t>Stortinget</a:t>
            </a:r>
            <a:endParaRPr lang="en-GB" dirty="0" smtClean="0"/>
          </a:p>
          <a:p>
            <a:pPr>
              <a:lnSpc>
                <a:spcPts val="2300"/>
              </a:lnSpc>
            </a:pPr>
            <a:r>
              <a:rPr lang="en-GB" dirty="0" smtClean="0"/>
              <a:t>The S</a:t>
            </a:r>
            <a:r>
              <a:rPr lang="se-NO" dirty="0" err="1" smtClean="0"/>
              <a:t>ámdiggi</a:t>
            </a:r>
            <a:r>
              <a:rPr lang="en-GB" dirty="0" smtClean="0"/>
              <a:t> in Norway is the highest election authority for the S</a:t>
            </a:r>
            <a:r>
              <a:rPr lang="se-NO" dirty="0" err="1" smtClean="0"/>
              <a:t>ámediggi</a:t>
            </a:r>
            <a:r>
              <a:rPr lang="en-GB" dirty="0" smtClean="0"/>
              <a:t> in Norway elections</a:t>
            </a:r>
          </a:p>
          <a:p>
            <a:pPr>
              <a:lnSpc>
                <a:spcPts val="2300"/>
              </a:lnSpc>
            </a:pPr>
            <a:r>
              <a:rPr lang="en-GB" dirty="0" smtClean="0"/>
              <a:t>Any person registered in the S</a:t>
            </a:r>
            <a:r>
              <a:rPr lang="se-NO" dirty="0" err="1" smtClean="0"/>
              <a:t>ámediggi</a:t>
            </a:r>
            <a:r>
              <a:rPr lang="en-GB" dirty="0" smtClean="0"/>
              <a:t> in Norway’s electoral register may vote and stand for election</a:t>
            </a:r>
          </a:p>
          <a:p>
            <a:pPr>
              <a:lnSpc>
                <a:spcPts val="2300"/>
              </a:lnSpc>
            </a:pPr>
            <a:r>
              <a:rPr lang="en-GB" dirty="0" smtClean="0"/>
              <a:t>Anyone who is also entitled to vote in the </a:t>
            </a:r>
            <a:r>
              <a:rPr lang="en-GB" dirty="0" err="1" smtClean="0"/>
              <a:t>Stortinget</a:t>
            </a:r>
            <a:r>
              <a:rPr lang="en-GB" dirty="0" smtClean="0"/>
              <a:t> election may vote in both elections</a:t>
            </a:r>
          </a:p>
          <a:p>
            <a:pPr>
              <a:lnSpc>
                <a:spcPts val="2300"/>
              </a:lnSpc>
            </a:pPr>
            <a:r>
              <a:rPr lang="en-GB" dirty="0" smtClean="0"/>
              <a:t>The S</a:t>
            </a:r>
            <a:r>
              <a:rPr lang="se-NO" dirty="0" err="1" smtClean="0"/>
              <a:t>ámediggi</a:t>
            </a:r>
            <a:r>
              <a:rPr lang="en-GB" dirty="0" smtClean="0"/>
              <a:t> in Norway’s electoral system was significantly amended in 2009</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33</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The Sami Parliament in Norway’s electoral register</a:t>
            </a:r>
            <a:endParaRPr lang="nb-NO" dirty="0"/>
          </a:p>
        </p:txBody>
      </p:sp>
      <p:pic>
        <p:nvPicPr>
          <p:cNvPr id="7" name="Picture 5" descr="Manntallet Oldemor PP"/>
          <p:cNvPicPr>
            <a:picLocks noGrp="1" noChangeAspect="1" noChangeArrowheads="1"/>
          </p:cNvPicPr>
          <p:nvPr>
            <p:ph sz="half" idx="1"/>
          </p:nvPr>
        </p:nvPicPr>
        <p:blipFill>
          <a:blip r:embed="rId2"/>
          <a:srcRect/>
          <a:stretch>
            <a:fillRect/>
          </a:stretch>
        </p:blipFill>
        <p:spPr bwMode="auto">
          <a:xfrm>
            <a:off x="539552" y="2132856"/>
            <a:ext cx="3672408" cy="3204355"/>
          </a:xfrm>
          <a:prstGeom prst="rect">
            <a:avLst/>
          </a:prstGeom>
          <a:noFill/>
          <a:ln w="9525">
            <a:noFill/>
            <a:miter lim="800000"/>
            <a:headEnd/>
            <a:tailEnd/>
          </a:ln>
        </p:spPr>
      </p:pic>
      <p:sp>
        <p:nvSpPr>
          <p:cNvPr id="4" name="Plassholder for innhold 3"/>
          <p:cNvSpPr>
            <a:spLocks noGrp="1"/>
          </p:cNvSpPr>
          <p:nvPr>
            <p:ph sz="half" idx="2"/>
          </p:nvPr>
        </p:nvSpPr>
        <p:spPr/>
        <p:txBody>
          <a:bodyPr/>
          <a:lstStyle/>
          <a:p>
            <a:pPr marL="292100" indent="-292100">
              <a:lnSpc>
                <a:spcPts val="2300"/>
              </a:lnSpc>
              <a:buFontTx/>
              <a:buNone/>
              <a:tabLst>
                <a:tab pos="292100" algn="l"/>
              </a:tabLst>
            </a:pPr>
            <a:r>
              <a:rPr lang="en-GB" dirty="0" smtClean="0"/>
              <a:t>To be included in the electoral register, potential voters must:</a:t>
            </a:r>
          </a:p>
          <a:p>
            <a:pPr marL="292100" indent="-292100">
              <a:lnSpc>
                <a:spcPts val="2300"/>
              </a:lnSpc>
              <a:tabLst>
                <a:tab pos="292100" algn="l"/>
              </a:tabLst>
            </a:pPr>
            <a:r>
              <a:rPr lang="en-GB" dirty="0" smtClean="0"/>
              <a:t>consider themselves to be Sami, and</a:t>
            </a:r>
          </a:p>
          <a:p>
            <a:pPr marL="292100" indent="-292100">
              <a:lnSpc>
                <a:spcPts val="2300"/>
              </a:lnSpc>
              <a:tabLst>
                <a:tab pos="292100" algn="l"/>
              </a:tabLst>
            </a:pPr>
            <a:r>
              <a:rPr lang="en-GB" dirty="0" smtClean="0"/>
              <a:t>have Sami as their domestic language, or have or have had a parent, grandparent or great-grandparent with Sami as his or her domestic language, or </a:t>
            </a:r>
          </a:p>
          <a:p>
            <a:pPr marL="292100" indent="-292100">
              <a:lnSpc>
                <a:spcPts val="2300"/>
              </a:lnSpc>
              <a:tabLst>
                <a:tab pos="292100" algn="l"/>
              </a:tabLst>
            </a:pPr>
            <a:r>
              <a:rPr lang="en-GB" dirty="0" smtClean="0"/>
              <a:t>be the child of a person who is or has been registered in the electoral register</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34</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Plassholder for innhold 9"/>
          <p:cNvGraphicFramePr>
            <a:graphicFrameLocks noGrp="1"/>
          </p:cNvGraphicFramePr>
          <p:nvPr>
            <p:ph idx="1"/>
          </p:nvPr>
        </p:nvGraphicFramePr>
        <p:xfrm>
          <a:off x="539750" y="1916113"/>
          <a:ext cx="8064500" cy="406876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tel 6"/>
          <p:cNvSpPr>
            <a:spLocks noGrp="1"/>
          </p:cNvSpPr>
          <p:nvPr>
            <p:ph type="title"/>
          </p:nvPr>
        </p:nvSpPr>
        <p:spPr>
          <a:xfrm>
            <a:off x="539750" y="549274"/>
            <a:ext cx="8064500" cy="1295549"/>
          </a:xfrm>
        </p:spPr>
        <p:txBody>
          <a:bodyPr>
            <a:normAutofit/>
          </a:bodyPr>
          <a:lstStyle/>
          <a:p>
            <a:r>
              <a:rPr lang="nb-NO" dirty="0" smtClean="0"/>
              <a:t>   </a:t>
            </a:r>
            <a:r>
              <a:rPr lang="nb-NO" dirty="0" err="1" smtClean="0"/>
              <a:t>Changes</a:t>
            </a:r>
            <a:r>
              <a:rPr lang="nb-NO" dirty="0" smtClean="0"/>
              <a:t> in </a:t>
            </a:r>
            <a:r>
              <a:rPr lang="nb-NO" dirty="0" err="1" smtClean="0"/>
              <a:t>the</a:t>
            </a:r>
            <a:r>
              <a:rPr lang="nb-NO" dirty="0" smtClean="0"/>
              <a:t> </a:t>
            </a:r>
            <a:r>
              <a:rPr lang="nb-NO" dirty="0" err="1" smtClean="0"/>
              <a:t>electoral</a:t>
            </a:r>
            <a:r>
              <a:rPr lang="nb-NO" dirty="0" smtClean="0"/>
              <a:t> register</a:t>
            </a:r>
            <a:br>
              <a:rPr lang="nb-NO" dirty="0" smtClean="0"/>
            </a:br>
            <a:r>
              <a:rPr lang="nb-NO" dirty="0" smtClean="0"/>
              <a:t>        </a:t>
            </a:r>
            <a:r>
              <a:rPr lang="nb-NO" sz="2000" dirty="0" smtClean="0"/>
              <a:t>Pr. 1.10.2017  </a:t>
            </a:r>
            <a:r>
              <a:rPr lang="nb-NO" sz="2000" dirty="0" err="1" smtClean="0"/>
              <a:t>electoral</a:t>
            </a:r>
            <a:r>
              <a:rPr lang="nb-NO" sz="2000" dirty="0" smtClean="0"/>
              <a:t> register 17079 persons</a:t>
            </a:r>
            <a:endParaRPr lang="nb-NO" sz="2000" dirty="0"/>
          </a:p>
        </p:txBody>
      </p:sp>
      <p:sp>
        <p:nvSpPr>
          <p:cNvPr id="9" name="Plassholder for tekst 8"/>
          <p:cNvSpPr>
            <a:spLocks noGrp="1"/>
          </p:cNvSpPr>
          <p:nvPr>
            <p:ph type="body" sz="quarter" idx="13"/>
          </p:nvPr>
        </p:nvSpPr>
        <p:spPr/>
        <p:txBody>
          <a:bodyPr>
            <a:normAutofit fontScale="85000" lnSpcReduction="20000"/>
          </a:bodyPr>
          <a:lstStyle/>
          <a:p>
            <a:endParaRPr lang="nb-NO"/>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35</a:t>
            </a:fld>
            <a:r>
              <a:rPr lang="en-US"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tel 14"/>
          <p:cNvSpPr>
            <a:spLocks noGrp="1"/>
          </p:cNvSpPr>
          <p:nvPr>
            <p:ph type="title"/>
          </p:nvPr>
        </p:nvSpPr>
        <p:spPr/>
        <p:txBody>
          <a:bodyPr>
            <a:normAutofit fontScale="90000"/>
          </a:bodyPr>
          <a:lstStyle/>
          <a:p>
            <a:r>
              <a:rPr lang="en-GB" dirty="0" smtClean="0">
                <a:solidFill>
                  <a:schemeClr val="tx2"/>
                </a:solidFill>
                <a:latin typeface="Verdana" pitchFamily="34" charset="0"/>
              </a:rPr>
              <a:t>Constituencies from 2009 and today</a:t>
            </a:r>
            <a:br>
              <a:rPr lang="en-GB" dirty="0" smtClean="0">
                <a:solidFill>
                  <a:schemeClr val="tx2"/>
                </a:solidFill>
                <a:latin typeface="Verdana" pitchFamily="34" charset="0"/>
              </a:rPr>
            </a:br>
            <a:endParaRPr lang="nb-NO" dirty="0"/>
          </a:p>
        </p:txBody>
      </p:sp>
      <p:pic>
        <p:nvPicPr>
          <p:cNvPr id="14" name="Bilde 6" descr="Sametingets-nye-valgkretser.png"/>
          <p:cNvPicPr>
            <a:picLocks noGrp="1" noChangeAspect="1"/>
          </p:cNvPicPr>
          <p:nvPr>
            <p:ph sz="half" idx="1"/>
          </p:nvPr>
        </p:nvPicPr>
        <p:blipFill>
          <a:blip r:embed="rId2"/>
          <a:stretch>
            <a:fillRect/>
          </a:stretch>
        </p:blipFill>
        <p:spPr bwMode="auto">
          <a:xfrm>
            <a:off x="1110885" y="1916113"/>
            <a:ext cx="2782030" cy="4060825"/>
          </a:xfrm>
          <a:prstGeom prst="rect">
            <a:avLst/>
          </a:prstGeom>
          <a:noFill/>
          <a:ln w="9525">
            <a:noFill/>
            <a:miter lim="800000"/>
            <a:headEnd/>
            <a:tailEnd/>
          </a:ln>
        </p:spPr>
      </p:pic>
      <p:sp>
        <p:nvSpPr>
          <p:cNvPr id="16" name="Plassholder for innhold 15"/>
          <p:cNvSpPr>
            <a:spLocks noGrp="1"/>
          </p:cNvSpPr>
          <p:nvPr>
            <p:ph sz="half" idx="2"/>
          </p:nvPr>
        </p:nvSpPr>
        <p:spPr/>
        <p:txBody>
          <a:bodyPr/>
          <a:lstStyle/>
          <a:p>
            <a:pPr marL="290513" indent="-290513" eaLnBrk="0" hangingPunct="0">
              <a:lnSpc>
                <a:spcPts val="2300"/>
              </a:lnSpc>
              <a:spcBef>
                <a:spcPts val="1400"/>
              </a:spcBef>
            </a:pPr>
            <a:r>
              <a:rPr lang="en-GB" dirty="0" smtClean="0">
                <a:latin typeface="Verdana" pitchFamily="34" charset="0"/>
              </a:rPr>
              <a:t>Seven constituencies covering the whole of Norway</a:t>
            </a:r>
          </a:p>
          <a:p>
            <a:pPr marL="290513" indent="-290513" eaLnBrk="0" hangingPunct="0">
              <a:lnSpc>
                <a:spcPts val="2300"/>
              </a:lnSpc>
              <a:spcBef>
                <a:spcPts val="1400"/>
              </a:spcBef>
            </a:pPr>
            <a:r>
              <a:rPr lang="en-GB" dirty="0" smtClean="0">
                <a:latin typeface="Verdana" pitchFamily="34" charset="0"/>
              </a:rPr>
              <a:t>Each constituency is assigned mandates in accordance with the number of people registered in the area’s electoral register</a:t>
            </a:r>
          </a:p>
          <a:p>
            <a:pPr marL="290513" indent="-290513" eaLnBrk="0" hangingPunct="0">
              <a:lnSpc>
                <a:spcPts val="2300"/>
              </a:lnSpc>
              <a:spcBef>
                <a:spcPts val="1400"/>
              </a:spcBef>
            </a:pPr>
            <a:r>
              <a:rPr lang="en-GB" dirty="0" smtClean="0">
                <a:latin typeface="Verdana" pitchFamily="34" charset="0"/>
              </a:rPr>
              <a:t>A total of 39 representatives are elected from the whole of Norway</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36</a:t>
            </a:fld>
            <a:r>
              <a:rPr lang="en-US" smtClean="0"/>
              <a:t> </a:t>
            </a:r>
            <a:endParaRPr lang="en-US" dirty="0"/>
          </a:p>
        </p:txBody>
      </p:sp>
      <p:sp>
        <p:nvSpPr>
          <p:cNvPr id="17" name="Plassholder for tekst 16"/>
          <p:cNvSpPr>
            <a:spLocks noGrp="1"/>
          </p:cNvSpPr>
          <p:nvPr>
            <p:ph type="body" sz="quarter" idx="13"/>
          </p:nvPr>
        </p:nvSpPr>
        <p:spPr/>
        <p:txBody>
          <a:bodyPr>
            <a:normAutofit fontScale="85000" lnSpcReduction="20000"/>
          </a:bodyPr>
          <a:lstStyle/>
          <a:p>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en-GB" dirty="0"/>
              <a:t>Administration</a:t>
            </a:r>
            <a:endParaRPr lang="nb-NO" dirty="0"/>
          </a:p>
        </p:txBody>
      </p:sp>
      <p:sp>
        <p:nvSpPr>
          <p:cNvPr id="8" name="Plassholder for tekst 7"/>
          <p:cNvSpPr>
            <a:spLocks noGrp="1"/>
          </p:cNvSpPr>
          <p:nvPr>
            <p:ph type="body" idx="1"/>
          </p:nvPr>
        </p:nvSpPr>
        <p:spPr/>
        <p:txBody>
          <a:bodyPr/>
          <a:lstStyle/>
          <a:p>
            <a:endParaRPr lang="nb-NO"/>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37</a:t>
            </a:fld>
            <a:r>
              <a:rPr lang="en-US"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lassholder for innhol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4333" y="1916113"/>
            <a:ext cx="5735333" cy="4068762"/>
          </a:xfrm>
        </p:spPr>
      </p:pic>
      <p:sp>
        <p:nvSpPr>
          <p:cNvPr id="7" name="Tittel 6"/>
          <p:cNvSpPr>
            <a:spLocks noGrp="1"/>
          </p:cNvSpPr>
          <p:nvPr>
            <p:ph type="title"/>
          </p:nvPr>
        </p:nvSpPr>
        <p:spPr/>
        <p:txBody>
          <a:bodyPr/>
          <a:lstStyle/>
          <a:p>
            <a:r>
              <a:rPr lang="en-GB" dirty="0" smtClean="0"/>
              <a:t>Administration</a:t>
            </a:r>
            <a:endParaRPr lang="nb-NO" dirty="0"/>
          </a:p>
        </p:txBody>
      </p:sp>
      <p:sp>
        <p:nvSpPr>
          <p:cNvPr id="9" name="Plassholder for tekst 8"/>
          <p:cNvSpPr>
            <a:spLocks noGrp="1"/>
          </p:cNvSpPr>
          <p:nvPr>
            <p:ph type="body" sz="quarter" idx="13"/>
          </p:nvPr>
        </p:nvSpPr>
        <p:spPr/>
        <p:txBody>
          <a:bodyPr>
            <a:normAutofit fontScale="85000" lnSpcReduction="20000"/>
          </a:bodyPr>
          <a:lstStyle/>
          <a:p>
            <a:endParaRPr lang="nb-NO"/>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38</a:t>
            </a:fld>
            <a:r>
              <a:rPr lang="en-US"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tel 11"/>
          <p:cNvSpPr>
            <a:spLocks noGrp="1"/>
          </p:cNvSpPr>
          <p:nvPr>
            <p:ph type="title"/>
          </p:nvPr>
        </p:nvSpPr>
        <p:spPr/>
        <p:txBody>
          <a:bodyPr/>
          <a:lstStyle/>
          <a:p>
            <a:r>
              <a:rPr lang="nb-NO" dirty="0" smtClean="0"/>
              <a:t>Location </a:t>
            </a:r>
            <a:r>
              <a:rPr lang="nb-NO" dirty="0" err="1" smtClean="0"/>
              <a:t>of</a:t>
            </a:r>
            <a:r>
              <a:rPr lang="nb-NO" dirty="0" smtClean="0"/>
              <a:t> administrative </a:t>
            </a:r>
            <a:r>
              <a:rPr lang="nb-NO" dirty="0" err="1" smtClean="0"/>
              <a:t>office</a:t>
            </a:r>
            <a:r>
              <a:rPr lang="se-NO" dirty="0" smtClean="0"/>
              <a:t>s</a:t>
            </a:r>
            <a:endParaRPr lang="nb-NO" dirty="0"/>
          </a:p>
        </p:txBody>
      </p:sp>
      <p:pic>
        <p:nvPicPr>
          <p:cNvPr id="3" name="Plassholder for innhold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750" y="1916113"/>
            <a:ext cx="3924300" cy="3205075"/>
          </a:xfrm>
        </p:spPr>
      </p:pic>
      <p:sp>
        <p:nvSpPr>
          <p:cNvPr id="14" name="Plassholder for innhold 13"/>
          <p:cNvSpPr>
            <a:spLocks noGrp="1"/>
          </p:cNvSpPr>
          <p:nvPr>
            <p:ph sz="half" idx="2"/>
          </p:nvPr>
        </p:nvSpPr>
        <p:spPr/>
        <p:txBody>
          <a:bodyPr/>
          <a:lstStyle/>
          <a:p>
            <a:r>
              <a:rPr lang="se-NO" dirty="0" smtClean="0"/>
              <a:t>Ájluokta-</a:t>
            </a:r>
            <a:r>
              <a:rPr lang="nb-NO" dirty="0" smtClean="0"/>
              <a:t>Drag</a:t>
            </a:r>
          </a:p>
          <a:p>
            <a:r>
              <a:rPr lang="se-NO" dirty="0" err="1" smtClean="0"/>
              <a:t>Evenašši</a:t>
            </a:r>
            <a:r>
              <a:rPr lang="se-NO" dirty="0" smtClean="0"/>
              <a:t>-</a:t>
            </a:r>
            <a:r>
              <a:rPr lang="nb-NO" dirty="0" smtClean="0"/>
              <a:t>Evenes</a:t>
            </a:r>
          </a:p>
          <a:p>
            <a:r>
              <a:rPr lang="se-NO" dirty="0" smtClean="0"/>
              <a:t>Kárášjohka-</a:t>
            </a:r>
            <a:r>
              <a:rPr lang="nb-NO" dirty="0" smtClean="0"/>
              <a:t>Karasjok</a:t>
            </a:r>
          </a:p>
          <a:p>
            <a:r>
              <a:rPr lang="se-NO" dirty="0" smtClean="0"/>
              <a:t>Guovdageaidnu-</a:t>
            </a:r>
            <a:r>
              <a:rPr lang="nb-NO" dirty="0" smtClean="0"/>
              <a:t>Kautokeino</a:t>
            </a:r>
          </a:p>
          <a:p>
            <a:r>
              <a:rPr lang="se-NO" dirty="0" smtClean="0"/>
              <a:t>Gáivuotna-Kåfjord</a:t>
            </a:r>
            <a:endParaRPr lang="nb-NO" dirty="0" smtClean="0"/>
          </a:p>
          <a:p>
            <a:r>
              <a:rPr lang="se-NO" dirty="0" err="1" smtClean="0"/>
              <a:t>Snåase</a:t>
            </a:r>
            <a:r>
              <a:rPr lang="se-NO" dirty="0" smtClean="0"/>
              <a:t>-</a:t>
            </a:r>
            <a:r>
              <a:rPr lang="nb-NO" dirty="0" smtClean="0"/>
              <a:t>Snåsa</a:t>
            </a:r>
            <a:endParaRPr lang="se-NO" dirty="0" smtClean="0"/>
          </a:p>
          <a:p>
            <a:r>
              <a:rPr lang="se-NO" dirty="0" smtClean="0"/>
              <a:t>Vuonnabahta-</a:t>
            </a:r>
            <a:r>
              <a:rPr lang="nb-NO" dirty="0" smtClean="0"/>
              <a:t>Varangerbotn</a:t>
            </a:r>
          </a:p>
          <a:p>
            <a:r>
              <a:rPr lang="se-NO" dirty="0" smtClean="0"/>
              <a:t>Romsa-</a:t>
            </a:r>
            <a:r>
              <a:rPr lang="nb-NO" dirty="0" smtClean="0"/>
              <a:t>Tromsø</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39</a:t>
            </a:fld>
            <a:r>
              <a:rPr lang="en-US" smtClean="0"/>
              <a:t> </a:t>
            </a:r>
            <a:endParaRPr lang="en-US" dirty="0"/>
          </a:p>
        </p:txBody>
      </p:sp>
      <p:sp>
        <p:nvSpPr>
          <p:cNvPr id="15" name="Plassholder for tekst 14"/>
          <p:cNvSpPr>
            <a:spLocks noGrp="1"/>
          </p:cNvSpPr>
          <p:nvPr>
            <p:ph type="body" sz="quarter" idx="13"/>
          </p:nvPr>
        </p:nvSpPr>
        <p:spPr/>
        <p:txBody>
          <a:bodyPr>
            <a:normAutofit fontScale="85000" lnSpcReduction="20000"/>
          </a:bodyPr>
          <a:lstStyle/>
          <a:p>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4509120"/>
            <a:ext cx="8064500" cy="1475754"/>
          </a:xfrm>
        </p:spPr>
        <p:txBody>
          <a:bodyPr>
            <a:normAutofit fontScale="92500" lnSpcReduction="20000"/>
          </a:bodyPr>
          <a:lstStyle/>
          <a:p>
            <a:pPr algn="ctr" eaLnBrk="0" hangingPunct="0">
              <a:buNone/>
            </a:pPr>
            <a:r>
              <a:rPr lang="en-GB" sz="1050" dirty="0" smtClean="0">
                <a:latin typeface="Verdana" pitchFamily="34" charset="0"/>
              </a:rPr>
              <a:t>Picture: Sami Parliament 2013-2017</a:t>
            </a:r>
          </a:p>
          <a:p>
            <a:pPr algn="ctr" eaLnBrk="0" hangingPunct="0">
              <a:buNone/>
            </a:pPr>
            <a:endParaRPr lang="en-GB" dirty="0" smtClean="0">
              <a:latin typeface="Verdana" pitchFamily="34" charset="0"/>
            </a:endParaRPr>
          </a:p>
          <a:p>
            <a:pPr algn="ctr" eaLnBrk="0" hangingPunct="0">
              <a:buNone/>
            </a:pPr>
            <a:endParaRPr lang="en-GB" dirty="0" smtClean="0">
              <a:latin typeface="Verdana" pitchFamily="34" charset="0"/>
            </a:endParaRPr>
          </a:p>
          <a:p>
            <a:pPr algn="ctr" eaLnBrk="0" hangingPunct="0">
              <a:buNone/>
            </a:pPr>
            <a:r>
              <a:rPr lang="en-GB" dirty="0" smtClean="0">
                <a:latin typeface="Verdana" pitchFamily="34" charset="0"/>
              </a:rPr>
              <a:t>The </a:t>
            </a:r>
            <a:r>
              <a:rPr lang="se-NO" dirty="0" err="1" smtClean="0">
                <a:latin typeface="Verdana" pitchFamily="34" charset="0"/>
              </a:rPr>
              <a:t>elected</a:t>
            </a:r>
            <a:r>
              <a:rPr lang="se-NO" dirty="0" smtClean="0">
                <a:latin typeface="Verdana" pitchFamily="34" charset="0"/>
              </a:rPr>
              <a:t> </a:t>
            </a:r>
            <a:r>
              <a:rPr lang="se-NO" dirty="0" err="1" smtClean="0">
                <a:latin typeface="Verdana" pitchFamily="34" charset="0"/>
              </a:rPr>
              <a:t>assebl</a:t>
            </a:r>
            <a:r>
              <a:rPr lang="nb-NO" smtClean="0">
                <a:latin typeface="Verdana" pitchFamily="34" charset="0"/>
              </a:rPr>
              <a:t>y for and by </a:t>
            </a:r>
            <a:r>
              <a:rPr lang="nb-NO" dirty="0" err="1" smtClean="0">
                <a:latin typeface="Verdana" pitchFamily="34" charset="0"/>
              </a:rPr>
              <a:t>the</a:t>
            </a:r>
            <a:r>
              <a:rPr lang="nb-NO" dirty="0" smtClean="0">
                <a:latin typeface="Verdana" pitchFamily="34" charset="0"/>
              </a:rPr>
              <a:t> S</a:t>
            </a:r>
            <a:r>
              <a:rPr lang="se-NO" dirty="0" err="1" smtClean="0">
                <a:latin typeface="Verdana" pitchFamily="34" charset="0"/>
              </a:rPr>
              <a:t>ámi</a:t>
            </a:r>
            <a:r>
              <a:rPr lang="se-NO" dirty="0" smtClean="0">
                <a:latin typeface="Verdana" pitchFamily="34" charset="0"/>
              </a:rPr>
              <a:t> </a:t>
            </a:r>
            <a:r>
              <a:rPr lang="se-NO" dirty="0" err="1" smtClean="0">
                <a:latin typeface="Verdana" pitchFamily="34" charset="0"/>
              </a:rPr>
              <a:t>people</a:t>
            </a:r>
            <a:r>
              <a:rPr lang="se-NO" dirty="0" smtClean="0">
                <a:latin typeface="Verdana" pitchFamily="34" charset="0"/>
              </a:rPr>
              <a:t> of</a:t>
            </a:r>
            <a:r>
              <a:rPr lang="en-GB" dirty="0" smtClean="0">
                <a:latin typeface="Verdana" pitchFamily="34" charset="0"/>
              </a:rPr>
              <a:t> Norway comprises 39 representatives from seven constituencies </a:t>
            </a:r>
            <a:endParaRPr lang="en-GB" dirty="0">
              <a:latin typeface="Verdana" pitchFamily="34" charset="0"/>
            </a:endParaRPr>
          </a:p>
        </p:txBody>
      </p:sp>
      <p:sp>
        <p:nvSpPr>
          <p:cNvPr id="3" name="Title 2"/>
          <p:cNvSpPr>
            <a:spLocks noGrp="1"/>
          </p:cNvSpPr>
          <p:nvPr>
            <p:ph type="title"/>
          </p:nvPr>
        </p:nvSpPr>
        <p:spPr>
          <a:xfrm>
            <a:off x="539750" y="540337"/>
            <a:ext cx="8064500" cy="3167757"/>
          </a:xfrm>
        </p:spPr>
        <p:txBody>
          <a:bodyPr>
            <a:normAutofit/>
          </a:bodyPr>
          <a:lstStyle/>
          <a:p>
            <a:r>
              <a:rPr lang="se-NO" dirty="0" smtClean="0">
                <a:solidFill>
                  <a:schemeClr val="accent1"/>
                </a:solidFill>
              </a:rPr>
              <a:t>Sámediggi / The </a:t>
            </a:r>
            <a:r>
              <a:rPr lang="se-NO" dirty="0" err="1" smtClean="0">
                <a:solidFill>
                  <a:schemeClr val="accent1"/>
                </a:solidFill>
              </a:rPr>
              <a:t>Sami</a:t>
            </a:r>
            <a:r>
              <a:rPr lang="se-NO" dirty="0" smtClean="0">
                <a:solidFill>
                  <a:schemeClr val="accent1"/>
                </a:solidFill>
              </a:rPr>
              <a:t> </a:t>
            </a:r>
            <a:r>
              <a:rPr lang="se-NO" dirty="0" err="1" smtClean="0">
                <a:solidFill>
                  <a:schemeClr val="accent1"/>
                </a:solidFill>
              </a:rPr>
              <a:t>Parliament</a:t>
            </a:r>
            <a:r>
              <a:rPr lang="en-GB" dirty="0" smtClean="0"/>
              <a:t/>
            </a:r>
            <a:br>
              <a:rPr lang="en-GB" dirty="0" smtClean="0"/>
            </a:br>
            <a:endParaRPr lang="en-US" dirty="0"/>
          </a:p>
        </p:txBody>
      </p:sp>
      <p:sp>
        <p:nvSpPr>
          <p:cNvPr id="4" name="Text Placeholder 3"/>
          <p:cNvSpPr>
            <a:spLocks noGrp="1"/>
          </p:cNvSpPr>
          <p:nvPr>
            <p:ph type="body" sz="quarter" idx="13"/>
          </p:nvPr>
        </p:nvSpPr>
        <p:spPr/>
        <p:txBody>
          <a:bodyPr>
            <a:normAutofit fontScale="85000" lnSpcReduction="20000"/>
          </a:bodyPr>
          <a:lstStyle/>
          <a:p>
            <a:r>
              <a:rPr lang="se-NO" dirty="0" smtClean="0"/>
              <a:t>SÁMEDIGGI</a:t>
            </a:r>
            <a:endParaRPr lang="en-US" dirty="0"/>
          </a:p>
        </p:txBody>
      </p:sp>
      <p:sp>
        <p:nvSpPr>
          <p:cNvPr id="5" name="Date Placeholder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4</a:t>
            </a:fld>
            <a:r>
              <a:rPr lang="en-US" smtClean="0"/>
              <a:t> </a:t>
            </a:r>
            <a:endParaRPr lang="en-US" dirty="0"/>
          </a:p>
        </p:txBody>
      </p:sp>
      <p:pic>
        <p:nvPicPr>
          <p:cNvPr id="7" name="Bilde 6" descr="Aili Kestkitalo.jpg"/>
          <p:cNvPicPr>
            <a:picLocks noChangeAspect="1"/>
          </p:cNvPicPr>
          <p:nvPr/>
        </p:nvPicPr>
        <p:blipFill>
          <a:blip r:embed="rId3" cstate="print"/>
          <a:stretch>
            <a:fillRect/>
          </a:stretch>
        </p:blipFill>
        <p:spPr>
          <a:xfrm>
            <a:off x="3410998" y="1110007"/>
            <a:ext cx="2322004" cy="3132348"/>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50" y="1110007"/>
            <a:ext cx="8064500" cy="4119193"/>
          </a:xfrm>
          <a:prstGeom prst="rect">
            <a:avLst/>
          </a:prstGeom>
        </p:spPr>
      </p:pic>
    </p:spTree>
    <p:extLst>
      <p:ext uri="{BB962C8B-B14F-4D97-AF65-F5344CB8AC3E}">
        <p14:creationId xmlns:p14="http://schemas.microsoft.com/office/powerpoint/2010/main" val="3105013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Sami Parliaments </a:t>
            </a:r>
            <a:r>
              <a:rPr lang="nb-NO" dirty="0" err="1" smtClean="0"/>
              <a:t>work</a:t>
            </a:r>
            <a:r>
              <a:rPr lang="nb-NO" dirty="0" smtClean="0"/>
              <a:t> </a:t>
            </a:r>
            <a:r>
              <a:rPr lang="nb-NO" dirty="0" err="1" smtClean="0"/>
              <a:t>on</a:t>
            </a:r>
            <a:r>
              <a:rPr lang="nb-NO" dirty="0" smtClean="0"/>
              <a:t> </a:t>
            </a:r>
            <a:r>
              <a:rPr lang="nb-NO" dirty="0" err="1" smtClean="0"/>
              <a:t>language</a:t>
            </a:r>
            <a:r>
              <a:rPr lang="nb-NO" dirty="0" smtClean="0"/>
              <a:t> </a:t>
            </a:r>
            <a:r>
              <a:rPr lang="nb-NO" dirty="0" err="1" smtClean="0"/>
              <a:t>issues</a:t>
            </a:r>
            <a:r>
              <a:rPr lang="se-NO" dirty="0" smtClean="0"/>
              <a:t> </a:t>
            </a:r>
            <a:r>
              <a:rPr lang="se-NO" dirty="0" err="1" smtClean="0"/>
              <a:t>during</a:t>
            </a:r>
            <a:r>
              <a:rPr lang="se-NO" dirty="0" smtClean="0"/>
              <a:t> 2019</a:t>
            </a:r>
            <a:endParaRPr lang="nb-NO" dirty="0"/>
          </a:p>
        </p:txBody>
      </p:sp>
      <p:sp>
        <p:nvSpPr>
          <p:cNvPr id="8" name="Plassholder for tekst 7"/>
          <p:cNvSpPr>
            <a:spLocks noGrp="1"/>
          </p:cNvSpPr>
          <p:nvPr>
            <p:ph type="body" idx="1"/>
          </p:nvPr>
        </p:nvSpPr>
        <p:spPr/>
        <p:txBody>
          <a:bodyPr/>
          <a:lstStyle/>
          <a:p>
            <a:endParaRPr lang="nb-NO"/>
          </a:p>
        </p:txBody>
      </p:sp>
      <p:sp>
        <p:nvSpPr>
          <p:cNvPr id="5" name="Plassholder for dato 4"/>
          <p:cNvSpPr>
            <a:spLocks noGrp="1"/>
          </p:cNvSpPr>
          <p:nvPr>
            <p:ph type="dt" sz="half" idx="2"/>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40</a:t>
            </a:fld>
            <a:r>
              <a:rPr lang="en-US" smtClean="0"/>
              <a:t> </a:t>
            </a:r>
            <a:endParaRPr lang="en-US" dirty="0"/>
          </a:p>
        </p:txBody>
      </p:sp>
    </p:spTree>
    <p:extLst>
      <p:ext uri="{BB962C8B-B14F-4D97-AF65-F5344CB8AC3E}">
        <p14:creationId xmlns:p14="http://schemas.microsoft.com/office/powerpoint/2010/main" val="339000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Sámi </a:t>
            </a:r>
            <a:r>
              <a:rPr lang="en-GB" dirty="0" err="1" smtClean="0"/>
              <a:t>Giellagáldu</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41</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pic>
        <p:nvPicPr>
          <p:cNvPr id="4" name="Plassholder for innhold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7623" y="2171975"/>
            <a:ext cx="5301493" cy="3633289"/>
          </a:xfrm>
        </p:spPr>
      </p:pic>
    </p:spTree>
    <p:extLst>
      <p:ext uri="{BB962C8B-B14F-4D97-AF65-F5344CB8AC3E}">
        <p14:creationId xmlns:p14="http://schemas.microsoft.com/office/powerpoint/2010/main" val="258644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Sami language technology</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42</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pic>
        <p:nvPicPr>
          <p:cNvPr id="4" name="Plassholder for innhold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35696" y="1700808"/>
            <a:ext cx="4578970" cy="4578970"/>
          </a:xfrm>
        </p:spPr>
      </p:pic>
    </p:spTree>
    <p:extLst>
      <p:ext uri="{BB962C8B-B14F-4D97-AF65-F5344CB8AC3E}">
        <p14:creationId xmlns:p14="http://schemas.microsoft.com/office/powerpoint/2010/main" val="3349406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err="1" smtClean="0"/>
              <a:t>Váibmogiella</a:t>
            </a:r>
            <a:r>
              <a:rPr lang="en-GB" dirty="0" smtClean="0"/>
              <a:t> -</a:t>
            </a:r>
            <a:r>
              <a:rPr lang="en-GB" dirty="0"/>
              <a:t> </a:t>
            </a:r>
            <a:r>
              <a:rPr lang="en-US" dirty="0"/>
              <a:t>Norway's public inquiry</a:t>
            </a:r>
            <a:r>
              <a:rPr lang="en-GB" dirty="0"/>
              <a:t> </a:t>
            </a:r>
            <a:endParaRPr lang="nb-NO" dirty="0"/>
          </a:p>
        </p:txBody>
      </p:sp>
      <p:sp>
        <p:nvSpPr>
          <p:cNvPr id="4" name="Plassholder for innhold 3"/>
          <p:cNvSpPr>
            <a:spLocks noGrp="1"/>
          </p:cNvSpPr>
          <p:nvPr>
            <p:ph sz="half" idx="2"/>
          </p:nvPr>
        </p:nvSpPr>
        <p:spPr/>
        <p:txBody>
          <a:bodyPr>
            <a:normAutofit/>
          </a:bodyPr>
          <a:lstStyle/>
          <a:p>
            <a:pPr>
              <a:lnSpc>
                <a:spcPts val="2300"/>
              </a:lnSpc>
            </a:pPr>
            <a:endParaRPr lang="en-US" dirty="0"/>
          </a:p>
          <a:p>
            <a:pPr>
              <a:lnSpc>
                <a:spcPts val="2300"/>
              </a:lnSpc>
            </a:pPr>
            <a:endParaRPr lang="en-US" dirty="0" smtClean="0"/>
          </a:p>
          <a:p>
            <a:pPr>
              <a:lnSpc>
                <a:spcPts val="2300"/>
              </a:lnSpc>
            </a:pPr>
            <a:endParaRPr lang="en-US" dirty="0"/>
          </a:p>
          <a:p>
            <a:pPr>
              <a:lnSpc>
                <a:spcPts val="2300"/>
              </a:lnSpc>
            </a:pPr>
            <a:endParaRPr lang="en-GB" dirty="0" smtClean="0"/>
          </a:p>
          <a:p>
            <a:pPr>
              <a:lnSpc>
                <a:spcPts val="2300"/>
              </a:lnSpc>
            </a:pPr>
            <a:endParaRPr lang="en-GB" dirty="0" smtClean="0"/>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43</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pic>
        <p:nvPicPr>
          <p:cNvPr id="8" name="Plassholder for innhold 7"/>
          <p:cNvPicPr>
            <a:picLocks noGrp="1" noChangeAspect="1"/>
          </p:cNvPicPr>
          <p:nvPr>
            <p:ph sz="half" idx="1"/>
          </p:nvPr>
        </p:nvPicPr>
        <p:blipFill>
          <a:blip r:embed="rId3"/>
          <a:stretch>
            <a:fillRect/>
          </a:stretch>
        </p:blipFill>
        <p:spPr>
          <a:xfrm>
            <a:off x="2231740" y="1916113"/>
            <a:ext cx="3561365" cy="4060825"/>
          </a:xfrm>
          <a:prstGeom prst="rect">
            <a:avLst/>
          </a:prstGeom>
        </p:spPr>
      </p:pic>
    </p:spTree>
    <p:extLst>
      <p:ext uri="{BB962C8B-B14F-4D97-AF65-F5344CB8AC3E}">
        <p14:creationId xmlns:p14="http://schemas.microsoft.com/office/powerpoint/2010/main" val="932111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err="1" smtClean="0"/>
              <a:t>Giellalokten</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44</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pic>
        <p:nvPicPr>
          <p:cNvPr id="7" name="Plassholder for innhold 6"/>
          <p:cNvPicPr>
            <a:picLocks noGrp="1" noChangeAspect="1"/>
          </p:cNvPicPr>
          <p:nvPr>
            <p:ph sz="half" idx="1"/>
          </p:nvPr>
        </p:nvPicPr>
        <p:blipFill>
          <a:blip r:embed="rId3"/>
          <a:stretch>
            <a:fillRect/>
          </a:stretch>
        </p:blipFill>
        <p:spPr>
          <a:xfrm>
            <a:off x="2339752" y="1944929"/>
            <a:ext cx="3770584" cy="4060825"/>
          </a:xfrm>
          <a:prstGeom prst="rect">
            <a:avLst/>
          </a:prstGeom>
        </p:spPr>
      </p:pic>
    </p:spTree>
    <p:extLst>
      <p:ext uri="{BB962C8B-B14F-4D97-AF65-F5344CB8AC3E}">
        <p14:creationId xmlns:p14="http://schemas.microsoft.com/office/powerpoint/2010/main" val="3044422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Sami Parliaments </a:t>
            </a:r>
            <a:r>
              <a:rPr lang="en-GB" dirty="0"/>
              <a:t>w</a:t>
            </a:r>
            <a:r>
              <a:rPr lang="en-GB" dirty="0" smtClean="0"/>
              <a:t>ork on language issues during 2019</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45</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endParaRPr lang="nb-NO"/>
          </a:p>
        </p:txBody>
      </p:sp>
      <p:pic>
        <p:nvPicPr>
          <p:cNvPr id="4" name="Plassholder for innhold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55776" y="1930400"/>
            <a:ext cx="2871472" cy="4060825"/>
          </a:xfrm>
        </p:spPr>
      </p:pic>
    </p:spTree>
    <p:extLst>
      <p:ext uri="{BB962C8B-B14F-4D97-AF65-F5344CB8AC3E}">
        <p14:creationId xmlns:p14="http://schemas.microsoft.com/office/powerpoint/2010/main" val="4062548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a:defRPr/>
            </a:pPr>
            <a:fld id="{EA7304D8-0E6B-AB44-867C-A70C105C931D}" type="datetime4">
              <a:rPr lang="nb-NO" smtClean="0"/>
              <a:pPr>
                <a:defRPr/>
              </a:pPr>
              <a:t>21. februar 2020</a:t>
            </a:fld>
            <a:r>
              <a:rPr lang="en-US" dirty="0" smtClean="0"/>
              <a:t> / Side </a:t>
            </a:r>
            <a:fld id="{34788B95-E92F-9F48-9B46-613DBFE5337F}" type="slidenum">
              <a:rPr lang="en-US" smtClean="0"/>
              <a:pPr>
                <a:defRPr/>
              </a:pPr>
              <a:t>46</a:t>
            </a:fld>
            <a:r>
              <a:rPr lang="en-US" dirty="0" smtClean="0"/>
              <a:t> </a:t>
            </a:r>
            <a:endParaRPr lang="en-US" dirty="0"/>
          </a:p>
        </p:txBody>
      </p:sp>
    </p:spTree>
    <p:extLst>
      <p:ext uri="{BB962C8B-B14F-4D97-AF65-F5344CB8AC3E}">
        <p14:creationId xmlns:p14="http://schemas.microsoft.com/office/powerpoint/2010/main" val="1528207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smtClean="0"/>
              <a:t>The </a:t>
            </a:r>
            <a:r>
              <a:rPr lang="nb-NO" dirty="0" err="1" smtClean="0"/>
              <a:t>role</a:t>
            </a:r>
            <a:r>
              <a:rPr lang="nb-NO" dirty="0" smtClean="0"/>
              <a:t> </a:t>
            </a:r>
            <a:r>
              <a:rPr lang="nb-NO" dirty="0" err="1" smtClean="0"/>
              <a:t>of</a:t>
            </a:r>
            <a:r>
              <a:rPr lang="nb-NO" dirty="0" smtClean="0"/>
              <a:t> </a:t>
            </a:r>
            <a:r>
              <a:rPr lang="se-NO" dirty="0" smtClean="0"/>
              <a:t>Sámediggi</a:t>
            </a:r>
            <a:endParaRPr lang="en-US" dirty="0"/>
          </a:p>
        </p:txBody>
      </p:sp>
      <p:pic>
        <p:nvPicPr>
          <p:cNvPr id="7" name="Picture 4" descr="14"/>
          <p:cNvPicPr>
            <a:picLocks noGrp="1" noChangeAspect="1" noChangeArrowheads="1"/>
          </p:cNvPicPr>
          <p:nvPr>
            <p:ph sz="half" idx="1"/>
          </p:nvPr>
        </p:nvPicPr>
        <p:blipFill>
          <a:blip r:embed="rId3"/>
          <a:srcRect/>
          <a:stretch>
            <a:fillRect/>
          </a:stretch>
        </p:blipFill>
        <p:spPr bwMode="auto">
          <a:xfrm>
            <a:off x="716742" y="2024845"/>
            <a:ext cx="3570316" cy="2808312"/>
          </a:xfrm>
          <a:prstGeom prst="rect">
            <a:avLst/>
          </a:prstGeom>
          <a:noFill/>
          <a:ln w="9525">
            <a:noFill/>
            <a:miter lim="800000"/>
            <a:headEnd/>
            <a:tailEnd/>
          </a:ln>
        </p:spPr>
      </p:pic>
      <p:sp>
        <p:nvSpPr>
          <p:cNvPr id="4" name="Content Placeholder 3"/>
          <p:cNvSpPr>
            <a:spLocks noGrp="1"/>
          </p:cNvSpPr>
          <p:nvPr>
            <p:ph sz="half" idx="2"/>
          </p:nvPr>
        </p:nvSpPr>
        <p:spPr/>
        <p:txBody>
          <a:bodyPr>
            <a:normAutofit/>
          </a:bodyPr>
          <a:lstStyle/>
          <a:p>
            <a:r>
              <a:rPr lang="en-GB" dirty="0" smtClean="0"/>
              <a:t>The </a:t>
            </a:r>
            <a:r>
              <a:rPr lang="se-NO" dirty="0" smtClean="0"/>
              <a:t>Sámediggi</a:t>
            </a:r>
            <a:r>
              <a:rPr lang="en-GB" dirty="0" smtClean="0"/>
              <a:t> in Norway is the Sami’s elected governing body, elected by and among the Sami population</a:t>
            </a:r>
          </a:p>
          <a:p>
            <a:r>
              <a:rPr lang="en-GB" dirty="0" smtClean="0"/>
              <a:t>The S</a:t>
            </a:r>
            <a:r>
              <a:rPr lang="se-NO" dirty="0" err="1" smtClean="0"/>
              <a:t>ámediggi</a:t>
            </a:r>
            <a:r>
              <a:rPr lang="en-GB" dirty="0" smtClean="0"/>
              <a:t> in Norway plays an important role in helping the Norwegian government ensure that the Sami can safeguard and develop their language, culture and way of life</a:t>
            </a:r>
          </a:p>
        </p:txBody>
      </p:sp>
      <p:sp>
        <p:nvSpPr>
          <p:cNvPr id="5" name="Date Placeholder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5</a:t>
            </a:fld>
            <a:r>
              <a:rPr lang="en-US" smtClean="0"/>
              <a:t> </a:t>
            </a:r>
            <a:endParaRPr lang="en-US" dirty="0"/>
          </a:p>
        </p:txBody>
      </p:sp>
      <p:sp>
        <p:nvSpPr>
          <p:cNvPr id="6" name="Text Placeholder 5"/>
          <p:cNvSpPr>
            <a:spLocks noGrp="1"/>
          </p:cNvSpPr>
          <p:nvPr>
            <p:ph type="body" sz="quarter" idx="13"/>
          </p:nvPr>
        </p:nvSpPr>
        <p:spPr/>
        <p:txBody>
          <a:bodyPr>
            <a:normAutofit fontScale="85000" lnSpcReduction="20000"/>
          </a:bodyPr>
          <a:lstStyle/>
          <a:p>
            <a:r>
              <a:rPr lang="se-NO" dirty="0" smtClean="0"/>
              <a:t>Sámediggi</a:t>
            </a:r>
            <a:endParaRPr lang="en-US" dirty="0"/>
          </a:p>
        </p:txBody>
      </p:sp>
    </p:spTree>
    <p:extLst>
      <p:ext uri="{BB962C8B-B14F-4D97-AF65-F5344CB8AC3E}">
        <p14:creationId xmlns:p14="http://schemas.microsoft.com/office/powerpoint/2010/main" val="415547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Why was S</a:t>
            </a:r>
            <a:r>
              <a:rPr lang="se-NO" dirty="0" err="1" smtClean="0"/>
              <a:t>ámediggi</a:t>
            </a:r>
            <a:r>
              <a:rPr lang="en-GB" dirty="0" smtClean="0"/>
              <a:t>  established?</a:t>
            </a:r>
            <a:endParaRPr lang="nb-NO" dirty="0"/>
          </a:p>
        </p:txBody>
      </p:sp>
      <p:sp>
        <p:nvSpPr>
          <p:cNvPr id="4" name="Plassholder for innhold 3"/>
          <p:cNvSpPr>
            <a:spLocks noGrp="1"/>
          </p:cNvSpPr>
          <p:nvPr>
            <p:ph sz="half" idx="2"/>
          </p:nvPr>
        </p:nvSpPr>
        <p:spPr/>
        <p:txBody>
          <a:bodyPr>
            <a:normAutofit/>
          </a:bodyPr>
          <a:lstStyle/>
          <a:p>
            <a:r>
              <a:rPr lang="nb-NO" dirty="0" err="1" smtClean="0"/>
              <a:t>Historical</a:t>
            </a:r>
            <a:endParaRPr lang="nb-NO" dirty="0" smtClean="0"/>
          </a:p>
          <a:p>
            <a:endParaRPr lang="nb-NO" dirty="0" smtClean="0"/>
          </a:p>
          <a:p>
            <a:r>
              <a:rPr lang="nb-NO" dirty="0" err="1" smtClean="0"/>
              <a:t>Political</a:t>
            </a:r>
            <a:endParaRPr lang="nb-NO" dirty="0" smtClean="0"/>
          </a:p>
          <a:p>
            <a:endParaRPr lang="nb-NO" dirty="0" smtClean="0"/>
          </a:p>
          <a:p>
            <a:r>
              <a:rPr lang="nb-NO" dirty="0" smtClean="0"/>
              <a:t>Legal</a:t>
            </a:r>
          </a:p>
          <a:p>
            <a:endParaRPr lang="nb-NO" dirty="0" smtClean="0"/>
          </a:p>
          <a:p>
            <a:r>
              <a:rPr lang="nb-NO" dirty="0" err="1" smtClean="0"/>
              <a:t>Pratical</a:t>
            </a:r>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6</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pic>
        <p:nvPicPr>
          <p:cNvPr id="7" name="Plassholder for innhold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9750" y="2076310"/>
            <a:ext cx="3924300" cy="374043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dirty="0" smtClean="0"/>
              <a:t>Áltá-Guovdageaidnu </a:t>
            </a:r>
            <a:r>
              <a:rPr lang="se-NO" dirty="0" err="1" smtClean="0"/>
              <a:t>conflict</a:t>
            </a:r>
            <a:endParaRPr lang="nb-NO" dirty="0"/>
          </a:p>
        </p:txBody>
      </p:sp>
      <p:pic>
        <p:nvPicPr>
          <p:cNvPr id="7" name="Picture 4" descr="Demonstrant"/>
          <p:cNvPicPr>
            <a:picLocks noGrp="1" noChangeAspect="1" noChangeArrowheads="1"/>
          </p:cNvPicPr>
          <p:nvPr>
            <p:ph sz="half" idx="1"/>
          </p:nvPr>
        </p:nvPicPr>
        <p:blipFill>
          <a:blip r:embed="rId3"/>
          <a:stretch>
            <a:fillRect/>
          </a:stretch>
        </p:blipFill>
        <p:spPr bwMode="auto">
          <a:xfrm>
            <a:off x="990256" y="1916113"/>
            <a:ext cx="3023287" cy="4060825"/>
          </a:xfrm>
          <a:prstGeom prst="rect">
            <a:avLst/>
          </a:prstGeom>
          <a:noFill/>
          <a:ln w="9525">
            <a:noFill/>
            <a:miter lim="800000"/>
            <a:headEnd/>
            <a:tailEnd/>
          </a:ln>
        </p:spPr>
      </p:pic>
      <p:sp>
        <p:nvSpPr>
          <p:cNvPr id="4" name="Plassholder for innhold 3"/>
          <p:cNvSpPr>
            <a:spLocks noGrp="1"/>
          </p:cNvSpPr>
          <p:nvPr>
            <p:ph sz="half" idx="2"/>
          </p:nvPr>
        </p:nvSpPr>
        <p:spPr/>
        <p:txBody>
          <a:bodyPr/>
          <a:lstStyle/>
          <a:p>
            <a:r>
              <a:rPr lang="nb-NO" dirty="0" err="1" smtClean="0"/>
              <a:t>Conflict</a:t>
            </a:r>
            <a:r>
              <a:rPr lang="nb-NO" dirty="0" smtClean="0"/>
              <a:t> </a:t>
            </a:r>
            <a:r>
              <a:rPr lang="nb-NO" dirty="0" err="1" smtClean="0"/>
              <a:t>started</a:t>
            </a:r>
            <a:r>
              <a:rPr lang="nb-NO" dirty="0" smtClean="0"/>
              <a:t> in 1970</a:t>
            </a:r>
          </a:p>
          <a:p>
            <a:r>
              <a:rPr lang="nb-NO" dirty="0" err="1" smtClean="0"/>
              <a:t>Máze</a:t>
            </a:r>
            <a:r>
              <a:rPr lang="nb-NO" dirty="0" smtClean="0"/>
              <a:t> </a:t>
            </a:r>
            <a:r>
              <a:rPr lang="nb-NO" dirty="0" err="1" smtClean="0"/>
              <a:t>protected</a:t>
            </a:r>
            <a:r>
              <a:rPr lang="nb-NO" dirty="0" smtClean="0"/>
              <a:t> in 1973</a:t>
            </a:r>
          </a:p>
          <a:p>
            <a:r>
              <a:rPr lang="nb-NO" dirty="0" smtClean="0"/>
              <a:t>Storting </a:t>
            </a:r>
            <a:r>
              <a:rPr lang="nb-NO" dirty="0" err="1" smtClean="0"/>
              <a:t>decide</a:t>
            </a:r>
            <a:r>
              <a:rPr lang="nb-NO" dirty="0" smtClean="0"/>
              <a:t> to </a:t>
            </a:r>
            <a:r>
              <a:rPr lang="nb-NO" dirty="0" err="1" smtClean="0"/>
              <a:t>build</a:t>
            </a:r>
            <a:r>
              <a:rPr lang="nb-NO" dirty="0" smtClean="0"/>
              <a:t> </a:t>
            </a:r>
            <a:r>
              <a:rPr lang="nb-NO" dirty="0" err="1" smtClean="0"/>
              <a:t>the</a:t>
            </a:r>
            <a:r>
              <a:rPr lang="nb-NO" dirty="0" smtClean="0"/>
              <a:t> dam in 1978</a:t>
            </a:r>
          </a:p>
          <a:p>
            <a:r>
              <a:rPr lang="nb-NO" dirty="0" err="1" smtClean="0"/>
              <a:t>Demonstrations</a:t>
            </a:r>
            <a:r>
              <a:rPr lang="nb-NO" dirty="0" smtClean="0"/>
              <a:t> </a:t>
            </a:r>
            <a:r>
              <a:rPr lang="nb-NO" dirty="0" err="1" smtClean="0"/>
              <a:t>started</a:t>
            </a:r>
            <a:r>
              <a:rPr lang="nb-NO" dirty="0" smtClean="0"/>
              <a:t> in </a:t>
            </a:r>
            <a:r>
              <a:rPr lang="nb-NO" dirty="0" err="1" smtClean="0"/>
              <a:t>june</a:t>
            </a:r>
            <a:r>
              <a:rPr lang="nb-NO" dirty="0" smtClean="0"/>
              <a:t> 1979</a:t>
            </a:r>
          </a:p>
          <a:p>
            <a:r>
              <a:rPr lang="nb-NO" dirty="0" err="1" smtClean="0"/>
              <a:t>Conflict</a:t>
            </a:r>
            <a:r>
              <a:rPr lang="nb-NO" dirty="0" smtClean="0"/>
              <a:t> </a:t>
            </a:r>
            <a:r>
              <a:rPr lang="nb-NO" dirty="0" err="1" smtClean="0"/>
              <a:t>ends</a:t>
            </a:r>
            <a:r>
              <a:rPr lang="nb-NO" dirty="0" smtClean="0"/>
              <a:t> in 1982</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7</a:t>
            </a:fld>
            <a:r>
              <a:rPr lang="en-US" smtClean="0"/>
              <a:t> </a:t>
            </a:r>
            <a:endParaRPr lang="en-US" dirty="0"/>
          </a:p>
        </p:txBody>
      </p:sp>
      <p:sp>
        <p:nvSpPr>
          <p:cNvPr id="6" name="Plassholder for tekst 5"/>
          <p:cNvSpPr>
            <a:spLocks noGrp="1"/>
          </p:cNvSpPr>
          <p:nvPr>
            <p:ph type="body" sz="quarter" idx="13"/>
          </p:nvPr>
        </p:nvSpPr>
        <p:spPr>
          <a:xfrm>
            <a:off x="719572" y="378574"/>
            <a:ext cx="8064500" cy="215444"/>
          </a:xfrm>
        </p:spPr>
        <p:txBody>
          <a:bodyPr>
            <a:normAutofit fontScale="85000" lnSpcReduction="20000"/>
          </a:bodyPr>
          <a:lstStyle/>
          <a:p>
            <a:r>
              <a:rPr lang="se-NO" dirty="0" smtClean="0"/>
              <a:t>Sámediggi</a:t>
            </a:r>
            <a:endParaRPr lang="nb-N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Why was the Sami Parliament in Norway established?</a:t>
            </a:r>
            <a:endParaRPr lang="nb-NO" dirty="0"/>
          </a:p>
        </p:txBody>
      </p:sp>
      <p:pic>
        <p:nvPicPr>
          <p:cNvPr id="7" name="Plassholder for innhold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40096" y="2645583"/>
            <a:ext cx="3923607" cy="2601884"/>
          </a:xfrm>
        </p:spPr>
      </p:pic>
      <p:sp>
        <p:nvSpPr>
          <p:cNvPr id="4" name="Plassholder for innhold 3"/>
          <p:cNvSpPr>
            <a:spLocks noGrp="1"/>
          </p:cNvSpPr>
          <p:nvPr>
            <p:ph sz="half" idx="2"/>
          </p:nvPr>
        </p:nvSpPr>
        <p:spPr/>
        <p:txBody>
          <a:bodyPr>
            <a:normAutofit fontScale="92500" lnSpcReduction="10000"/>
          </a:bodyPr>
          <a:lstStyle/>
          <a:p>
            <a:r>
              <a:rPr lang="en-GB" dirty="0" smtClean="0"/>
              <a:t>The Sami are a minority, indigenous p</a:t>
            </a:r>
            <a:r>
              <a:rPr lang="se-NO" dirty="0" err="1" smtClean="0"/>
              <a:t>eople</a:t>
            </a:r>
            <a:r>
              <a:rPr lang="en-GB" dirty="0" smtClean="0"/>
              <a:t> </a:t>
            </a:r>
            <a:r>
              <a:rPr lang="se-NO" dirty="0" smtClean="0"/>
              <a:t>in Nor</a:t>
            </a:r>
            <a:r>
              <a:rPr lang="nb-NO" dirty="0" err="1" smtClean="0"/>
              <a:t>way</a:t>
            </a:r>
            <a:endParaRPr lang="en-GB" dirty="0" smtClean="0"/>
          </a:p>
          <a:p>
            <a:pPr lvl="1"/>
            <a:r>
              <a:rPr lang="en-GB" dirty="0" smtClean="0"/>
              <a:t>To safeguard the future of the Sami language and culture</a:t>
            </a:r>
          </a:p>
          <a:p>
            <a:pPr lvl="1"/>
            <a:r>
              <a:rPr lang="en-GB" dirty="0" smtClean="0"/>
              <a:t>To safeguard Sami interests and values</a:t>
            </a:r>
          </a:p>
          <a:p>
            <a:pPr lvl="1"/>
            <a:r>
              <a:rPr lang="en-GB" dirty="0" smtClean="0"/>
              <a:t>To safeguard Sami rights</a:t>
            </a:r>
          </a:p>
          <a:p>
            <a:r>
              <a:rPr lang="en-GB" dirty="0" smtClean="0"/>
              <a:t>Norway has obligations to its indigenous population under international law</a:t>
            </a:r>
          </a:p>
          <a:p>
            <a:pPr lvl="1"/>
            <a:r>
              <a:rPr lang="en-GB" dirty="0" smtClean="0"/>
              <a:t>The establishment of an elected body is an effective way of fulfilling such obligations</a:t>
            </a:r>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8</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The </a:t>
            </a:r>
            <a:r>
              <a:rPr lang="nb-NO" dirty="0" err="1" smtClean="0"/>
              <a:t>authority</a:t>
            </a:r>
            <a:r>
              <a:rPr lang="nb-NO" dirty="0" smtClean="0"/>
              <a:t> </a:t>
            </a:r>
            <a:r>
              <a:rPr lang="nb-NO" dirty="0" err="1" smtClean="0"/>
              <a:t>of</a:t>
            </a:r>
            <a:r>
              <a:rPr lang="se-NO" dirty="0"/>
              <a:t> </a:t>
            </a:r>
            <a:r>
              <a:rPr lang="se-NO" dirty="0" smtClean="0"/>
              <a:t>Sámediggi</a:t>
            </a:r>
            <a:endParaRPr lang="nb-NO" dirty="0"/>
          </a:p>
        </p:txBody>
      </p:sp>
      <p:pic>
        <p:nvPicPr>
          <p:cNvPr id="7" name="Plassholder for innhold 6" descr="Sametinget bygning.jpg"/>
          <p:cNvPicPr>
            <a:picLocks noGrp="1" noChangeAspect="1"/>
          </p:cNvPicPr>
          <p:nvPr>
            <p:ph sz="half" idx="1"/>
          </p:nvPr>
        </p:nvPicPr>
        <p:blipFill>
          <a:blip r:embed="rId2" cstate="print"/>
          <a:stretch>
            <a:fillRect/>
          </a:stretch>
        </p:blipFill>
        <p:spPr>
          <a:xfrm>
            <a:off x="539750" y="1988841"/>
            <a:ext cx="3924300" cy="3429298"/>
          </a:xfrm>
        </p:spPr>
      </p:pic>
      <p:sp>
        <p:nvSpPr>
          <p:cNvPr id="4" name="Plassholder for innhold 3"/>
          <p:cNvSpPr>
            <a:spLocks noGrp="1"/>
          </p:cNvSpPr>
          <p:nvPr>
            <p:ph sz="half" idx="2"/>
          </p:nvPr>
        </p:nvSpPr>
        <p:spPr/>
        <p:txBody>
          <a:bodyPr>
            <a:normAutofit fontScale="77500" lnSpcReduction="20000"/>
          </a:bodyPr>
          <a:lstStyle/>
          <a:p>
            <a:pPr>
              <a:lnSpc>
                <a:spcPts val="2300"/>
              </a:lnSpc>
            </a:pPr>
            <a:r>
              <a:rPr lang="en-GB" dirty="0" smtClean="0"/>
              <a:t>On matters where the central authorities have devolved such authority to the S</a:t>
            </a:r>
            <a:r>
              <a:rPr lang="se-NO" dirty="0" err="1" smtClean="0"/>
              <a:t>ámediggi</a:t>
            </a:r>
            <a:r>
              <a:rPr lang="en-GB" dirty="0" smtClean="0"/>
              <a:t> in Norway, including preservation of Sami cultural heritage, education, language, commerce, and culture</a:t>
            </a:r>
          </a:p>
          <a:p>
            <a:pPr>
              <a:lnSpc>
                <a:spcPts val="2300"/>
              </a:lnSpc>
            </a:pPr>
            <a:r>
              <a:rPr lang="en-GB" dirty="0" smtClean="0"/>
              <a:t>Allocates own budget</a:t>
            </a:r>
          </a:p>
          <a:p>
            <a:pPr>
              <a:lnSpc>
                <a:spcPts val="2300"/>
              </a:lnSpc>
            </a:pPr>
            <a:r>
              <a:rPr lang="en-GB" dirty="0" smtClean="0"/>
              <a:t>Mandatory public enquiry body for matters concerning the Sami population</a:t>
            </a:r>
          </a:p>
          <a:p>
            <a:pPr>
              <a:lnSpc>
                <a:spcPts val="2300"/>
              </a:lnSpc>
            </a:pPr>
            <a:r>
              <a:rPr lang="en-GB" dirty="0" smtClean="0"/>
              <a:t>The S</a:t>
            </a:r>
            <a:r>
              <a:rPr lang="se-NO" dirty="0" err="1" smtClean="0"/>
              <a:t>ámediggi</a:t>
            </a:r>
            <a:r>
              <a:rPr lang="en-GB" dirty="0" smtClean="0"/>
              <a:t> in Norway may review each matter in the manner it deems necessary</a:t>
            </a:r>
          </a:p>
          <a:p>
            <a:endParaRPr lang="nb-NO" dirty="0"/>
          </a:p>
        </p:txBody>
      </p:sp>
      <p:sp>
        <p:nvSpPr>
          <p:cNvPr id="5" name="Plassholder for dato 4"/>
          <p:cNvSpPr>
            <a:spLocks noGrp="1"/>
          </p:cNvSpPr>
          <p:nvPr>
            <p:ph type="dt" sz="half" idx="14"/>
          </p:nvPr>
        </p:nvSpPr>
        <p:spPr/>
        <p:txBody>
          <a:bodyPr/>
          <a:lstStyle/>
          <a:p>
            <a:pPr>
              <a:defRPr/>
            </a:pPr>
            <a:fld id="{EA7304D8-0E6B-AB44-867C-A70C105C931D}" type="datetime4">
              <a:rPr lang="nb-NO" smtClean="0"/>
              <a:pPr>
                <a:defRPr/>
              </a:pPr>
              <a:t>21. februar 2020</a:t>
            </a:fld>
            <a:r>
              <a:rPr lang="en-US" smtClean="0"/>
              <a:t> / Side </a:t>
            </a:r>
            <a:fld id="{34788B95-E92F-9F48-9B46-613DBFE5337F}" type="slidenum">
              <a:rPr lang="en-US" smtClean="0"/>
              <a:pPr>
                <a:defRPr/>
              </a:pPr>
              <a:t>9</a:t>
            </a:fld>
            <a:r>
              <a:rPr lang="en-US" smtClean="0"/>
              <a:t> </a:t>
            </a:r>
            <a:endParaRPr lang="en-US" dirty="0"/>
          </a:p>
        </p:txBody>
      </p:sp>
      <p:sp>
        <p:nvSpPr>
          <p:cNvPr id="6" name="Plassholder for tekst 5"/>
          <p:cNvSpPr>
            <a:spLocks noGrp="1"/>
          </p:cNvSpPr>
          <p:nvPr>
            <p:ph type="body" sz="quarter" idx="13"/>
          </p:nvPr>
        </p:nvSpPr>
        <p:spPr/>
        <p:txBody>
          <a:bodyPr>
            <a:normAutofit fontScale="85000" lnSpcReduction="20000"/>
          </a:bodyPr>
          <a:lstStyle/>
          <a:p>
            <a:r>
              <a:rPr lang="se-NO" dirty="0" smtClean="0"/>
              <a:t>Sámediggi</a:t>
            </a:r>
            <a:endParaRPr lang="nb-N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king Waves">
  <a:themeElements>
    <a:clrScheme name="SAMEDIGGI">
      <a:dk1>
        <a:srgbClr val="000000"/>
      </a:dk1>
      <a:lt1>
        <a:srgbClr val="FFFFFF"/>
      </a:lt1>
      <a:dk2>
        <a:srgbClr val="ABADB0"/>
      </a:dk2>
      <a:lt2>
        <a:srgbClr val="D8D8D8"/>
      </a:lt2>
      <a:accent1>
        <a:srgbClr val="F05D2A"/>
      </a:accent1>
      <a:accent2>
        <a:srgbClr val="2B9AD5"/>
      </a:accent2>
      <a:accent3>
        <a:srgbClr val="2DAA07"/>
      </a:accent3>
      <a:accent4>
        <a:srgbClr val="FFDE00"/>
      </a:accent4>
      <a:accent5>
        <a:srgbClr val="45D4F0"/>
      </a:accent5>
      <a:accent6>
        <a:srgbClr val="0034A6"/>
      </a:accent6>
      <a:hlink>
        <a:srgbClr val="F05D2A"/>
      </a:hlink>
      <a:folHlink>
        <a:srgbClr val="F05D2A"/>
      </a:folHlink>
    </a:clrScheme>
    <a:fontScheme name="Making Waves 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bIns="0" rtlCol="0">
        <a:spAutoFit/>
      </a:bodyPr>
      <a:lstStyle>
        <a:defPPr marL="342900" indent="-342900">
          <a:spcBef>
            <a:spcPct val="20000"/>
          </a:spcBef>
          <a:defRPr sz="2000" dirty="0" err="1" smtClean="0">
            <a:solidFill>
              <a:srgbClr val="333333"/>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3686258EE1C44686C0F85CF6C14869" ma:contentTypeVersion="2" ma:contentTypeDescription="Create a new document." ma:contentTypeScope="" ma:versionID="6dfedf006e13599319278b9a1e35ebbc">
  <xsd:schema xmlns:xsd="http://www.w3.org/2001/XMLSchema" xmlns:p="http://schemas.microsoft.com/office/2006/metadata/properties" xmlns:ns1="http://schemas.microsoft.com/sharepoint/v3" xmlns:ns2="cdf1d488-f09b-425d-b0d6-31291c4901fc" targetNamespace="http://schemas.microsoft.com/office/2006/metadata/properties" ma:root="true" ma:fieldsID="420cdc2d6a69ef8dcc950a19c1fbca1a" ns1:_="" ns2:_="">
    <xsd:import namespace="http://schemas.microsoft.com/sharepoint/v3"/>
    <xsd:import namespace="cdf1d488-f09b-425d-b0d6-31291c4901fc"/>
    <xsd:element name="properties">
      <xsd:complexType>
        <xsd:sequence>
          <xsd:element name="documentManagement">
            <xsd:complexType>
              <xsd:all>
                <xsd:element ref="ns1:PublishingStartDate" minOccurs="0"/>
                <xsd:element ref="ns1:PublishingExpirationDate" minOccurs="0"/>
                <xsd:element ref="ns2:Metadata_x0020_-_x0020_Department" minOccurs="0"/>
                <xsd:element ref="ns2:Metadata_x0020_-_x0020_Topic"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cdf1d488-f09b-425d-b0d6-31291c4901fc" elementFormDefault="qualified">
    <xsd:import namespace="http://schemas.microsoft.com/office/2006/documentManagement/types"/>
    <xsd:element name="Metadata_x0020_-_x0020_Department" ma:index="10" nillable="true" ma:displayName="Metadata - Department" ma:default="" ma:internalName="Metadata_x0020__x002d__x0020_Department">
      <xsd:complexType>
        <xsd:complexContent>
          <xsd:extension base="dms:MultiChoice">
            <xsd:sequence>
              <xsd:element name="Value" maxOccurs="unbounded" minOccurs="0" nillable="true">
                <xsd:simpleType>
                  <xsd:restriction base="dms:Choice">
                    <xsd:enumeration value="Academy"/>
                    <xsd:enumeration value="Administration"/>
                    <xsd:enumeration value="Application Management"/>
                    <xsd:enumeration value="Graphic Design"/>
                    <xsd:enumeration value="Interaction Design"/>
                    <xsd:enumeration value="Management"/>
                    <xsd:enumeration value="Project Management"/>
                    <xsd:enumeration value="Sales and Marketing"/>
                    <xsd:enumeration value="Strategy"/>
                    <xsd:enumeration value="Technology"/>
                  </xsd:restriction>
                </xsd:simpleType>
              </xsd:element>
            </xsd:sequence>
          </xsd:extension>
        </xsd:complexContent>
      </xsd:complexType>
    </xsd:element>
    <xsd:element name="Metadata_x0020_-_x0020_Topic" ma:index="11" nillable="true" ma:displayName="Metadata - Topic" ma:default="" ma:internalName="Metadata_x0020__x002d__x0020_Topic">
      <xsd:complexType>
        <xsd:complexContent>
          <xsd:extension base="dms:MultiChoiceFillIn">
            <xsd:sequence>
              <xsd:element name="Value" maxOccurs="unbounded" minOccurs="0" nillable="true">
                <xsd:simpleType>
                  <xsd:union memberTypes="dms:Text">
                    <xsd:simpleType>
                      <xsd:restriction base="dms:Choice">
                        <xsd:enumeration value="Design"/>
                        <xsd:enumeration value="Interaction Design"/>
                        <xsd:enumeration value="EPiServer"/>
                        <xsd:enumeration value="SharePoint"/>
                        <xsd:enumeration value="Flash"/>
                        <xsd:enumeration value="Flex"/>
                        <xsd:enumeration value="Silverlight"/>
                        <xsd:enumeration value="Mobile"/>
                        <xsd:enumeration value="Topic Maps"/>
                        <xsd:enumeration value=".Net"/>
                        <xsd:enumeration value="Database"/>
                        <xsd:enumeration value="CSS/HTML"/>
                        <xsd:enumeration value="JavaScript"/>
                        <xsd:enumeration value="Strategy"/>
                        <xsd:enumeration value="Planning"/>
                        <xsd:enumeration value="Project management"/>
                        <xsd:enumeration value="Management"/>
                        <xsd:enumeration value="Testing"/>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Metadata_x0020_-_x0020_Topic xmlns="cdf1d488-f09b-425d-b0d6-31291c4901fc"/>
    <Metadata_x0020_-_x0020_Department xmlns="cdf1d488-f09b-425d-b0d6-31291c4901fc"/>
  </documentManagement>
</p:properties>
</file>

<file path=customXml/itemProps1.xml><?xml version="1.0" encoding="utf-8"?>
<ds:datastoreItem xmlns:ds="http://schemas.openxmlformats.org/officeDocument/2006/customXml" ds:itemID="{7B22010F-5C5B-47AE-B6D1-C29BE8493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f1d488-f09b-425d-b0d6-31291c4901f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49DA66E-41D9-4BA8-9796-B21DB1A51994}">
  <ds:schemaRefs>
    <ds:schemaRef ds:uri="http://schemas.microsoft.com/sharepoint/v3/contenttype/forms"/>
  </ds:schemaRefs>
</ds:datastoreItem>
</file>

<file path=customXml/itemProps3.xml><?xml version="1.0" encoding="utf-8"?>
<ds:datastoreItem xmlns:ds="http://schemas.openxmlformats.org/officeDocument/2006/customXml" ds:itemID="{20D21A71-4F64-443B-B56B-EDC08F8D3D08}">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cdf1d488-f09b-425d-b0d6-31291c4901f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9556</TotalTime>
  <Words>3983</Words>
  <Application>Microsoft Office PowerPoint</Application>
  <PresentationFormat>Skjermfremvisning (4:3)</PresentationFormat>
  <Paragraphs>351</Paragraphs>
  <Slides>46</Slides>
  <Notes>22</Notes>
  <HiddenSlides>18</HiddenSlides>
  <MMClips>0</MMClips>
  <ScaleCrop>false</ScaleCrop>
  <HeadingPairs>
    <vt:vector size="6" baseType="variant">
      <vt:variant>
        <vt:lpstr>Brukte skrifter</vt:lpstr>
      </vt:variant>
      <vt:variant>
        <vt:i4>9</vt:i4>
      </vt:variant>
      <vt:variant>
        <vt:lpstr>Tema</vt:lpstr>
      </vt:variant>
      <vt:variant>
        <vt:i4>2</vt:i4>
      </vt:variant>
      <vt:variant>
        <vt:lpstr>Lysbildetitler</vt:lpstr>
      </vt:variant>
      <vt:variant>
        <vt:i4>46</vt:i4>
      </vt:variant>
    </vt:vector>
  </HeadingPairs>
  <TitlesOfParts>
    <vt:vector size="57" baseType="lpstr">
      <vt:lpstr>ＭＳ Ｐゴシック</vt:lpstr>
      <vt:lpstr>Arial</vt:lpstr>
      <vt:lpstr>Georgia</vt:lpstr>
      <vt:lpstr>Helvetica 65 Medium</vt:lpstr>
      <vt:lpstr>Times New Roman</vt:lpstr>
      <vt:lpstr>Trebuchet MS</vt:lpstr>
      <vt:lpstr>Verdana</vt:lpstr>
      <vt:lpstr>Wingdings</vt:lpstr>
      <vt:lpstr>Wingdings 3</vt:lpstr>
      <vt:lpstr>Making Waves</vt:lpstr>
      <vt:lpstr>Fasett</vt:lpstr>
      <vt:lpstr>Sami Parliament and the Sami Language</vt:lpstr>
      <vt:lpstr>Samis and the Sami Languages</vt:lpstr>
      <vt:lpstr>Sami livelihoods and Sami Languages</vt:lpstr>
      <vt:lpstr>Sámediggi / The Sami Parliament </vt:lpstr>
      <vt:lpstr>The role of Sámediggi</vt:lpstr>
      <vt:lpstr>Why was Sámediggi  established?</vt:lpstr>
      <vt:lpstr>Áltá-Guovdageaidnu conflict</vt:lpstr>
      <vt:lpstr>Why was the Sami Parliament in Norway established?</vt:lpstr>
      <vt:lpstr>The authority of Sámediggi</vt:lpstr>
      <vt:lpstr>Legislation </vt:lpstr>
      <vt:lpstr>The Norwegian Constitution</vt:lpstr>
      <vt:lpstr>Right to use the Sami language in accordance with Chapter 3 of the Sami Act</vt:lpstr>
      <vt:lpstr>Sami children's rights to daycare and education</vt:lpstr>
      <vt:lpstr>Sami Day Care institutions and Day Care institutions with Sami facilities</vt:lpstr>
      <vt:lpstr>Establishment of Sami rights</vt:lpstr>
      <vt:lpstr>International Law</vt:lpstr>
      <vt:lpstr>Consultations with government authorities</vt:lpstr>
      <vt:lpstr>Consultations with government authorities</vt:lpstr>
      <vt:lpstr>Political organisation</vt:lpstr>
      <vt:lpstr>Plenary leadership</vt:lpstr>
      <vt:lpstr>Executive Council of Sámediggi in Norway</vt:lpstr>
      <vt:lpstr>The Planning and Finance Committee</vt:lpstr>
      <vt:lpstr>The Welfare and Education Committee</vt:lpstr>
      <vt:lpstr>The Business and Culture Committee</vt:lpstr>
      <vt:lpstr>Audit Committee</vt:lpstr>
      <vt:lpstr>Sami collaboration</vt:lpstr>
      <vt:lpstr>Sami institutions</vt:lpstr>
      <vt:lpstr>Sami institutions</vt:lpstr>
      <vt:lpstr>Sami language centers</vt:lpstr>
      <vt:lpstr>Sami cultural institutions</vt:lpstr>
      <vt:lpstr>Frozen II / Jikŋon II</vt:lpstr>
      <vt:lpstr>Elections</vt:lpstr>
      <vt:lpstr>Sami Parliament in Norway elections</vt:lpstr>
      <vt:lpstr>The Sami Parliament in Norway’s electoral register</vt:lpstr>
      <vt:lpstr>   Changes in the electoral register         Pr. 1.10.2017  electoral register 17079 persons</vt:lpstr>
      <vt:lpstr>Constituencies from 2009 and today </vt:lpstr>
      <vt:lpstr>Administration</vt:lpstr>
      <vt:lpstr>Administration</vt:lpstr>
      <vt:lpstr>Location of administrative offices</vt:lpstr>
      <vt:lpstr>Sami Parliaments work on language issues during 2019</vt:lpstr>
      <vt:lpstr>Sámi Giellagáldu</vt:lpstr>
      <vt:lpstr>Sami language technology</vt:lpstr>
      <vt:lpstr>Váibmogiella - Norway's public inquiry </vt:lpstr>
      <vt:lpstr>Giellalokten</vt:lpstr>
      <vt:lpstr>Sami Parliaments work on language issues during 2019</vt:lpstr>
      <vt:lpstr>PowerPoint-presentasjon</vt:lpstr>
    </vt:vector>
  </TitlesOfParts>
  <Company>Making Waves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Waves - presentasjonsmal</dc:title>
  <dc:creator>MW</dc:creator>
  <cp:lastModifiedBy>Partapuoli, Marja K.</cp:lastModifiedBy>
  <cp:revision>816</cp:revision>
  <dcterms:created xsi:type="dcterms:W3CDTF">2009-05-05T07:01:07Z</dcterms:created>
  <dcterms:modified xsi:type="dcterms:W3CDTF">2020-02-21T12:17:54Z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0x010100C33686258EE1C44686C0F85CF6C14869</vt:lpwstr>
  </property>
</Properties>
</file>